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83" r:id="rId3"/>
    <p:sldId id="272" r:id="rId4"/>
    <p:sldId id="273" r:id="rId5"/>
    <p:sldId id="271" r:id="rId6"/>
    <p:sldId id="270" r:id="rId7"/>
    <p:sldId id="269" r:id="rId8"/>
    <p:sldId id="263" r:id="rId9"/>
    <p:sldId id="261" r:id="rId10"/>
    <p:sldId id="274" r:id="rId11"/>
    <p:sldId id="276" r:id="rId12"/>
    <p:sldId id="267" r:id="rId13"/>
    <p:sldId id="280" r:id="rId14"/>
    <p:sldId id="285" r:id="rId15"/>
    <p:sldId id="277" r:id="rId16"/>
    <p:sldId id="278" r:id="rId17"/>
    <p:sldId id="281" r:id="rId18"/>
    <p:sldId id="282" r:id="rId19"/>
    <p:sldId id="264" r:id="rId20"/>
    <p:sldId id="275" r:id="rId21"/>
    <p:sldId id="262" r:id="rId22"/>
    <p:sldId id="284" r:id="rId23"/>
    <p:sldId id="258" r:id="rId24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339933"/>
    <a:srgbClr val="D60093"/>
    <a:srgbClr val="A50021"/>
    <a:srgbClr val="CC00CC"/>
    <a:srgbClr val="CC9900"/>
    <a:srgbClr val="FF3300"/>
    <a:srgbClr val="800080"/>
    <a:srgbClr val="66CCFF"/>
    <a:srgbClr val="FF66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6688" autoAdjust="0"/>
  </p:normalViewPr>
  <p:slideViewPr>
    <p:cSldViewPr>
      <p:cViewPr varScale="1">
        <p:scale>
          <a:sx n="73" d="100"/>
          <a:sy n="73" d="100"/>
        </p:scale>
        <p:origin x="-67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2597" y="-6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EB75AF2A-A75D-4A51-B1D6-52F6D4315CE9}" type="datetimeFigureOut">
              <a:rPr lang="zh-TW" altLang="en-US"/>
              <a:pPr>
                <a:defRPr/>
              </a:pPr>
              <a:t>2015/5/13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DFAEDBE1-C82F-41D1-8B72-A68AB1FC2B7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896808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A2091830-8A51-4B83-A328-F86C59643AFF}" type="datetimeFigureOut">
              <a:rPr lang="zh-TW" altLang="en-US"/>
              <a:pPr>
                <a:defRPr/>
              </a:pPr>
              <a:t>2015/5/13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75D4C5D6-C5FF-4FE6-9531-6CD762393B0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6286306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TW" altLang="en-US" smtClean="0"/>
              <a:t>依序為甲骨文、金文、小篆、隸書、楷書</a:t>
            </a:r>
            <a:endParaRPr lang="en-US" altLang="zh-TW" smtClean="0"/>
          </a:p>
        </p:txBody>
      </p:sp>
      <p:sp>
        <p:nvSpPr>
          <p:cNvPr id="21507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2883A97-CBAF-4F8F-B868-E4AA7D78C00C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日，解釋：太陽。表示月分的第幾天。一晝夜，一天。特定的一天。白天。時間。每天。季節。</a:t>
            </a:r>
            <a:endParaRPr lang="en-US" altLang="zh-TW" dirty="0" smtClean="0"/>
          </a:p>
          <a:p>
            <a:r>
              <a:rPr lang="zh-TW" altLang="en-US" dirty="0" smtClean="0"/>
              <a:t>昍，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ㄒㄩㄢ</a:t>
            </a:r>
            <a:r>
              <a:rPr lang="zh-TW" altLang="en-US" dirty="0" smtClean="0"/>
              <a:t>，解釋：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明</a:t>
            </a:r>
            <a:r>
              <a:rPr lang="zh-TW" altLang="en-US" dirty="0" smtClean="0"/>
              <a:t>。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dirty="0" smtClean="0"/>
              <a:t>晶，解釋：光亮、閃亮的。水晶：一種礦石。</a:t>
            </a:r>
            <a:endParaRPr lang="en-US" altLang="zh-TW" dirty="0" smtClean="0"/>
          </a:p>
          <a:p>
            <a:r>
              <a:rPr lang="zh-TW" altLang="en-US" dirty="0" smtClean="0"/>
              <a:t>屾，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ㄕㄣ</a:t>
            </a:r>
            <a:r>
              <a:rPr lang="zh-TW" altLang="en-US" dirty="0" smtClean="0"/>
              <a:t>，出，岀。</a:t>
            </a:r>
            <a:endParaRPr lang="en-US" altLang="zh-TW" dirty="0" smtClean="0"/>
          </a:p>
          <a:p>
            <a:r>
              <a:rPr lang="zh-TW" altLang="en-US" dirty="0" smtClean="0"/>
              <a:t>芔，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ㄏㄨㄟˋ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，古同“卉”。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ㄏㄨ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，迅疾</a:t>
            </a:r>
            <a:r>
              <a:rPr lang="zh-TW" altLang="en-US" dirty="0" smtClean="0"/>
              <a:t>。</a:t>
            </a:r>
            <a:endParaRPr lang="zh-TW" alt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D4C5D6-C5FF-4FE6-9531-6CD762393B0E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738467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TW" altLang="en-US" dirty="0" smtClean="0"/>
              <a:t>林，叢生的樹木；人物叢集；形容眾多；姓。</a:t>
            </a:r>
            <a:endParaRPr lang="en-US" altLang="zh-TW" dirty="0" smtClean="0"/>
          </a:p>
          <a:p>
            <a:pPr>
              <a:spcBef>
                <a:spcPct val="0"/>
              </a:spcBef>
            </a:pPr>
            <a:r>
              <a:rPr lang="zh-TW" altLang="en-US" dirty="0" smtClean="0"/>
              <a:t>森，樹多的樣子；幽暗的樣子；整齊的樣子。</a:t>
            </a:r>
            <a:endParaRPr lang="en-US" altLang="zh-TW" dirty="0" smtClean="0"/>
          </a:p>
          <a:p>
            <a:pPr>
              <a:spcBef>
                <a:spcPct val="0"/>
              </a:spcBef>
            </a:pPr>
            <a:r>
              <a:rPr lang="zh-TW" altLang="en-US" dirty="0" smtClean="0"/>
              <a:t>牪，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ㄧㄢˋ</a:t>
            </a:r>
            <a:r>
              <a:rPr lang="zh-TW" altLang="en-US" dirty="0" smtClean="0"/>
              <a:t>，解釋為牛伴。</a:t>
            </a:r>
            <a:endParaRPr lang="en-US" altLang="zh-TW" dirty="0" smtClean="0"/>
          </a:p>
          <a:p>
            <a:pPr>
              <a:spcBef>
                <a:spcPct val="0"/>
              </a:spcBef>
            </a:pPr>
            <a:r>
              <a:rPr lang="zh-TW" altLang="en-US" dirty="0" smtClean="0"/>
              <a:t>犇，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ㄅㄣ</a:t>
            </a:r>
            <a:r>
              <a:rPr lang="zh-TW" altLang="en-US" dirty="0" smtClean="0"/>
              <a:t>，解釋為奔。</a:t>
            </a:r>
          </a:p>
        </p:txBody>
      </p:sp>
      <p:sp>
        <p:nvSpPr>
          <p:cNvPr id="19459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1719AE-C3CA-46D1-BB29-65F6A201164F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TW" altLang="en-US" dirty="0" smtClean="0"/>
              <a:t>甲：天干的第一位。次序第一的，如：「甲等」。軍人作戰時穿以護身的衣物，如：「盔甲」。堅硬的外殼，如：「龜甲」。超過一般、居首位的，如：「富甲天下」。假定的代名詞。，如：「某甲」。動物手腳尖端所生的角質物，如：「指甲」。</a:t>
            </a:r>
            <a:endParaRPr lang="en-US" altLang="zh-TW" dirty="0" smtClean="0"/>
          </a:p>
          <a:p>
            <a:pPr>
              <a:spcBef>
                <a:spcPct val="0"/>
              </a:spcBef>
            </a:pPr>
            <a:r>
              <a:rPr lang="zh-TW" altLang="en-US" dirty="0" smtClean="0"/>
              <a:t>申：地支的第九位。申時：時辰名。陳述、表明，如：「申明」、「申述」。擴充、延展，如：「引申」、「延申」。責備，如：「申斥」、「申誡」。</a:t>
            </a:r>
            <a:endParaRPr lang="en-US" altLang="zh-TW" dirty="0" smtClean="0"/>
          </a:p>
          <a:p>
            <a:pPr>
              <a:spcBef>
                <a:spcPct val="0"/>
              </a:spcBef>
            </a:pPr>
            <a:r>
              <a:rPr lang="zh-TW" altLang="en-US" dirty="0" smtClean="0"/>
              <a:t>田：可以種植農作物的土地，如：「農田」、「稻田」。打獵，如：「田獵」。蘊藏資源的地帶，如：「鹽田」。</a:t>
            </a:r>
            <a:endParaRPr lang="en-US" altLang="zh-TW" dirty="0" smtClean="0"/>
          </a:p>
          <a:p>
            <a:pPr>
              <a:spcBef>
                <a:spcPct val="0"/>
              </a:spcBef>
            </a:pPr>
            <a:r>
              <a:rPr lang="zh-TW" altLang="en-US" dirty="0" smtClean="0"/>
              <a:t>由：自、從，如：「由來」。原因，如：「原由」」。依從、任從，如：「由不得你」。根據，如：「由此可知」。經過，如：「觀其所由」。出自，如：「由衷之言」。歸、屬，如：「這件工作由他負責。」</a:t>
            </a:r>
          </a:p>
        </p:txBody>
      </p:sp>
      <p:sp>
        <p:nvSpPr>
          <p:cNvPr id="17411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7C8520D-BA7E-4CFC-A16E-DD58BB73B0CA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王漢宗中楷體注音" pitchFamily="82" charset="-120"/>
                <a:ea typeface="王漢宗中楷體注音" pitchFamily="82" charset="-120"/>
              </a:rPr>
              <a:t>ㄒㄧㄠˋ，</a:t>
            </a:r>
            <a:r>
              <a:rPr lang="en-US" altLang="zh-TW" dirty="0" smtClean="0"/>
              <a:t>(1)</a:t>
            </a:r>
            <a:r>
              <a:rPr lang="zh-TW" altLang="en-US" dirty="0" smtClean="0"/>
              <a:t>求學、教學的場所。如：「學校」、「補校」、「夜校」。</a:t>
            </a:r>
            <a:r>
              <a:rPr lang="en-US" altLang="zh-TW" dirty="0" smtClean="0"/>
              <a:t>(2)</a:t>
            </a:r>
            <a:r>
              <a:rPr lang="zh-TW" altLang="en-US" dirty="0" smtClean="0"/>
              <a:t>現行軍官的階級之一。分上校、中校、少校三級。</a:t>
            </a:r>
            <a:endParaRPr lang="en-US" altLang="zh-TW" dirty="0" smtClean="0">
              <a:latin typeface="王漢宗中楷體注音" pitchFamily="82" charset="-120"/>
              <a:ea typeface="王漢宗中楷體注音" pitchFamily="82" charset="-120"/>
            </a:endParaRPr>
          </a:p>
          <a:p>
            <a:r>
              <a:rPr lang="zh-TW" altLang="en-US" dirty="0" smtClean="0"/>
              <a:t>ㄐㄧㄠˋ，</a:t>
            </a:r>
            <a:r>
              <a:rPr lang="en-US" altLang="zh-TW" dirty="0" smtClean="0"/>
              <a:t>(1)</a:t>
            </a:r>
            <a:r>
              <a:rPr lang="zh-TW" altLang="en-US" dirty="0" smtClean="0"/>
              <a:t>文書的複查核正。如：「校對」、「校正」、「校訂」。</a:t>
            </a:r>
            <a:r>
              <a:rPr lang="en-US" altLang="zh-TW" dirty="0" smtClean="0"/>
              <a:t>(2)</a:t>
            </a:r>
            <a:r>
              <a:rPr lang="zh-TW" altLang="en-US" dirty="0" smtClean="0"/>
              <a:t>較量、計較。如：「校量」。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D4C5D6-C5FF-4FE6-9531-6CD762393B0E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D4C5D6-C5FF-4FE6-9531-6CD762393B0E}" type="slidenum">
              <a:rPr lang="zh-TW" altLang="en-US" smtClean="0"/>
              <a:pPr>
                <a:defRPr/>
              </a:pPr>
              <a:t>18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40A78-A920-4D9A-B729-CEB73E2B6AFE}" type="datetimeFigureOut">
              <a:rPr lang="zh-TW" altLang="en-US"/>
              <a:pPr>
                <a:defRPr/>
              </a:pPr>
              <a:t>2015/5/13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30821-3173-4736-92D7-B351D633436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D6FE3-3DEF-43EC-B389-AC6C49979737}" type="datetimeFigureOut">
              <a:rPr lang="zh-TW" altLang="en-US"/>
              <a:pPr>
                <a:defRPr/>
              </a:pPr>
              <a:t>2015/5/13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52779-4FBE-4092-85DB-EC828754E24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50AD9-E23D-4B37-BD42-50BF132CEE3A}" type="datetimeFigureOut">
              <a:rPr lang="zh-TW" altLang="en-US"/>
              <a:pPr>
                <a:defRPr/>
              </a:pPr>
              <a:t>2015/5/13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54542-2048-42A9-A743-090E6002693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8080"/>
                </a:solidFill>
                <a:latin typeface="王漢宗中楷體注音" pitchFamily="34" charset="-120"/>
                <a:ea typeface="王漢宗中楷體注音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 b="1">
                <a:latin typeface="王漢宗中楷體注音" pitchFamily="34" charset="-120"/>
                <a:ea typeface="王漢宗中楷體注音" pitchFamily="34" charset="-120"/>
              </a:defRPr>
            </a:lvl1pPr>
            <a:lvl2pPr>
              <a:defRPr>
                <a:latin typeface="王漢宗中楷體注音" pitchFamily="34" charset="-120"/>
                <a:ea typeface="王漢宗中楷體注音" pitchFamily="34" charset="-120"/>
              </a:defRPr>
            </a:lvl2pPr>
            <a:lvl3pPr>
              <a:defRPr>
                <a:latin typeface="王漢宗中楷體注音" pitchFamily="34" charset="-120"/>
                <a:ea typeface="王漢宗中楷體注音" pitchFamily="34" charset="-120"/>
              </a:defRPr>
            </a:lvl3pPr>
            <a:lvl4pPr>
              <a:defRPr>
                <a:latin typeface="王漢宗中楷體注音" pitchFamily="34" charset="-120"/>
                <a:ea typeface="王漢宗中楷體注音" pitchFamily="34" charset="-120"/>
              </a:defRPr>
            </a:lvl4pPr>
            <a:lvl5pPr>
              <a:defRPr>
                <a:latin typeface="王漢宗中楷體注音" pitchFamily="34" charset="-120"/>
                <a:ea typeface="王漢宗中楷體注音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E5D92-859F-4CEA-8EAF-55190634BEA3}" type="datetimeFigureOut">
              <a:rPr lang="zh-TW" altLang="en-US"/>
              <a:pPr>
                <a:defRPr/>
              </a:pPr>
              <a:t>2015/5/13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AB2BD-82E5-4C25-B8B5-395EA921C85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9612D-F35E-4BD4-AF46-7BE56EAC3485}" type="datetimeFigureOut">
              <a:rPr lang="zh-TW" altLang="en-US"/>
              <a:pPr>
                <a:defRPr/>
              </a:pPr>
              <a:t>2015/5/13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A0030-03C7-4E62-AEAE-790DA392E0E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51807-4DBB-4674-9E18-43383869256F}" type="datetimeFigureOut">
              <a:rPr lang="zh-TW" altLang="en-US"/>
              <a:pPr>
                <a:defRPr/>
              </a:pPr>
              <a:t>2015/5/13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44891-A4B5-4BDE-91FB-F0B0480A1F3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DE28E-22FC-42DF-A329-C0DEBA0A5993}" type="datetimeFigureOut">
              <a:rPr lang="zh-TW" altLang="en-US"/>
              <a:pPr>
                <a:defRPr/>
              </a:pPr>
              <a:t>2015/5/13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F0D77-9CCB-4B76-BE2F-6DF3C97BA8F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2930D-242B-4B2B-A2CE-8A1BCD4A154D}" type="datetimeFigureOut">
              <a:rPr lang="zh-TW" altLang="en-US"/>
              <a:pPr>
                <a:defRPr/>
              </a:pPr>
              <a:t>2015/5/13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7C8B0-46BB-493C-A72D-E2376C41B59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F779D-1F9E-4CE2-8703-281DF1DB8E84}" type="datetimeFigureOut">
              <a:rPr lang="zh-TW" altLang="en-US"/>
              <a:pPr>
                <a:defRPr/>
              </a:pPr>
              <a:t>2015/5/13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08F98-3ACF-4E14-B82F-98FD06C9CB4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C3C2B-92B6-44BE-9015-E02534FBF159}" type="datetimeFigureOut">
              <a:rPr lang="zh-TW" altLang="en-US"/>
              <a:pPr>
                <a:defRPr/>
              </a:pPr>
              <a:t>2015/5/13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A86AF-0EDE-4CDA-B9E5-D7A264858E3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90602-D165-49C1-A831-474BC26EB67F}" type="datetimeFigureOut">
              <a:rPr lang="zh-TW" altLang="en-US"/>
              <a:pPr>
                <a:defRPr/>
              </a:pPr>
              <a:t>2015/5/13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3DD6C-F62F-40B8-8212-40DCB489935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A9D2616-0B9B-4595-967B-3A065599FBAA}" type="datetimeFigureOut">
              <a:rPr lang="zh-TW" altLang="en-US"/>
              <a:pPr>
                <a:defRPr/>
              </a:pPr>
              <a:t>2015/5/13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D48C3C7-C09E-4B14-9B58-33F178FB5BB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pic>
        <p:nvPicPr>
          <p:cNvPr id="1031" name="圖片 6" descr="logo-橫式.pn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2555875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圖片 7" descr="kidbooks1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80288" y="5094288"/>
            <a:ext cx="1763712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圖片 4" descr="圖片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6338"/>
            <a:ext cx="9144000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4213" y="1052513"/>
            <a:ext cx="7772400" cy="1470025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215968"/>
                </a:solidFill>
                <a:latin typeface="王漢宗中楷體注音" pitchFamily="82" charset="-120"/>
                <a:ea typeface="王漢宗中楷體注音" pitchFamily="82" charset="-120"/>
              </a:rPr>
              <a:t>學會使用字辭典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708400" y="3141663"/>
            <a:ext cx="5040313" cy="476250"/>
          </a:xfrm>
        </p:spPr>
        <p:txBody>
          <a:bodyPr rtlCol="0">
            <a:noAutofit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2400" b="1" dirty="0" smtClean="0">
                <a:solidFill>
                  <a:schemeClr val="accent6">
                    <a:lumMod val="75000"/>
                  </a:schemeClr>
                </a:solidFill>
                <a:latin typeface="王漢宗中楷體注音" pitchFamily="34" charset="-120"/>
                <a:ea typeface="王漢宗中楷體注音" pitchFamily="34" charset="-120"/>
              </a:rPr>
              <a:t>班訪工作坊</a:t>
            </a:r>
            <a:r>
              <a:rPr lang="en-US" altLang="zh-TW" sz="2400" b="1" dirty="0" smtClean="0">
                <a:solidFill>
                  <a:schemeClr val="accent6">
                    <a:lumMod val="75000"/>
                  </a:schemeClr>
                </a:solidFill>
                <a:latin typeface="王漢宗中楷體注音" pitchFamily="34" charset="-120"/>
                <a:ea typeface="王漢宗中楷體注音" pitchFamily="34" charset="-120"/>
              </a:rPr>
              <a:t>-</a:t>
            </a:r>
            <a:r>
              <a:rPr lang="zh-TW" altLang="en-US" sz="2400" b="1" dirty="0" smtClean="0">
                <a:solidFill>
                  <a:schemeClr val="accent6">
                    <a:lumMod val="75000"/>
                  </a:schemeClr>
                </a:solidFill>
                <a:latin typeface="王漢宗中楷體注音" pitchFamily="34" charset="-120"/>
                <a:ea typeface="王漢宗中楷體注音" pitchFamily="34" charset="-120"/>
              </a:rPr>
              <a:t>低年級教案</a:t>
            </a:r>
            <a:endParaRPr lang="zh-TW" altLang="en-US" sz="2400" b="1" dirty="0">
              <a:solidFill>
                <a:schemeClr val="accent6">
                  <a:lumMod val="75000"/>
                </a:schemeClr>
              </a:solidFill>
              <a:latin typeface="王漢宗中楷體注音" pitchFamily="34" charset="-120"/>
              <a:ea typeface="王漢宗中楷體注音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注音符號</a:t>
            </a:r>
            <a:endParaRPr lang="zh-TW" altLang="en-US" dirty="0"/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81976572"/>
              </p:ext>
            </p:extLst>
          </p:nvPr>
        </p:nvGraphicFramePr>
        <p:xfrm>
          <a:off x="611560" y="1628800"/>
          <a:ext cx="7848874" cy="4536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534"/>
                <a:gridCol w="713534"/>
                <a:gridCol w="713534"/>
                <a:gridCol w="713534"/>
                <a:gridCol w="713534"/>
                <a:gridCol w="713534"/>
                <a:gridCol w="539898"/>
                <a:gridCol w="887170"/>
                <a:gridCol w="713534"/>
                <a:gridCol w="713534"/>
                <a:gridCol w="713534"/>
              </a:tblGrid>
              <a:tr h="987014">
                <a:tc gridSpan="4"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王漢宗中楷體注音" pitchFamily="34" charset="-120"/>
                          <a:ea typeface="王漢宗中楷體注音" pitchFamily="34" charset="-120"/>
                        </a:rPr>
                        <a:t>韻母</a:t>
                      </a:r>
                      <a:endParaRPr lang="zh-TW" altLang="en-US" sz="2800" dirty="0">
                        <a:latin typeface="王漢宗中楷體注音" pitchFamily="34" charset="-120"/>
                        <a:ea typeface="王漢宗中楷體注音" pitchFamily="34" charset="-12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latin typeface="王漢宗中楷體注音" pitchFamily="34" charset="-120"/>
                          <a:ea typeface="王漢宗中楷體注音" pitchFamily="34" charset="-120"/>
                        </a:rPr>
                        <a:t>介母</a:t>
                      </a:r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王漢宗中楷體注音" pitchFamily="34" charset="-120"/>
                          <a:ea typeface="王漢宗中楷體注音" pitchFamily="34" charset="-120"/>
                        </a:rPr>
                        <a:t>聲母</a:t>
                      </a:r>
                      <a:endParaRPr lang="zh-TW" altLang="en-US" sz="2800" dirty="0">
                        <a:latin typeface="王漢宗中楷體注音" pitchFamily="34" charset="-120"/>
                        <a:ea typeface="王漢宗中楷體注音" pitchFamily="34" charset="-12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endParaRPr lang="zh-TW" altLang="en-US" dirty="0"/>
                    </a:p>
                  </a:txBody>
                  <a:tcPr/>
                </a:tc>
              </a:tr>
              <a:tr h="88737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3200" u="none" strike="noStrike" kern="1200" dirty="0">
                          <a:effectLst/>
                        </a:rPr>
                        <a:t>ㄦ</a:t>
                      </a:r>
                      <a:endParaRPr lang="zh-CN" altLang="en-US" sz="3200" u="none" strike="noStrike" kern="1200" dirty="0">
                        <a:solidFill>
                          <a:srgbClr val="0B008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782" marR="87782" marT="43891" marB="43891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3200" u="none" strike="noStrike" kern="1200" dirty="0">
                          <a:effectLst/>
                        </a:rPr>
                        <a:t>ㄢ</a:t>
                      </a:r>
                      <a:endParaRPr lang="zh-CN" altLang="en-US" sz="3200" u="none" strike="noStrike" kern="1200" dirty="0">
                        <a:solidFill>
                          <a:srgbClr val="0B008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782" marR="87782" marT="43891" marB="43891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3200" u="none" strike="noStrike" kern="1200" dirty="0">
                          <a:effectLst/>
                        </a:rPr>
                        <a:t>ㄞ</a:t>
                      </a:r>
                      <a:endParaRPr lang="zh-CN" altLang="en-US" sz="3200" u="none" strike="noStrike" kern="1200" dirty="0">
                        <a:solidFill>
                          <a:srgbClr val="0B008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782" marR="87782" marT="43891" marB="43891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3200" u="none" strike="noStrike" kern="1200" dirty="0">
                          <a:effectLst/>
                        </a:rPr>
                        <a:t>ㄚ</a:t>
                      </a:r>
                      <a:endParaRPr lang="zh-CN" altLang="en-US" sz="3200" u="none" strike="noStrike" kern="1200" dirty="0">
                        <a:solidFill>
                          <a:srgbClr val="0B008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782" marR="87782" marT="43891" marB="43891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3200" u="none" strike="noStrike" kern="1200" dirty="0" smtClean="0">
                          <a:effectLst/>
                        </a:rPr>
                        <a:t>一</a:t>
                      </a:r>
                      <a:endParaRPr lang="zh-CN" altLang="en-US" sz="3200" u="none" strike="noStrike" kern="1200" dirty="0">
                        <a:solidFill>
                          <a:srgbClr val="0B008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782" marR="87782" marT="43891" marB="43891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3200" u="none" strike="noStrike" kern="1200" dirty="0">
                          <a:effectLst/>
                        </a:rPr>
                        <a:t>ㄗ</a:t>
                      </a:r>
                      <a:endParaRPr lang="zh-CN" altLang="en-US" sz="3200" u="none" strike="noStrike" kern="1200" dirty="0">
                        <a:solidFill>
                          <a:srgbClr val="0B008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782" marR="87782" marT="43891" marB="43891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3200" u="none" strike="noStrike" kern="1200" dirty="0">
                          <a:effectLst/>
                        </a:rPr>
                        <a:t>ㄓ</a:t>
                      </a:r>
                      <a:endParaRPr lang="zh-CN" altLang="en-US" sz="3200" u="none" strike="noStrike" kern="1200" dirty="0">
                        <a:solidFill>
                          <a:srgbClr val="0B008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782" marR="87782" marT="43891" marB="43891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3200" u="none" strike="noStrike" kern="1200" dirty="0">
                          <a:effectLst/>
                        </a:rPr>
                        <a:t>ㄐ</a:t>
                      </a:r>
                      <a:endParaRPr lang="zh-CN" altLang="en-US" sz="3200" u="none" strike="noStrike" kern="1200" dirty="0">
                        <a:solidFill>
                          <a:srgbClr val="0B008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782" marR="87782" marT="43891" marB="43891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3200" u="none" strike="noStrike" kern="1200" dirty="0">
                          <a:effectLst/>
                        </a:rPr>
                        <a:t>ㄍ</a:t>
                      </a:r>
                      <a:endParaRPr lang="zh-CN" altLang="en-US" sz="3200" u="none" strike="noStrike" kern="1200" dirty="0">
                        <a:solidFill>
                          <a:srgbClr val="0B008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782" marR="87782" marT="43891" marB="43891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3200" u="none" strike="noStrike" kern="1200" dirty="0">
                          <a:effectLst/>
                        </a:rPr>
                        <a:t>ㄉ</a:t>
                      </a:r>
                      <a:endParaRPr lang="zh-CN" altLang="en-US" sz="3200" u="none" strike="noStrike" kern="1200" dirty="0">
                        <a:solidFill>
                          <a:srgbClr val="0B008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782" marR="87782" marT="43891" marB="43891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u="none" strike="noStrike" dirty="0">
                          <a:effectLst/>
                        </a:rPr>
                        <a:t>ㄅ</a:t>
                      </a:r>
                      <a:endParaRPr lang="zh-CN" altLang="en-US" sz="3200" dirty="0">
                        <a:effectLst/>
                      </a:endParaRPr>
                    </a:p>
                  </a:txBody>
                  <a:tcPr marL="87782" marR="87782" marT="43891" marB="43891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87372">
                <a:tc>
                  <a:txBody>
                    <a:bodyPr/>
                    <a:lstStyle/>
                    <a:p>
                      <a:pPr algn="ctr"/>
                      <a:endParaRPr lang="zh-TW" altLang="en-US" sz="3200" dirty="0">
                        <a:effectLst/>
                      </a:endParaRPr>
                    </a:p>
                  </a:txBody>
                  <a:tcPr marL="87782" marR="87782" marT="43891" marB="43891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u="none" strike="noStrike" dirty="0">
                          <a:effectLst/>
                        </a:rPr>
                        <a:t>ㄣ</a:t>
                      </a:r>
                      <a:endParaRPr lang="zh-CN" altLang="en-US" sz="3200" dirty="0">
                        <a:effectLst/>
                      </a:endParaRPr>
                    </a:p>
                  </a:txBody>
                  <a:tcPr marL="87782" marR="87782" marT="43891" marB="43891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u="none" strike="noStrike" dirty="0">
                          <a:effectLst/>
                        </a:rPr>
                        <a:t>ㄟ</a:t>
                      </a:r>
                      <a:endParaRPr lang="zh-CN" altLang="en-US" sz="3200" dirty="0">
                        <a:effectLst/>
                      </a:endParaRPr>
                    </a:p>
                  </a:txBody>
                  <a:tcPr marL="87782" marR="87782" marT="43891" marB="43891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u="none" strike="noStrike" dirty="0">
                          <a:effectLst/>
                        </a:rPr>
                        <a:t>ㄛ</a:t>
                      </a:r>
                      <a:endParaRPr lang="zh-CN" altLang="en-US" sz="3200" dirty="0">
                        <a:effectLst/>
                      </a:endParaRPr>
                    </a:p>
                  </a:txBody>
                  <a:tcPr marL="87782" marR="87782" marT="43891" marB="43891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u="none" strike="noStrike" dirty="0">
                          <a:effectLst/>
                        </a:rPr>
                        <a:t>ㄨ</a:t>
                      </a:r>
                      <a:endParaRPr lang="zh-CN" altLang="en-US" sz="3200" dirty="0">
                        <a:effectLst/>
                      </a:endParaRPr>
                    </a:p>
                  </a:txBody>
                  <a:tcPr marL="87782" marR="87782" marT="43891" marB="438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u="none" strike="noStrike" dirty="0">
                          <a:effectLst/>
                        </a:rPr>
                        <a:t>ㄘ</a:t>
                      </a:r>
                      <a:endParaRPr lang="zh-CN" altLang="en-US" sz="3200" dirty="0">
                        <a:effectLst/>
                      </a:endParaRPr>
                    </a:p>
                  </a:txBody>
                  <a:tcPr marL="87782" marR="87782" marT="43891" marB="43891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u="none" strike="noStrike" dirty="0">
                          <a:effectLst/>
                        </a:rPr>
                        <a:t>ㄔ</a:t>
                      </a:r>
                      <a:endParaRPr lang="zh-CN" altLang="en-US" sz="3200" dirty="0">
                        <a:effectLst/>
                      </a:endParaRPr>
                    </a:p>
                  </a:txBody>
                  <a:tcPr marL="87782" marR="87782" marT="43891" marB="43891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u="none" strike="noStrike" dirty="0">
                          <a:effectLst/>
                        </a:rPr>
                        <a:t>ㄑ</a:t>
                      </a:r>
                      <a:endParaRPr lang="zh-CN" altLang="en-US" sz="3200" dirty="0">
                        <a:effectLst/>
                      </a:endParaRPr>
                    </a:p>
                  </a:txBody>
                  <a:tcPr marL="87782" marR="87782" marT="43891" marB="43891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u="none" strike="noStrike" dirty="0">
                          <a:effectLst/>
                        </a:rPr>
                        <a:t>ㄎ</a:t>
                      </a:r>
                      <a:endParaRPr lang="zh-CN" altLang="en-US" sz="3200" dirty="0">
                        <a:effectLst/>
                      </a:endParaRPr>
                    </a:p>
                  </a:txBody>
                  <a:tcPr marL="87782" marR="87782" marT="43891" marB="43891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u="none" strike="noStrike" dirty="0">
                          <a:effectLst/>
                        </a:rPr>
                        <a:t>ㄊ</a:t>
                      </a:r>
                      <a:endParaRPr lang="zh-CN" altLang="en-US" sz="3200" dirty="0">
                        <a:effectLst/>
                      </a:endParaRPr>
                    </a:p>
                  </a:txBody>
                  <a:tcPr marL="87782" marR="87782" marT="43891" marB="43891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u="none" strike="noStrike" dirty="0">
                          <a:effectLst/>
                        </a:rPr>
                        <a:t>ㄆ</a:t>
                      </a:r>
                      <a:endParaRPr lang="zh-CN" altLang="en-US" sz="3200" dirty="0">
                        <a:effectLst/>
                      </a:endParaRPr>
                    </a:p>
                  </a:txBody>
                  <a:tcPr marL="87782" marR="87782" marT="43891" marB="43891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87372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u="none" strike="noStrike" dirty="0">
                          <a:effectLst/>
                        </a:rPr>
                        <a:t>ㄤ</a:t>
                      </a:r>
                      <a:endParaRPr lang="zh-CN" altLang="en-US" sz="3200" dirty="0">
                        <a:effectLst/>
                      </a:endParaRPr>
                    </a:p>
                  </a:txBody>
                  <a:tcPr marL="87782" marR="87782" marT="43891" marB="43891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u="none" strike="noStrike" dirty="0">
                          <a:effectLst/>
                        </a:rPr>
                        <a:t>ㄠ</a:t>
                      </a:r>
                      <a:endParaRPr lang="zh-CN" altLang="en-US" sz="3200" dirty="0">
                        <a:effectLst/>
                      </a:endParaRPr>
                    </a:p>
                  </a:txBody>
                  <a:tcPr marL="87782" marR="87782" marT="43891" marB="43891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u="none" strike="noStrike" dirty="0">
                          <a:effectLst/>
                        </a:rPr>
                        <a:t>ㄜ</a:t>
                      </a:r>
                      <a:endParaRPr lang="zh-CN" altLang="en-US" sz="3200" dirty="0">
                        <a:effectLst/>
                      </a:endParaRPr>
                    </a:p>
                  </a:txBody>
                  <a:tcPr marL="87782" marR="87782" marT="43891" marB="43891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u="none" strike="noStrike" dirty="0">
                          <a:effectLst/>
                        </a:rPr>
                        <a:t>ㄩ</a:t>
                      </a:r>
                      <a:endParaRPr lang="zh-CN" altLang="en-US" sz="3200" dirty="0">
                        <a:effectLst/>
                      </a:endParaRPr>
                    </a:p>
                  </a:txBody>
                  <a:tcPr marL="87782" marR="87782" marT="43891" marB="438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u="none" strike="noStrike" dirty="0">
                          <a:effectLst/>
                        </a:rPr>
                        <a:t>ㄙ</a:t>
                      </a:r>
                      <a:endParaRPr lang="zh-CN" altLang="en-US" sz="3200" dirty="0">
                        <a:effectLst/>
                      </a:endParaRPr>
                    </a:p>
                  </a:txBody>
                  <a:tcPr marL="87782" marR="87782" marT="43891" marB="43891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u="none" strike="noStrike" dirty="0">
                          <a:effectLst/>
                        </a:rPr>
                        <a:t>ㄕ</a:t>
                      </a:r>
                      <a:endParaRPr lang="zh-CN" altLang="en-US" sz="3200" dirty="0">
                        <a:effectLst/>
                      </a:endParaRPr>
                    </a:p>
                  </a:txBody>
                  <a:tcPr marL="87782" marR="87782" marT="43891" marB="43891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u="none" strike="noStrike" dirty="0">
                          <a:effectLst/>
                        </a:rPr>
                        <a:t>ㄒ</a:t>
                      </a:r>
                      <a:endParaRPr lang="zh-CN" altLang="en-US" sz="3200" dirty="0">
                        <a:effectLst/>
                      </a:endParaRPr>
                    </a:p>
                  </a:txBody>
                  <a:tcPr marL="87782" marR="87782" marT="43891" marB="43891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u="none" strike="noStrike" dirty="0">
                          <a:effectLst/>
                        </a:rPr>
                        <a:t>ㄏ</a:t>
                      </a:r>
                      <a:endParaRPr lang="zh-CN" altLang="en-US" sz="3200" dirty="0">
                        <a:effectLst/>
                      </a:endParaRPr>
                    </a:p>
                  </a:txBody>
                  <a:tcPr marL="87782" marR="87782" marT="43891" marB="43891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u="none" strike="noStrike" dirty="0">
                          <a:effectLst/>
                        </a:rPr>
                        <a:t>ㄋ</a:t>
                      </a:r>
                      <a:endParaRPr lang="zh-CN" altLang="en-US" sz="3200" dirty="0">
                        <a:effectLst/>
                      </a:endParaRPr>
                    </a:p>
                  </a:txBody>
                  <a:tcPr marL="87782" marR="87782" marT="43891" marB="43891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u="none" strike="noStrike" dirty="0">
                          <a:effectLst/>
                        </a:rPr>
                        <a:t>ㄇ</a:t>
                      </a:r>
                      <a:endParaRPr lang="zh-CN" altLang="en-US" sz="3200" dirty="0">
                        <a:effectLst/>
                      </a:endParaRPr>
                    </a:p>
                  </a:txBody>
                  <a:tcPr marL="87782" marR="87782" marT="43891" marB="43891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87372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u="none" strike="noStrike" dirty="0">
                          <a:effectLst/>
                        </a:rPr>
                        <a:t>ㄥ</a:t>
                      </a:r>
                      <a:endParaRPr lang="zh-CN" altLang="en-US" sz="3200" dirty="0">
                        <a:effectLst/>
                      </a:endParaRPr>
                    </a:p>
                  </a:txBody>
                  <a:tcPr marL="87782" marR="87782" marT="43891" marB="43891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u="none" strike="noStrike" dirty="0">
                          <a:effectLst/>
                        </a:rPr>
                        <a:t>ㄡ</a:t>
                      </a:r>
                      <a:endParaRPr lang="zh-CN" altLang="en-US" sz="3200" dirty="0">
                        <a:effectLst/>
                      </a:endParaRPr>
                    </a:p>
                  </a:txBody>
                  <a:tcPr marL="87782" marR="87782" marT="43891" marB="43891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u="none" strike="noStrike" dirty="0">
                          <a:effectLst/>
                        </a:rPr>
                        <a:t>ㄝ</a:t>
                      </a:r>
                      <a:endParaRPr lang="zh-CN" altLang="en-US" sz="3200" dirty="0">
                        <a:effectLst/>
                      </a:endParaRPr>
                    </a:p>
                  </a:txBody>
                  <a:tcPr marL="87782" marR="87782" marT="43891" marB="43891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87782" marR="87782" marT="43891" marB="43891"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u="none" strike="noStrike" dirty="0">
                          <a:effectLst/>
                        </a:rPr>
                        <a:t>ㄖ</a:t>
                      </a:r>
                      <a:endParaRPr lang="zh-CN" altLang="en-US" sz="3200" dirty="0">
                        <a:effectLst/>
                      </a:endParaRPr>
                    </a:p>
                  </a:txBody>
                  <a:tcPr marL="87782" marR="87782" marT="43891" marB="43891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u="none" strike="noStrike" dirty="0">
                          <a:effectLst/>
                        </a:rPr>
                        <a:t>ㄌ</a:t>
                      </a:r>
                      <a:endParaRPr lang="zh-CN" altLang="en-US" sz="3200" dirty="0">
                        <a:effectLst/>
                      </a:endParaRPr>
                    </a:p>
                  </a:txBody>
                  <a:tcPr marL="87782" marR="87782" marT="43891" marB="43891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u="none" strike="noStrike" dirty="0">
                          <a:effectLst/>
                        </a:rPr>
                        <a:t>ㄈ</a:t>
                      </a:r>
                      <a:endParaRPr lang="zh-CN" altLang="en-US" sz="3200" dirty="0">
                        <a:effectLst/>
                      </a:endParaRPr>
                    </a:p>
                  </a:txBody>
                  <a:tcPr marL="87782" marR="87782" marT="43891" marB="43891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4685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聲調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41273288"/>
              </p:ext>
            </p:extLst>
          </p:nvPr>
        </p:nvGraphicFramePr>
        <p:xfrm>
          <a:off x="251520" y="1988840"/>
          <a:ext cx="8445624" cy="2215114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407604"/>
                <a:gridCol w="1760748"/>
                <a:gridCol w="1728192"/>
                <a:gridCol w="1296144"/>
                <a:gridCol w="1296144"/>
                <a:gridCol w="956792"/>
              </a:tblGrid>
              <a:tr h="69607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effectLst/>
                          <a:latin typeface="王漢宗中楷體注音" pitchFamily="34" charset="-120"/>
                          <a:ea typeface="王漢宗中楷體注音" pitchFamily="34" charset="-120"/>
                        </a:rPr>
                        <a:t>名稱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u="none" strike="noStrike" dirty="0">
                          <a:effectLst/>
                          <a:latin typeface="王漢宗中楷體注音" pitchFamily="34" charset="-120"/>
                          <a:ea typeface="王漢宗中楷體注音" pitchFamily="34" charset="-120"/>
                        </a:rPr>
                        <a:t>陰平聲</a:t>
                      </a:r>
                      <a:endParaRPr lang="zh-TW" altLang="en-US" sz="2600" dirty="0">
                        <a:effectLst/>
                        <a:latin typeface="王漢宗中楷體注音" pitchFamily="34" charset="-120"/>
                        <a:ea typeface="王漢宗中楷體注音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u="none" strike="noStrike" dirty="0">
                          <a:effectLst/>
                          <a:latin typeface="王漢宗中楷體注音" pitchFamily="34" charset="-120"/>
                          <a:ea typeface="王漢宗中楷體注音" pitchFamily="34" charset="-120"/>
                        </a:rPr>
                        <a:t>陽平聲</a:t>
                      </a:r>
                      <a:endParaRPr lang="zh-TW" altLang="en-US" sz="2600" dirty="0">
                        <a:effectLst/>
                        <a:latin typeface="王漢宗中楷體注音" pitchFamily="34" charset="-120"/>
                        <a:ea typeface="王漢宗中楷體注音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u="none" strike="noStrike" dirty="0">
                          <a:effectLst/>
                          <a:latin typeface="王漢宗中楷體注音" pitchFamily="34" charset="-120"/>
                          <a:ea typeface="王漢宗中楷體注音" pitchFamily="34" charset="-120"/>
                        </a:rPr>
                        <a:t>上聲</a:t>
                      </a:r>
                      <a:endParaRPr lang="zh-TW" altLang="en-US" sz="2600" dirty="0">
                        <a:effectLst/>
                        <a:latin typeface="王漢宗中楷體注音" pitchFamily="34" charset="-120"/>
                        <a:ea typeface="王漢宗中楷體注音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u="none" strike="noStrike" dirty="0">
                          <a:effectLst/>
                          <a:latin typeface="王漢宗中楷體注音" pitchFamily="34" charset="-120"/>
                          <a:ea typeface="王漢宗中楷體注音" pitchFamily="34" charset="-120"/>
                        </a:rPr>
                        <a:t>去聲</a:t>
                      </a:r>
                      <a:endParaRPr lang="zh-TW" altLang="en-US" sz="2600" dirty="0">
                        <a:effectLst/>
                        <a:latin typeface="王漢宗中楷體注音" pitchFamily="34" charset="-120"/>
                        <a:ea typeface="王漢宗中楷體注音" pitchFamily="34" charset="-12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800">
                          <a:effectLst/>
                          <a:latin typeface="王漢宗中楷體注音" pitchFamily="34" charset="-120"/>
                          <a:ea typeface="王漢宗中楷體注音" pitchFamily="34" charset="-120"/>
                        </a:rPr>
                        <a:t>輕聲</a:t>
                      </a:r>
                    </a:p>
                  </a:txBody>
                  <a:tcPr anchor="ctr"/>
                </a:tc>
              </a:tr>
              <a:tr h="69607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effectLst/>
                          <a:latin typeface="王漢宗中楷體注音" pitchFamily="34" charset="-120"/>
                          <a:ea typeface="王漢宗中楷體注音" pitchFamily="34" charset="-120"/>
                        </a:rPr>
                        <a:t>順序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effectLst/>
                          <a:latin typeface="王漢宗中楷體注音" pitchFamily="34" charset="-120"/>
                          <a:ea typeface="王漢宗中楷體注音" pitchFamily="34" charset="-120"/>
                        </a:rPr>
                        <a:t>一聲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effectLst/>
                          <a:latin typeface="王漢宗中楷體注音" pitchFamily="34" charset="-120"/>
                          <a:ea typeface="王漢宗中楷體注音" pitchFamily="34" charset="-120"/>
                        </a:rPr>
                        <a:t>二聲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effectLst/>
                          <a:latin typeface="王漢宗中楷體注音" pitchFamily="34" charset="-120"/>
                          <a:ea typeface="王漢宗中楷體注音" pitchFamily="34" charset="-120"/>
                        </a:rPr>
                        <a:t>三聲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effectLst/>
                          <a:latin typeface="王漢宗中楷體注音" pitchFamily="34" charset="-120"/>
                          <a:ea typeface="王漢宗中楷體注音" pitchFamily="34" charset="-120"/>
                        </a:rPr>
                        <a:t>四聲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9607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effectLst/>
                          <a:latin typeface="王漢宗中楷體注音" pitchFamily="34" charset="-120"/>
                          <a:ea typeface="王漢宗中楷體注音" pitchFamily="34" charset="-120"/>
                        </a:rPr>
                        <a:t>符號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800" dirty="0" smtClean="0">
                          <a:effectLst/>
                        </a:rPr>
                        <a:t>ˉ</a:t>
                      </a:r>
                      <a:endParaRPr lang="zh-TW" altLang="en-US" sz="4800" b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800" dirty="0" smtClean="0">
                          <a:effectLst/>
                        </a:rPr>
                        <a:t>ˊ</a:t>
                      </a:r>
                      <a:endParaRPr lang="zh-TW" altLang="en-US" sz="48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800" dirty="0" smtClean="0">
                          <a:effectLst/>
                        </a:rPr>
                        <a:t>ˇ</a:t>
                      </a:r>
                      <a:endParaRPr lang="zh-TW" altLang="en-US" sz="48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800" dirty="0">
                          <a:effectLst/>
                        </a:rPr>
                        <a:t>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800" dirty="0">
                          <a:effectLst/>
                        </a:rPr>
                        <a:t>˙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圓角矩形圖說文字 4"/>
          <p:cNvSpPr/>
          <p:nvPr/>
        </p:nvSpPr>
        <p:spPr>
          <a:xfrm>
            <a:off x="323528" y="4653136"/>
            <a:ext cx="3528392" cy="1440160"/>
          </a:xfrm>
          <a:prstGeom prst="wedgeRoundRectCallout">
            <a:avLst>
              <a:gd name="adj1" fmla="val -1261"/>
              <a:gd name="adj2" fmla="val -94068"/>
              <a:gd name="adj3" fmla="val 16667"/>
            </a:avLst>
          </a:prstGeom>
          <a:solidFill>
            <a:srgbClr val="0066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王漢宗中楷體注音" pitchFamily="34" charset="-120"/>
                <a:ea typeface="王漢宗中楷體注音" pitchFamily="34" charset="-120"/>
                <a:cs typeface="+mj-cs"/>
              </a:rPr>
              <a:t>一聲的符號是</a:t>
            </a:r>
            <a:endParaRPr lang="en-US" altLang="zh-TW" sz="2800" b="1" dirty="0" smtClean="0">
              <a:solidFill>
                <a:schemeClr val="accent3">
                  <a:lumMod val="40000"/>
                  <a:lumOff val="60000"/>
                </a:schemeClr>
              </a:solidFill>
              <a:latin typeface="王漢宗中楷體注音" pitchFamily="34" charset="-120"/>
              <a:ea typeface="王漢宗中楷體注音" pitchFamily="34" charset="-120"/>
              <a:cs typeface="+mj-cs"/>
            </a:endParaRPr>
          </a:p>
          <a:p>
            <a:pPr algn="ctr"/>
            <a:r>
              <a:rPr lang="zh-TW" altLang="en-US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王漢宗中楷體注音" pitchFamily="34" charset="-120"/>
                <a:ea typeface="王漢宗中楷體注音" pitchFamily="34" charset="-120"/>
                <a:cs typeface="+mj-cs"/>
              </a:rPr>
              <a:t>不寫出來的</a:t>
            </a:r>
            <a:endParaRPr lang="zh-TW" altLang="en-US" sz="2800" b="1" dirty="0">
              <a:solidFill>
                <a:schemeClr val="accent3">
                  <a:lumMod val="40000"/>
                  <a:lumOff val="60000"/>
                </a:schemeClr>
              </a:solidFill>
              <a:latin typeface="王漢宗中楷體注音" pitchFamily="34" charset="-120"/>
              <a:ea typeface="王漢宗中楷體注音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566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擷取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255345"/>
            <a:ext cx="6395819" cy="4414015"/>
          </a:xfrm>
          <a:prstGeom prst="rect">
            <a:avLst/>
          </a:prstGeom>
        </p:spPr>
      </p:pic>
      <p:sp>
        <p:nvSpPr>
          <p:cNvPr id="3174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王漢宗中楷體注音" pitchFamily="82" charset="-120"/>
                <a:ea typeface="王漢宗中楷體注音" pitchFamily="82" charset="-120"/>
              </a:rPr>
              <a:t>一起來找找看：</a:t>
            </a:r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校</a:t>
            </a:r>
          </a:p>
        </p:txBody>
      </p:sp>
      <p:sp>
        <p:nvSpPr>
          <p:cNvPr id="31746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王漢宗中楷體注音" pitchFamily="82" charset="-120"/>
                <a:ea typeface="王漢宗中楷體注音" pitchFamily="82" charset="-120"/>
              </a:rPr>
              <a:t>注音怎麼拼呢？</a:t>
            </a:r>
          </a:p>
        </p:txBody>
      </p:sp>
      <p:sp>
        <p:nvSpPr>
          <p:cNvPr id="6" name="圓角矩形 5"/>
          <p:cNvSpPr/>
          <p:nvPr/>
        </p:nvSpPr>
        <p:spPr bwMode="auto">
          <a:xfrm>
            <a:off x="2000494" y="6041142"/>
            <a:ext cx="284162" cy="576263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8" name="圓角矩形 7"/>
          <p:cNvSpPr/>
          <p:nvPr/>
        </p:nvSpPr>
        <p:spPr bwMode="auto">
          <a:xfrm>
            <a:off x="6364091" y="4992195"/>
            <a:ext cx="285750" cy="576263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7596336" y="2204864"/>
            <a:ext cx="12961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 smtClean="0">
                <a:solidFill>
                  <a:srgbClr val="CC00CC"/>
                </a:solidFill>
              </a:rPr>
              <a:t>ㄒ</a:t>
            </a:r>
            <a:endParaRPr lang="en-US" altLang="zh-TW" sz="2400" b="1" dirty="0" smtClean="0">
              <a:solidFill>
                <a:srgbClr val="CC00CC"/>
              </a:solidFill>
            </a:endParaRPr>
          </a:p>
          <a:p>
            <a:pPr algn="ctr"/>
            <a:r>
              <a:rPr lang="zh-TW" altLang="en-US" sz="2400" b="1" dirty="0" smtClean="0">
                <a:solidFill>
                  <a:srgbClr val="CC00CC"/>
                </a:solidFill>
              </a:rPr>
              <a:t>↓</a:t>
            </a:r>
            <a:endParaRPr lang="en-US" altLang="zh-TW" sz="2400" b="1" dirty="0" smtClean="0">
              <a:solidFill>
                <a:srgbClr val="CC00CC"/>
              </a:solidFill>
            </a:endParaRPr>
          </a:p>
          <a:p>
            <a:pPr algn="ctr"/>
            <a:r>
              <a:rPr lang="zh-TW" altLang="en-US" sz="2400" b="1" dirty="0" smtClean="0">
                <a:solidFill>
                  <a:srgbClr val="CC00CC"/>
                </a:solidFill>
              </a:rPr>
              <a:t>ㄒ</a:t>
            </a:r>
            <a:r>
              <a:rPr lang="zh-CN" altLang="en-US" sz="2400" b="1" dirty="0" smtClean="0">
                <a:solidFill>
                  <a:srgbClr val="CC00CC"/>
                </a:solidFill>
              </a:rPr>
              <a:t>ㄧ</a:t>
            </a:r>
            <a:endParaRPr lang="en-US" altLang="zh-TW" sz="2400" b="1" dirty="0" smtClean="0">
              <a:solidFill>
                <a:srgbClr val="CC00CC"/>
              </a:solidFill>
            </a:endParaRPr>
          </a:p>
          <a:p>
            <a:pPr algn="ctr"/>
            <a:r>
              <a:rPr lang="zh-TW" altLang="en-US" sz="2400" b="1" dirty="0" smtClean="0">
                <a:solidFill>
                  <a:srgbClr val="CC00CC"/>
                </a:solidFill>
              </a:rPr>
              <a:t>↓</a:t>
            </a:r>
            <a:endParaRPr lang="en-US" altLang="zh-TW" sz="2400" b="1" dirty="0" smtClean="0">
              <a:solidFill>
                <a:srgbClr val="CC00CC"/>
              </a:solidFill>
            </a:endParaRPr>
          </a:p>
          <a:p>
            <a:pPr algn="ctr"/>
            <a:r>
              <a:rPr lang="zh-TW" altLang="en-US" sz="2400" b="1" dirty="0" smtClean="0">
                <a:solidFill>
                  <a:srgbClr val="CC00CC"/>
                </a:solidFill>
              </a:rPr>
              <a:t>ㄒ</a:t>
            </a:r>
            <a:r>
              <a:rPr lang="zh-CN" altLang="en-US" sz="2400" b="1" dirty="0" smtClean="0">
                <a:solidFill>
                  <a:srgbClr val="CC00CC"/>
                </a:solidFill>
              </a:rPr>
              <a:t>ㄧ</a:t>
            </a:r>
            <a:r>
              <a:rPr lang="zh-TW" altLang="en-US" sz="2400" b="1" dirty="0" smtClean="0">
                <a:solidFill>
                  <a:srgbClr val="CC00CC"/>
                </a:solidFill>
              </a:rPr>
              <a:t>ㄠ</a:t>
            </a:r>
            <a:endParaRPr lang="en-US" altLang="zh-TW" sz="2400" b="1" dirty="0" smtClean="0">
              <a:solidFill>
                <a:srgbClr val="CC00CC"/>
              </a:solidFill>
            </a:endParaRPr>
          </a:p>
          <a:p>
            <a:pPr algn="ctr"/>
            <a:r>
              <a:rPr lang="zh-TW" altLang="en-US" sz="2400" b="1" dirty="0" smtClean="0">
                <a:solidFill>
                  <a:srgbClr val="CC00CC"/>
                </a:solidFill>
              </a:rPr>
              <a:t>↓</a:t>
            </a:r>
            <a:endParaRPr lang="en-US" altLang="zh-TW" sz="2400" b="1" dirty="0" smtClean="0">
              <a:solidFill>
                <a:srgbClr val="CC00CC"/>
              </a:solidFill>
            </a:endParaRPr>
          </a:p>
          <a:p>
            <a:pPr algn="ctr"/>
            <a:r>
              <a:rPr lang="zh-TW" altLang="en-US" sz="2400" b="1" dirty="0" smtClean="0">
                <a:solidFill>
                  <a:srgbClr val="CC00CC"/>
                </a:solidFill>
              </a:rPr>
              <a:t>ㄒ</a:t>
            </a:r>
            <a:r>
              <a:rPr lang="zh-CN" altLang="en-US" sz="2400" b="1" dirty="0" smtClean="0">
                <a:solidFill>
                  <a:srgbClr val="CC00CC"/>
                </a:solidFill>
              </a:rPr>
              <a:t>ㄧ</a:t>
            </a:r>
            <a:r>
              <a:rPr lang="zh-TW" altLang="en-US" sz="2400" b="1" dirty="0" smtClean="0">
                <a:solidFill>
                  <a:srgbClr val="CC00CC"/>
                </a:solidFill>
              </a:rPr>
              <a:t>ㄠˋ</a:t>
            </a:r>
            <a:endParaRPr lang="zh-TW" altLang="en-US" sz="2400" b="1" dirty="0">
              <a:solidFill>
                <a:srgbClr val="CC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王漢宗中楷體注音" pitchFamily="82" charset="-120"/>
                <a:ea typeface="王漢宗中楷體注音" pitchFamily="82" charset="-120"/>
              </a:rPr>
              <a:t>一起來找找看：</a:t>
            </a:r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校</a:t>
            </a:r>
          </a:p>
        </p:txBody>
      </p:sp>
      <p:sp>
        <p:nvSpPr>
          <p:cNvPr id="31746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王漢宗中楷體注音" pitchFamily="82" charset="-120"/>
                <a:ea typeface="王漢宗中楷體注音" pitchFamily="82" charset="-120"/>
              </a:rPr>
              <a:t>注音怎麼拼呢？</a:t>
            </a:r>
            <a:endParaRPr lang="en-US" altLang="zh-TW" dirty="0" smtClean="0">
              <a:latin typeface="王漢宗中楷體注音" pitchFamily="82" charset="-120"/>
              <a:ea typeface="王漢宗中楷體注音" pitchFamily="82" charset="-120"/>
            </a:endParaRPr>
          </a:p>
          <a:p>
            <a:endParaRPr lang="zh-TW" altLang="en-US" dirty="0" smtClean="0">
              <a:latin typeface="王漢宗中楷體注音" pitchFamily="82" charset="-120"/>
              <a:ea typeface="王漢宗中楷體注音" pitchFamily="82" charset="-120"/>
            </a:endParaRPr>
          </a:p>
        </p:txBody>
      </p:sp>
      <p:grpSp>
        <p:nvGrpSpPr>
          <p:cNvPr id="2" name="群組 10"/>
          <p:cNvGrpSpPr>
            <a:grpSpLocks/>
          </p:cNvGrpSpPr>
          <p:nvPr/>
        </p:nvGrpSpPr>
        <p:grpSpPr bwMode="auto">
          <a:xfrm>
            <a:off x="1619250" y="2349500"/>
            <a:ext cx="6156325" cy="4230688"/>
            <a:chOff x="1619672" y="2348880"/>
            <a:chExt cx="6156176" cy="4231683"/>
          </a:xfrm>
        </p:grpSpPr>
        <p:pic>
          <p:nvPicPr>
            <p:cNvPr id="31748" name="圖片 6" descr="字典_05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19672" y="2348880"/>
              <a:ext cx="6156176" cy="423168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" name="圓角矩形 5"/>
            <p:cNvSpPr/>
            <p:nvPr/>
          </p:nvSpPr>
          <p:spPr>
            <a:xfrm>
              <a:off x="6990055" y="2780782"/>
              <a:ext cx="284155" cy="576399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8" name="圓角矩形 7"/>
            <p:cNvSpPr/>
            <p:nvPr/>
          </p:nvSpPr>
          <p:spPr>
            <a:xfrm>
              <a:off x="6083614" y="2780782"/>
              <a:ext cx="285743" cy="576399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王漢宗中楷體注音" pitchFamily="82" charset="-120"/>
                <a:ea typeface="王漢宗中楷體注音" pitchFamily="82" charset="-120"/>
              </a:rPr>
              <a:t>一起來找找看：</a:t>
            </a:r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校</a:t>
            </a:r>
          </a:p>
        </p:txBody>
      </p:sp>
      <p:sp>
        <p:nvSpPr>
          <p:cNvPr id="31746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王漢宗中楷體注音" pitchFamily="82" charset="-120"/>
                <a:ea typeface="王漢宗中楷體注音" pitchFamily="82" charset="-120"/>
              </a:rPr>
              <a:t>除了唸「ㄒㄧㄠˋ</a:t>
            </a:r>
            <a:r>
              <a:rPr lang="zh-TW" altLang="en-US" dirty="0" smtClean="0">
                <a:latin typeface="王漢宗中楷體注音" pitchFamily="82" charset="-120"/>
                <a:ea typeface="王漢宗中楷體注音" pitchFamily="82" charset="-120"/>
              </a:rPr>
              <a:t>」之外，還可以唸成什麼？意思有什麼不一樣？</a:t>
            </a:r>
            <a:endParaRPr lang="en-US" altLang="zh-TW" dirty="0" smtClean="0">
              <a:latin typeface="王漢宗中楷體注音" pitchFamily="82" charset="-120"/>
              <a:ea typeface="王漢宗中楷體注音" pitchFamily="82" charset="-120"/>
            </a:endParaRPr>
          </a:p>
          <a:p>
            <a:endParaRPr lang="zh-TW" altLang="en-US" dirty="0" smtClean="0">
              <a:latin typeface="王漢宗中楷體注音" pitchFamily="82" charset="-120"/>
              <a:ea typeface="王漢宗中楷體注音" pitchFamily="82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部首表</a:t>
            </a:r>
            <a:endParaRPr lang="zh-TW" altLang="en-US" dirty="0"/>
          </a:p>
        </p:txBody>
      </p:sp>
      <p:pic>
        <p:nvPicPr>
          <p:cNvPr id="6" name="內容版面配置區 5" descr="擷取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340768"/>
            <a:ext cx="7628887" cy="5365803"/>
          </a:xfrm>
        </p:spPr>
      </p:pic>
    </p:spTree>
    <p:extLst>
      <p:ext uri="{BB962C8B-B14F-4D97-AF65-F5344CB8AC3E}">
        <p14:creationId xmlns:p14="http://schemas.microsoft.com/office/powerpoint/2010/main" xmlns="" val="202074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部首表 </a:t>
            </a:r>
            <a:r>
              <a:rPr lang="en-US" altLang="zh-TW" dirty="0" smtClean="0"/>
              <a:t>(1)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dirty="0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亻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刂 </a:t>
            </a:r>
            <a:endParaRPr lang="en-US" altLang="zh-TW" dirty="0" smtClean="0">
              <a:solidFill>
                <a:srgbClr val="A5002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 忄 </a:t>
            </a:r>
            <a:r>
              <a:rPr lang="en-US" altLang="zh-TW" dirty="0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= </a:t>
            </a:r>
            <a:r>
              <a:rPr lang="zh-TW" altLang="en-US" dirty="0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⺗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扌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氵 </a:t>
            </a:r>
            <a:r>
              <a:rPr lang="en-US" altLang="zh-TW" dirty="0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= </a:t>
            </a:r>
            <a:r>
              <a:rPr lang="zh-TW" altLang="en-US" dirty="0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氺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犭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619672" y="1556792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= </a:t>
            </a:r>
            <a:r>
              <a:rPr lang="zh-TW" altLang="en-US" sz="3200" b="1" dirty="0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人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，例如：他、介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1619672" y="2412177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= </a:t>
            </a:r>
            <a:r>
              <a:rPr lang="zh-TW" altLang="en-US" sz="3200" b="1" dirty="0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刀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例如：利、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分</a:t>
            </a:r>
            <a:endParaRPr lang="zh-TW" altLang="en-US" sz="3200" b="1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627784" y="3212976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= </a:t>
            </a:r>
            <a:r>
              <a:rPr lang="zh-TW" altLang="en-US" sz="3200" b="1" dirty="0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心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例如：恰、恭、忠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1619672" y="4005064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=</a:t>
            </a:r>
            <a:r>
              <a:rPr lang="zh-TW" altLang="en-US" sz="3200" b="1" dirty="0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 手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例如：托、拿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2627784" y="4860449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= </a:t>
            </a:r>
            <a:r>
              <a:rPr lang="zh-TW" altLang="en-US" sz="3200" b="1" dirty="0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水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例如：沙、泰、泉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1619672" y="5724545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= </a:t>
            </a:r>
            <a:r>
              <a:rPr lang="zh-TW" altLang="en-US" sz="3200" b="1" dirty="0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犬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例如：犯、獻</a:t>
            </a:r>
          </a:p>
        </p:txBody>
      </p:sp>
    </p:spTree>
    <p:extLst>
      <p:ext uri="{BB962C8B-B14F-4D97-AF65-F5344CB8AC3E}">
        <p14:creationId xmlns:p14="http://schemas.microsoft.com/office/powerpoint/2010/main" xmlns="" val="13397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部首表 </a:t>
            </a:r>
            <a:r>
              <a:rPr lang="en-US" altLang="zh-TW" dirty="0" smtClean="0"/>
              <a:t>(2)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左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阝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右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阝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攵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灬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爫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牜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619672" y="3140968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= </a:t>
            </a:r>
            <a:r>
              <a:rPr lang="zh-CN" altLang="en-US" sz="3200" b="1" dirty="0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攴</a:t>
            </a:r>
            <a:r>
              <a:rPr lang="zh-CN" altLang="en-US" sz="3200" b="1" dirty="0" smtClean="0">
                <a:latin typeface="標楷體" pitchFamily="65" charset="-120"/>
                <a:ea typeface="標楷體" pitchFamily="65" charset="-120"/>
              </a:rPr>
              <a:t>，例如：收，敲</a:t>
            </a:r>
            <a:endParaRPr lang="zh-TW" altLang="en-US" sz="3200" b="1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619672" y="3996353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= </a:t>
            </a:r>
            <a:r>
              <a:rPr lang="zh-TW" altLang="en-US" sz="3200" b="1" dirty="0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火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，例如：烈，災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1619672" y="4860449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= </a:t>
            </a:r>
            <a:r>
              <a:rPr lang="zh-TW" altLang="en-US" sz="3200" b="1" dirty="0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爪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，例如：爭，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爬</a:t>
            </a:r>
            <a:endParaRPr lang="zh-TW" altLang="en-US" sz="3200" b="1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619672" y="5652537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= </a:t>
            </a:r>
            <a:r>
              <a:rPr lang="zh-TW" altLang="en-US" sz="3200" b="1" dirty="0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牛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，例如：牧，犁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2123728" y="2276872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= </a:t>
            </a:r>
            <a:r>
              <a:rPr lang="zh-TW" altLang="en-US" sz="3200" b="1" dirty="0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邑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，例如：那、部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2123728" y="1484784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= </a:t>
            </a:r>
            <a:r>
              <a:rPr lang="zh-TW" altLang="en-US" sz="3200" b="1" dirty="0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阜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，例如：防、陽</a:t>
            </a:r>
          </a:p>
        </p:txBody>
      </p:sp>
    </p:spTree>
    <p:extLst>
      <p:ext uri="{BB962C8B-B14F-4D97-AF65-F5344CB8AC3E}">
        <p14:creationId xmlns:p14="http://schemas.microsoft.com/office/powerpoint/2010/main" xmlns="" val="13397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部首表 </a:t>
            </a:r>
            <a:r>
              <a:rPr lang="en-US" altLang="zh-TW" dirty="0" smtClean="0"/>
              <a:t>(3)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dirty="0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王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礻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衤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艹</a:t>
            </a:r>
            <a:endParaRPr lang="en-US" altLang="zh-TW" dirty="0" smtClean="0">
              <a:solidFill>
                <a:srgbClr val="A5002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 辶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547664" y="2276872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= </a:t>
            </a:r>
            <a:r>
              <a:rPr lang="zh-TW" altLang="en-US" sz="3200" b="1" dirty="0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示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，例如：社，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票</a:t>
            </a:r>
            <a:endParaRPr lang="zh-TW" altLang="en-US" sz="3200" b="1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547664" y="1412776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= </a:t>
            </a:r>
            <a:r>
              <a:rPr lang="zh-TW" altLang="en-US" sz="3200" b="1" dirty="0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玉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，例如：班，瑩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1547664" y="3132257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= </a:t>
            </a:r>
            <a:r>
              <a:rPr lang="zh-TW" altLang="en-US" sz="3200" b="1" dirty="0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衣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，例如：被，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裂</a:t>
            </a:r>
            <a:endParaRPr lang="zh-TW" altLang="en-US" sz="3200" b="1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547664" y="3924345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= </a:t>
            </a:r>
            <a:r>
              <a:rPr lang="zh-TW" altLang="en-US" sz="3200" b="1" dirty="0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艸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，例如：花，莓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1547664" y="4725144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= </a:t>
            </a:r>
            <a:r>
              <a:rPr lang="zh-TW" altLang="en-US" sz="3200" b="1" dirty="0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辵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，例如：迷，速</a:t>
            </a:r>
          </a:p>
        </p:txBody>
      </p:sp>
    </p:spTree>
    <p:extLst>
      <p:ext uri="{BB962C8B-B14F-4D97-AF65-F5344CB8AC3E}">
        <p14:creationId xmlns:p14="http://schemas.microsoft.com/office/powerpoint/2010/main" xmlns="" val="13397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王漢宗中楷體注音" pitchFamily="82" charset="-120"/>
                <a:ea typeface="王漢宗中楷體注音" pitchFamily="82" charset="-120"/>
              </a:rPr>
              <a:t>一起來找找看：</a:t>
            </a:r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校</a:t>
            </a:r>
            <a:endParaRPr lang="zh-TW" altLang="en-US" dirty="0" smtClean="0">
              <a:latin typeface="王漢宗中楷體注音" pitchFamily="82" charset="-120"/>
              <a:ea typeface="王漢宗中楷體注音" pitchFamily="82" charset="-120"/>
            </a:endParaRPr>
          </a:p>
        </p:txBody>
      </p:sp>
      <p:sp>
        <p:nvSpPr>
          <p:cNvPr id="30722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000" dirty="0" smtClean="0">
                <a:latin typeface="王漢宗中楷體注音" pitchFamily="82" charset="-120"/>
                <a:ea typeface="王漢宗中楷體注音" pitchFamily="82" charset="-120"/>
              </a:rPr>
              <a:t>是什麼部首？</a:t>
            </a:r>
            <a:endParaRPr lang="en-US" altLang="zh-TW" sz="3000" dirty="0" smtClean="0">
              <a:latin typeface="王漢宗中楷體注音" pitchFamily="82" charset="-120"/>
              <a:ea typeface="王漢宗中楷體注音" pitchFamily="82" charset="-120"/>
            </a:endParaRPr>
          </a:p>
          <a:p>
            <a:r>
              <a:rPr lang="zh-TW" altLang="en-US" sz="3000" dirty="0" smtClean="0">
                <a:latin typeface="王漢宗中楷體注音" pitchFamily="82" charset="-120"/>
                <a:ea typeface="王漢宗中楷體注音" pitchFamily="82" charset="-120"/>
              </a:rPr>
              <a:t>除了部首之外，還有多少筆劃？</a:t>
            </a:r>
            <a:endParaRPr lang="en-US" altLang="zh-TW" sz="3000" dirty="0" smtClean="0">
              <a:latin typeface="王漢宗中楷體注音" pitchFamily="82" charset="-120"/>
              <a:ea typeface="王漢宗中楷體注音" pitchFamily="82" charset="-120"/>
            </a:endParaRPr>
          </a:p>
          <a:p>
            <a:endParaRPr lang="zh-TW" altLang="en-US" dirty="0" smtClean="0">
              <a:latin typeface="王漢宗中楷體注音" pitchFamily="82" charset="-120"/>
              <a:ea typeface="王漢宗中楷體注音" pitchFamily="82" charset="-120"/>
            </a:endParaRPr>
          </a:p>
        </p:txBody>
      </p:sp>
      <p:grpSp>
        <p:nvGrpSpPr>
          <p:cNvPr id="7" name="群組 6"/>
          <p:cNvGrpSpPr>
            <a:grpSpLocks/>
          </p:cNvGrpSpPr>
          <p:nvPr/>
        </p:nvGrpSpPr>
        <p:grpSpPr bwMode="auto">
          <a:xfrm>
            <a:off x="1258888" y="2852738"/>
            <a:ext cx="6049962" cy="3744912"/>
            <a:chOff x="755576" y="2276872"/>
            <a:chExt cx="6480720" cy="4430225"/>
          </a:xfrm>
        </p:grpSpPr>
        <p:pic>
          <p:nvPicPr>
            <p:cNvPr id="30724" name="圖片 4" descr="字典_06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5576" y="2276872"/>
              <a:ext cx="6480720" cy="443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圓角矩形 5"/>
            <p:cNvSpPr/>
            <p:nvPr/>
          </p:nvSpPr>
          <p:spPr>
            <a:xfrm>
              <a:off x="6516972" y="5229104"/>
              <a:ext cx="287389" cy="863885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2132856"/>
            <a:ext cx="8229600" cy="1143000"/>
          </a:xfrm>
        </p:spPr>
        <p:txBody>
          <a:bodyPr/>
          <a:lstStyle/>
          <a:p>
            <a:pPr algn="l"/>
            <a:r>
              <a:rPr lang="zh-TW" altLang="en-US" dirty="0" smtClean="0"/>
              <a:t>如果是你，你會怎麼紀錄下你想和別人分享的事情呢？</a:t>
            </a:r>
            <a:endParaRPr lang="zh-TW" altLang="en-US" dirty="0"/>
          </a:p>
        </p:txBody>
      </p:sp>
      <p:pic>
        <p:nvPicPr>
          <p:cNvPr id="4" name="圖片 3" descr="share-happiness-peop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4221088"/>
            <a:ext cx="4248472" cy="22818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文字超速配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zh-TW" altLang="en-US" dirty="0" smtClean="0"/>
              <a:t>分成五組，一起來腦力激蕩一下，每組有三分鐘的時間</a:t>
            </a:r>
            <a:endParaRPr lang="en-US" altLang="zh-TW" dirty="0" smtClean="0"/>
          </a:p>
          <a:p>
            <a:r>
              <a:rPr lang="zh-TW" altLang="en-US" dirty="0" smtClean="0"/>
              <a:t>第一分鐘不可以使用字典，就你們所知道的字寫下來</a:t>
            </a:r>
            <a:r>
              <a:rPr lang="en-US" altLang="zh-TW" dirty="0" smtClean="0"/>
              <a:t>(</a:t>
            </a:r>
            <a:r>
              <a:rPr lang="zh-TW" altLang="en-US" dirty="0" smtClean="0"/>
              <a:t>每個字可以得到</a:t>
            </a:r>
            <a:r>
              <a:rPr lang="en-US" altLang="zh-TW" dirty="0" smtClean="0"/>
              <a:t>2</a:t>
            </a:r>
            <a:r>
              <a:rPr lang="zh-TW" altLang="en-US" dirty="0" smtClean="0"/>
              <a:t>分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，一分鐘之後，可以使用字典，將從字典上查到的字寫下來</a:t>
            </a:r>
            <a:r>
              <a:rPr lang="en-US" altLang="zh-TW" dirty="0" smtClean="0"/>
              <a:t>(</a:t>
            </a:r>
            <a:r>
              <a:rPr lang="zh-TW" altLang="en-US" dirty="0" smtClean="0"/>
              <a:t>每個字可以得到</a:t>
            </a:r>
            <a:r>
              <a:rPr lang="en-US" altLang="zh-TW" dirty="0" smtClean="0"/>
              <a:t>1</a:t>
            </a:r>
            <a:r>
              <a:rPr lang="zh-TW" altLang="en-US" dirty="0" smtClean="0"/>
              <a:t>分</a:t>
            </a:r>
            <a:r>
              <a:rPr lang="en-US" altLang="zh-TW" dirty="0" smtClean="0"/>
              <a:t>) </a:t>
            </a:r>
            <a:r>
              <a:rPr lang="zh-TW" altLang="en-US" dirty="0" smtClean="0"/>
              <a:t>，看哪一組可以寫出最多與部首相關的字，得到的分數最高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xmlns="" val="379918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內容版面配置區 3"/>
          <p:cNvSpPr>
            <a:spLocks noGrp="1"/>
          </p:cNvSpPr>
          <p:nvPr>
            <p:ph idx="1"/>
          </p:nvPr>
        </p:nvSpPr>
        <p:spPr>
          <a:xfrm>
            <a:off x="468313" y="3023779"/>
            <a:ext cx="8229600" cy="2357568"/>
          </a:xfrm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zh-TW" altLang="en-US" dirty="0" smtClean="0">
                <a:solidFill>
                  <a:srgbClr val="800080"/>
                </a:solidFill>
                <a:latin typeface="王漢宗中楷體注音" pitchFamily="82" charset="-120"/>
                <a:ea typeface="王漢宗中楷體注音" pitchFamily="82" charset="-120"/>
              </a:rPr>
              <a:t>接下來，</a:t>
            </a:r>
            <a:endParaRPr lang="en-US" altLang="zh-TW" dirty="0" smtClean="0">
              <a:solidFill>
                <a:srgbClr val="800080"/>
              </a:solidFill>
              <a:latin typeface="王漢宗中楷體注音" pitchFamily="82" charset="-120"/>
              <a:ea typeface="王漢宗中楷體注音" pitchFamily="82" charset="-120"/>
            </a:endParaRPr>
          </a:p>
          <a:p>
            <a:pPr>
              <a:buFontTx/>
              <a:buNone/>
            </a:pPr>
            <a:r>
              <a:rPr lang="zh-TW" altLang="en-US" dirty="0" smtClean="0">
                <a:solidFill>
                  <a:srgbClr val="800080"/>
                </a:solidFill>
                <a:latin typeface="王漢宗中楷體注音" pitchFamily="82" charset="-120"/>
                <a:ea typeface="王漢宗中楷體注音" pitchFamily="82" charset="-120"/>
              </a:rPr>
              <a:t>學習單上有好多的生字，</a:t>
            </a:r>
            <a:endParaRPr lang="en-US" altLang="zh-TW" dirty="0" smtClean="0">
              <a:solidFill>
                <a:srgbClr val="800080"/>
              </a:solidFill>
              <a:latin typeface="王漢宗中楷體注音" pitchFamily="82" charset="-120"/>
              <a:ea typeface="王漢宗中楷體注音" pitchFamily="82" charset="-120"/>
            </a:endParaRPr>
          </a:p>
          <a:p>
            <a:pPr>
              <a:buFontTx/>
              <a:buNone/>
            </a:pPr>
            <a:r>
              <a:rPr lang="zh-TW" altLang="en-US" dirty="0" smtClean="0">
                <a:solidFill>
                  <a:srgbClr val="800080"/>
                </a:solidFill>
                <a:latin typeface="王漢宗中楷體注音" pitchFamily="82" charset="-120"/>
                <a:ea typeface="王漢宗中楷體注音" pitchFamily="82" charset="-120"/>
              </a:rPr>
              <a:t>你要如何在字典上找到他們呢？</a:t>
            </a:r>
            <a:endParaRPr lang="en-US" altLang="zh-TW" dirty="0" smtClean="0">
              <a:solidFill>
                <a:srgbClr val="800080"/>
              </a:solidFill>
              <a:latin typeface="王漢宗中楷體注音" pitchFamily="82" charset="-120"/>
              <a:ea typeface="王漢宗中楷體注音" pitchFamily="82" charset="-120"/>
            </a:endParaRPr>
          </a:p>
          <a:p>
            <a:pPr>
              <a:buFontTx/>
              <a:buNone/>
            </a:pPr>
            <a:r>
              <a:rPr lang="zh-TW" altLang="en-US" dirty="0" smtClean="0">
                <a:solidFill>
                  <a:srgbClr val="800080"/>
                </a:solidFill>
                <a:latin typeface="王漢宗中楷體注音" pitchFamily="82" charset="-120"/>
                <a:ea typeface="王漢宗中楷體注音" pitchFamily="82" charset="-120"/>
              </a:rPr>
              <a:t>一起來找看看吧！</a:t>
            </a:r>
          </a:p>
        </p:txBody>
      </p:sp>
      <p:pic>
        <p:nvPicPr>
          <p:cNvPr id="33794" name="圖片 4" descr="sandwichface_082506_ver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92150"/>
            <a:ext cx="15843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第　組</a:t>
            </a:r>
            <a:endParaRPr lang="zh-TW" altLang="en-US" dirty="0"/>
          </a:p>
        </p:txBody>
      </p:sp>
      <p:pic>
        <p:nvPicPr>
          <p:cNvPr id="1026" name="Picture 2" descr="G:\班訪\pic\58PIC4658PIC5Cb_102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1556792"/>
            <a:ext cx="4188099" cy="4678891"/>
          </a:xfrm>
          <a:prstGeom prst="rect">
            <a:avLst/>
          </a:prstGeom>
          <a:noFill/>
        </p:spPr>
      </p:pic>
      <p:pic>
        <p:nvPicPr>
          <p:cNvPr id="12" name="圖片 11" descr="2531170_110440720910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017818">
            <a:off x="194363" y="3955745"/>
            <a:ext cx="2557058" cy="2640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481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4508500"/>
              <a:ext cx="9144000" cy="2349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18" name="Picture 2" descr="C:\Users\a14121\Desktop\ICON\img1g.gif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4548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4819" name="文字方塊 6"/>
          <p:cNvSpPr txBox="1">
            <a:spLocks noChangeArrowheads="1"/>
          </p:cNvSpPr>
          <p:nvPr/>
        </p:nvSpPr>
        <p:spPr bwMode="auto">
          <a:xfrm>
            <a:off x="3348038" y="3422756"/>
            <a:ext cx="5472112" cy="259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zh-TW" altLang="en-US" sz="2800" b="1" dirty="0">
                <a:solidFill>
                  <a:srgbClr val="CC0099"/>
                </a:solidFill>
                <a:latin typeface="王漢宗中楷體注音" pitchFamily="82" charset="-120"/>
                <a:ea typeface="王漢宗中楷體注音" pitchFamily="82" charset="-120"/>
              </a:rPr>
              <a:t>恭喜大家學會</a:t>
            </a:r>
            <a:endParaRPr kumimoji="0" lang="en-US" altLang="zh-TW" sz="2800" b="1" dirty="0">
              <a:solidFill>
                <a:srgbClr val="CC0099"/>
              </a:solidFill>
              <a:latin typeface="王漢宗中楷體注音" pitchFamily="82" charset="-120"/>
              <a:ea typeface="王漢宗中楷體注音" pitchFamily="82" charset="-120"/>
            </a:endParaRPr>
          </a:p>
          <a:p>
            <a:pPr>
              <a:lnSpc>
                <a:spcPct val="150000"/>
              </a:lnSpc>
            </a:pPr>
            <a:r>
              <a:rPr kumimoji="0" lang="zh-TW" altLang="en-US" sz="2800" b="1" dirty="0">
                <a:solidFill>
                  <a:srgbClr val="CC0099"/>
                </a:solidFill>
                <a:latin typeface="王漢宗中楷體注音" pitchFamily="82" charset="-120"/>
                <a:ea typeface="王漢宗中楷體注音" pitchFamily="82" charset="-120"/>
              </a:rPr>
              <a:t>如何使用字典了，</a:t>
            </a:r>
            <a:endParaRPr kumimoji="0" lang="en-US" altLang="zh-TW" sz="2800" b="1" dirty="0">
              <a:solidFill>
                <a:srgbClr val="CC0099"/>
              </a:solidFill>
              <a:latin typeface="王漢宗中楷體注音" pitchFamily="82" charset="-120"/>
              <a:ea typeface="王漢宗中楷體注音" pitchFamily="82" charset="-120"/>
            </a:endParaRPr>
          </a:p>
          <a:p>
            <a:pPr>
              <a:lnSpc>
                <a:spcPct val="150000"/>
              </a:lnSpc>
            </a:pPr>
            <a:r>
              <a:rPr kumimoji="0" lang="zh-TW" altLang="en-US" sz="2800" b="1" dirty="0">
                <a:solidFill>
                  <a:srgbClr val="CC0099"/>
                </a:solidFill>
                <a:latin typeface="王漢宗中楷體注音" pitchFamily="82" charset="-120"/>
                <a:ea typeface="王漢宗中楷體注音" pitchFamily="82" charset="-120"/>
              </a:rPr>
              <a:t>之後遇到不認識的字，</a:t>
            </a:r>
            <a:endParaRPr kumimoji="0" lang="en-US" altLang="zh-TW" sz="2800" b="1" dirty="0">
              <a:solidFill>
                <a:srgbClr val="CC0099"/>
              </a:solidFill>
              <a:latin typeface="王漢宗中楷體注音" pitchFamily="82" charset="-120"/>
              <a:ea typeface="王漢宗中楷體注音" pitchFamily="82" charset="-120"/>
            </a:endParaRPr>
          </a:p>
          <a:p>
            <a:pPr>
              <a:lnSpc>
                <a:spcPct val="150000"/>
              </a:lnSpc>
            </a:pPr>
            <a:r>
              <a:rPr kumimoji="0" lang="zh-TW" altLang="en-US" sz="2800" b="1" dirty="0" smtClean="0">
                <a:solidFill>
                  <a:srgbClr val="CC0099"/>
                </a:solidFill>
                <a:latin typeface="王漢宗中楷體注音" pitchFamily="82" charset="-120"/>
                <a:ea typeface="王漢宗中楷體注音" pitchFamily="82" charset="-120"/>
              </a:rPr>
              <a:t>別忘記把拿</a:t>
            </a:r>
            <a:r>
              <a:rPr kumimoji="0" lang="zh-TW" altLang="en-US" sz="2800" b="1" dirty="0">
                <a:solidFill>
                  <a:srgbClr val="CC0099"/>
                </a:solidFill>
                <a:latin typeface="王漢宗中楷體注音" pitchFamily="82" charset="-120"/>
                <a:ea typeface="王漢宗中楷體注音" pitchFamily="82" charset="-120"/>
              </a:rPr>
              <a:t>出字典</a:t>
            </a:r>
            <a:r>
              <a:rPr kumimoji="0" lang="zh-TW" altLang="en-US" sz="2800" b="1" dirty="0" smtClean="0">
                <a:solidFill>
                  <a:srgbClr val="CC0099"/>
                </a:solidFill>
                <a:latin typeface="王漢宗中楷體注音" pitchFamily="82" charset="-120"/>
                <a:ea typeface="王漢宗中楷體注音" pitchFamily="82" charset="-120"/>
              </a:rPr>
              <a:t>來查</a:t>
            </a:r>
            <a:r>
              <a:rPr kumimoji="0" lang="zh-TW" altLang="en-US" sz="2800" b="1" dirty="0">
                <a:solidFill>
                  <a:srgbClr val="CC0099"/>
                </a:solidFill>
                <a:latin typeface="王漢宗中楷體注音" pitchFamily="82" charset="-120"/>
                <a:ea typeface="王漢宗中楷體注音" pitchFamily="82" charset="-120"/>
              </a:rPr>
              <a:t>查看唷！</a:t>
            </a:r>
            <a:endParaRPr kumimoji="0" lang="en-US" altLang="zh-TW" sz="2800" b="1" dirty="0">
              <a:solidFill>
                <a:srgbClr val="CC0099"/>
              </a:solidFill>
              <a:latin typeface="王漢宗中楷體注音" pitchFamily="82" charset="-120"/>
              <a:ea typeface="王漢宗中楷體注音" pitchFamily="82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 smtClean="0">
                <a:latin typeface="王漢宗中楷體注音" pitchFamily="82" charset="-120"/>
                <a:ea typeface="王漢宗中楷體注音" pitchFamily="82" charset="-120"/>
              </a:rPr>
              <a:t>猜猜看，這是什麼字？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9062" y="2344564"/>
            <a:ext cx="1008062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55912" y="2204864"/>
            <a:ext cx="6921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762" y="2349327"/>
            <a:ext cx="6492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749" y="2349327"/>
            <a:ext cx="7207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1174" y="2420764"/>
            <a:ext cx="719138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91067" y="3902323"/>
            <a:ext cx="792162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22642" y="3861048"/>
            <a:ext cx="792162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5" name="Picture 1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56633" y="3861048"/>
            <a:ext cx="5873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6" name="Picture 1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29262" y="3862214"/>
            <a:ext cx="6111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7" name="Picture 1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32612" y="3862214"/>
            <a:ext cx="5476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8" name="文字方塊 19"/>
          <p:cNvSpPr txBox="1">
            <a:spLocks noChangeArrowheads="1"/>
          </p:cNvSpPr>
          <p:nvPr/>
        </p:nvSpPr>
        <p:spPr bwMode="auto">
          <a:xfrm>
            <a:off x="971550" y="6577013"/>
            <a:ext cx="71802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1400">
                <a:latin typeface="Calibri" pitchFamily="34" charset="0"/>
              </a:rPr>
              <a:t>資料來源：鬱乃堯</a:t>
            </a:r>
            <a:r>
              <a:rPr kumimoji="0" lang="en-US" altLang="zh-TW" sz="1400">
                <a:latin typeface="Calibri" pitchFamily="34" charset="0"/>
              </a:rPr>
              <a:t>(</a:t>
            </a:r>
            <a:r>
              <a:rPr kumimoji="0" lang="zh-TW" altLang="en-US" sz="1400">
                <a:latin typeface="Calibri" pitchFamily="34" charset="0"/>
              </a:rPr>
              <a:t>民</a:t>
            </a:r>
            <a:r>
              <a:rPr kumimoji="0" lang="en-US" altLang="zh-TW" sz="1400">
                <a:latin typeface="Calibri" pitchFamily="34" charset="0"/>
              </a:rPr>
              <a:t>97)</a:t>
            </a:r>
            <a:r>
              <a:rPr kumimoji="0" lang="zh-TW" altLang="en-US" sz="1400">
                <a:latin typeface="Calibri" pitchFamily="34" charset="0"/>
              </a:rPr>
              <a:t>。認字歸宗：漢字的起源與演化。頁</a:t>
            </a:r>
            <a:r>
              <a:rPr kumimoji="0" lang="en-US" altLang="zh-TW" sz="1400">
                <a:latin typeface="Calibri" pitchFamily="34" charset="0"/>
              </a:rPr>
              <a:t>59-60</a:t>
            </a:r>
            <a:r>
              <a:rPr kumimoji="0" lang="zh-TW" altLang="en-US" sz="1400">
                <a:latin typeface="Calibri" pitchFamily="34" charset="0"/>
              </a:rPr>
              <a:t>。新北市：左岸文化。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9600" cy="1143000"/>
          </a:xfrm>
        </p:spPr>
        <p:txBody>
          <a:bodyPr/>
          <a:lstStyle/>
          <a:p>
            <a:r>
              <a:rPr lang="zh-TW" altLang="en-US" sz="4000" dirty="0" smtClean="0">
                <a:latin typeface="王漢宗中楷體注音" pitchFamily="82" charset="-120"/>
                <a:ea typeface="王漢宗中楷體注音" pitchFamily="82" charset="-120"/>
              </a:rPr>
              <a:t>如果把「日」組合起來可以變成什麼字？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476375" y="3068962"/>
            <a:ext cx="1877437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sz="8800" dirty="0">
                <a:solidFill>
                  <a:srgbClr val="D60093"/>
                </a:solidFill>
                <a:latin typeface="王漢宗中楷體注音" pitchFamily="34" charset="-120"/>
                <a:ea typeface="王漢宗中楷體注音" pitchFamily="34" charset="-120"/>
              </a:rPr>
              <a:t>日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3504139" y="3068961"/>
            <a:ext cx="1877437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sz="8800" dirty="0">
                <a:solidFill>
                  <a:srgbClr val="800080"/>
                </a:solidFill>
                <a:latin typeface="王漢宗中楷體注音" pitchFamily="34" charset="-120"/>
                <a:ea typeface="王漢宗中楷體注音" pitchFamily="34" charset="-120"/>
              </a:rPr>
              <a:t>昍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5508104" y="3068960"/>
            <a:ext cx="1877437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sz="8800" dirty="0">
                <a:solidFill>
                  <a:srgbClr val="A50021"/>
                </a:solidFill>
                <a:latin typeface="王漢宗中楷體注音" pitchFamily="34" charset="-120"/>
                <a:ea typeface="王漢宗中楷體注音" pitchFamily="34" charset="-120"/>
              </a:rPr>
              <a:t>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/>
      <p:bldP spid="358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標題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/>
          <a:lstStyle/>
          <a:p>
            <a:r>
              <a:rPr lang="zh-TW" altLang="en-US" sz="4000" dirty="0" smtClean="0">
                <a:latin typeface="王漢宗中楷體注音" pitchFamily="82" charset="-120"/>
                <a:ea typeface="王漢宗中楷體注音" pitchFamily="82" charset="-120"/>
              </a:rPr>
              <a:t>再來試試看下面的字你認不認識？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2411413" y="4069184"/>
            <a:ext cx="954087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6000" dirty="0">
                <a:solidFill>
                  <a:schemeClr val="accent1">
                    <a:lumMod val="75000"/>
                  </a:schemeClr>
                </a:solidFill>
                <a:latin typeface="華康娃娃體" pitchFamily="49" charset="-120"/>
                <a:ea typeface="華康娃娃體" pitchFamily="49" charset="-120"/>
              </a:rPr>
              <a:t>牛</a:t>
            </a:r>
          </a:p>
        </p:txBody>
      </p:sp>
      <p:sp>
        <p:nvSpPr>
          <p:cNvPr id="9" name="文字方塊 8"/>
          <p:cNvSpPr txBox="1">
            <a:spLocks noChangeArrowheads="1"/>
          </p:cNvSpPr>
          <p:nvPr/>
        </p:nvSpPr>
        <p:spPr bwMode="auto">
          <a:xfrm>
            <a:off x="3924300" y="4056484"/>
            <a:ext cx="9540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6000" dirty="0">
                <a:solidFill>
                  <a:srgbClr val="FF3300"/>
                </a:solidFill>
                <a:latin typeface="華康娃娃體"/>
                <a:ea typeface="華康娃娃體"/>
                <a:cs typeface="華康娃娃體"/>
              </a:rPr>
              <a:t>牪</a:t>
            </a:r>
          </a:p>
        </p:txBody>
      </p:sp>
      <p:sp>
        <p:nvSpPr>
          <p:cNvPr id="10" name="文字方塊 9"/>
          <p:cNvSpPr txBox="1">
            <a:spLocks noChangeArrowheads="1"/>
          </p:cNvSpPr>
          <p:nvPr/>
        </p:nvSpPr>
        <p:spPr bwMode="auto">
          <a:xfrm>
            <a:off x="3911600" y="2248396"/>
            <a:ext cx="9540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6000" dirty="0">
                <a:solidFill>
                  <a:srgbClr val="FF3300"/>
                </a:solidFill>
                <a:latin typeface="華康娃娃體"/>
                <a:ea typeface="華康娃娃體"/>
                <a:cs typeface="華康娃娃體"/>
              </a:rPr>
              <a:t>林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5418138" y="2248396"/>
            <a:ext cx="954087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6000" dirty="0">
                <a:solidFill>
                  <a:schemeClr val="accent3">
                    <a:lumMod val="75000"/>
                  </a:schemeClr>
                </a:solidFill>
                <a:latin typeface="華康娃娃體" pitchFamily="49" charset="-120"/>
                <a:ea typeface="華康娃娃體" pitchFamily="49" charset="-120"/>
              </a:rPr>
              <a:t>森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2411413" y="2248396"/>
            <a:ext cx="954087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6000" dirty="0">
                <a:solidFill>
                  <a:schemeClr val="accent1">
                    <a:lumMod val="75000"/>
                  </a:schemeClr>
                </a:solidFill>
                <a:latin typeface="華康娃娃體" pitchFamily="49" charset="-120"/>
                <a:ea typeface="華康娃娃體" pitchFamily="49" charset="-120"/>
              </a:rPr>
              <a:t>木</a:t>
            </a:r>
          </a:p>
        </p:txBody>
      </p:sp>
      <p:pic>
        <p:nvPicPr>
          <p:cNvPr id="16" name="圖片 15" descr="5-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08366" y="3861048"/>
            <a:ext cx="1523874" cy="1103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標題 1"/>
          <p:cNvSpPr>
            <a:spLocks noGrp="1"/>
          </p:cNvSpPr>
          <p:nvPr>
            <p:ph type="title"/>
          </p:nvPr>
        </p:nvSpPr>
        <p:spPr>
          <a:xfrm>
            <a:off x="457200" y="557213"/>
            <a:ext cx="8229600" cy="1143000"/>
          </a:xfrm>
        </p:spPr>
        <p:txBody>
          <a:bodyPr/>
          <a:lstStyle/>
          <a:p>
            <a:r>
              <a:rPr lang="zh-TW" altLang="en-US" sz="4000" dirty="0" smtClean="0">
                <a:latin typeface="王漢宗中楷體注音" pitchFamily="82" charset="-120"/>
                <a:ea typeface="王漢宗中楷體注音" pitchFamily="82" charset="-120"/>
              </a:rPr>
              <a:t>這些字長得有什麼</a:t>
            </a:r>
            <a:r>
              <a:rPr lang="en-US" altLang="zh-TW" sz="4000" dirty="0" smtClean="0">
                <a:latin typeface="王漢宗中楷體注音" pitchFamily="82" charset="-120"/>
                <a:ea typeface="王漢宗中楷體注音" pitchFamily="82" charset="-120"/>
              </a:rPr>
              <a:t/>
            </a:r>
            <a:br>
              <a:rPr lang="en-US" altLang="zh-TW" sz="4000" dirty="0" smtClean="0">
                <a:latin typeface="王漢宗中楷體注音" pitchFamily="82" charset="-120"/>
                <a:ea typeface="王漢宗中楷體注音" pitchFamily="82" charset="-120"/>
              </a:rPr>
            </a:br>
            <a:r>
              <a:rPr lang="zh-TW" altLang="en-US" sz="4000" dirty="0" smtClean="0">
                <a:latin typeface="王漢宗中楷體注音" pitchFamily="82" charset="-120"/>
                <a:ea typeface="王漢宗中楷體注音" pitchFamily="82" charset="-120"/>
              </a:rPr>
              <a:t>不一樣？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2555875" y="2276475"/>
            <a:ext cx="1201738" cy="13112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kumimoji="0" lang="zh-TW" altLang="en-US" sz="8000" b="1" dirty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中圓體(P)" pitchFamily="34" charset="-120"/>
                <a:ea typeface="華康中圓體(P)" pitchFamily="34" charset="-120"/>
                <a:cs typeface="華康娃娃體"/>
              </a:rPr>
              <a:t>甲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4643438" y="2276475"/>
            <a:ext cx="1201737" cy="13112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kumimoji="0" lang="zh-TW" altLang="en-US" sz="8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中圓體(P)" pitchFamily="34" charset="-120"/>
                <a:ea typeface="華康中圓體(P)" pitchFamily="34" charset="-120"/>
                <a:cs typeface="華康娃娃體"/>
              </a:rPr>
              <a:t>申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4716463" y="3933825"/>
            <a:ext cx="1201737" cy="13112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kumimoji="0" lang="zh-TW" altLang="en-US" sz="80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中圓體(P)" pitchFamily="34" charset="-120"/>
                <a:ea typeface="華康中圓體(P)" pitchFamily="34" charset="-120"/>
                <a:cs typeface="華康娃娃體"/>
              </a:rPr>
              <a:t>由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2506663" y="3933825"/>
            <a:ext cx="1201737" cy="13112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kumimoji="0" lang="zh-TW" altLang="en-US" sz="8000" b="1" dirty="0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中圓體(P)" pitchFamily="34" charset="-120"/>
                <a:ea typeface="華康中圓體(P)" pitchFamily="34" charset="-120"/>
                <a:cs typeface="華康娃娃體"/>
              </a:rPr>
              <a:t>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8864" y="2492896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/>
              <a:t>如果遇到不會的生字，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你會怎麼做？</a:t>
            </a:r>
            <a:endParaRPr lang="zh-TW" altLang="en-US" dirty="0"/>
          </a:p>
        </p:txBody>
      </p:sp>
      <p:pic>
        <p:nvPicPr>
          <p:cNvPr id="22530" name="圖片 3" descr="stock-question-mar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88781">
            <a:off x="5509369" y="249155"/>
            <a:ext cx="1582281" cy="2083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圖片 5" descr="question_marks_coming_out_of_box_800_cl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3790950"/>
            <a:ext cx="2663825" cy="327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王漢宗中楷體注音" pitchFamily="82" charset="-120"/>
                <a:ea typeface="王漢宗中楷體注音" pitchFamily="82" charset="-120"/>
              </a:rPr>
              <a:t>這些都是字典、辭典</a:t>
            </a:r>
          </a:p>
        </p:txBody>
      </p:sp>
      <p:pic>
        <p:nvPicPr>
          <p:cNvPr id="28674" name="內容版面配置區 3" descr="字典_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484313"/>
            <a:ext cx="2447925" cy="3378200"/>
          </a:xfrm>
          <a:ln>
            <a:solidFill>
              <a:schemeClr val="tx1"/>
            </a:solidFill>
          </a:ln>
        </p:spPr>
      </p:pic>
      <p:pic>
        <p:nvPicPr>
          <p:cNvPr id="28675" name="圖片 4" descr="字典_0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2420938"/>
            <a:ext cx="2663825" cy="4002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8676" name="圖片 5" descr="成語_0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1412875"/>
            <a:ext cx="2492375" cy="3473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latin typeface="王漢宗中楷體注音" pitchFamily="82" charset="-120"/>
                <a:ea typeface="王漢宗中楷體注音" pitchFamily="82" charset="-120"/>
              </a:rPr>
              <a:t>如何使用字典？</a:t>
            </a:r>
          </a:p>
        </p:txBody>
      </p:sp>
      <p:sp>
        <p:nvSpPr>
          <p:cNvPr id="29698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王漢宗中楷體注音" pitchFamily="82" charset="-120"/>
                <a:ea typeface="王漢宗中楷體注音" pitchFamily="82" charset="-120"/>
              </a:rPr>
              <a:t>字音查字法</a:t>
            </a:r>
            <a:endParaRPr lang="en-US" altLang="zh-TW" dirty="0" smtClean="0">
              <a:latin typeface="王漢宗中楷體注音" pitchFamily="82" charset="-120"/>
              <a:ea typeface="王漢宗中楷體注音" pitchFamily="82" charset="-120"/>
            </a:endParaRPr>
          </a:p>
          <a:p>
            <a:pPr lvl="1"/>
            <a:r>
              <a:rPr lang="zh-TW" altLang="zh-TW" dirty="0" smtClean="0"/>
              <a:t>找到聲母找拼音</a:t>
            </a:r>
            <a:endParaRPr lang="en-US" altLang="zh-TW" dirty="0" smtClean="0"/>
          </a:p>
          <a:p>
            <a:pPr lvl="1"/>
            <a:endParaRPr lang="en-US" altLang="zh-TW" dirty="0" smtClean="0">
              <a:latin typeface="王漢宗中楷體注音" pitchFamily="82" charset="-120"/>
              <a:ea typeface="王漢宗中楷體注音" pitchFamily="82" charset="-120"/>
            </a:endParaRPr>
          </a:p>
          <a:p>
            <a:r>
              <a:rPr lang="zh-TW" altLang="en-US" dirty="0" smtClean="0">
                <a:latin typeface="王漢宗中楷體注音" pitchFamily="82" charset="-120"/>
                <a:ea typeface="王漢宗中楷體注音" pitchFamily="82" charset="-120"/>
              </a:rPr>
              <a:t>部首</a:t>
            </a:r>
            <a:r>
              <a:rPr lang="zh-TW" altLang="en-US" dirty="0">
                <a:latin typeface="王漢宗中楷體注音" pitchFamily="82" charset="-120"/>
                <a:ea typeface="王漢宗中楷體注音" pitchFamily="82" charset="-120"/>
              </a:rPr>
              <a:t>查</a:t>
            </a:r>
            <a:r>
              <a:rPr lang="zh-TW" altLang="en-US" dirty="0" smtClean="0">
                <a:latin typeface="王漢宗中楷體注音" pitchFamily="82" charset="-120"/>
                <a:ea typeface="王漢宗中楷體注音" pitchFamily="82" charset="-120"/>
              </a:rPr>
              <a:t>字法</a:t>
            </a:r>
            <a:endParaRPr lang="en-US" altLang="zh-TW" dirty="0">
              <a:latin typeface="王漢宗中楷體注音" pitchFamily="82" charset="-120"/>
              <a:ea typeface="王漢宗中楷體注音" pitchFamily="82" charset="-120"/>
            </a:endParaRPr>
          </a:p>
          <a:p>
            <a:pPr lvl="1"/>
            <a:r>
              <a:rPr lang="zh-TW" altLang="zh-TW" dirty="0" smtClean="0"/>
              <a:t>找到部首，再找部首以外的筆劃</a:t>
            </a:r>
            <a:endParaRPr lang="en-US" altLang="zh-TW" dirty="0" smtClean="0"/>
          </a:p>
          <a:p>
            <a:pPr lvl="1"/>
            <a:endParaRPr lang="en-US" altLang="zh-TW" dirty="0" smtClean="0">
              <a:latin typeface="王漢宗中楷體注音" pitchFamily="82" charset="-120"/>
              <a:ea typeface="王漢宗中楷體注音" pitchFamily="82" charset="-120"/>
            </a:endParaRPr>
          </a:p>
          <a:p>
            <a:r>
              <a:rPr lang="zh-TW" altLang="en-US" dirty="0" smtClean="0">
                <a:latin typeface="王漢宗中楷體注音" pitchFamily="82" charset="-120"/>
                <a:ea typeface="王漢宗中楷體注音" pitchFamily="82" charset="-120"/>
              </a:rPr>
              <a:t>總筆畫查字法</a:t>
            </a:r>
            <a:endParaRPr lang="en-US" altLang="zh-TW" dirty="0" smtClean="0">
              <a:latin typeface="王漢宗中楷體注音" pitchFamily="82" charset="-120"/>
              <a:ea typeface="王漢宗中楷體注音" pitchFamily="82" charset="-120"/>
            </a:endParaRPr>
          </a:p>
          <a:p>
            <a:pPr lvl="1"/>
            <a:r>
              <a:rPr lang="zh-TW" altLang="en-US" dirty="0" smtClean="0">
                <a:latin typeface="王漢宗中楷體注音" pitchFamily="82" charset="-120"/>
                <a:ea typeface="王漢宗中楷體注音" pitchFamily="82" charset="-120"/>
              </a:rPr>
              <a:t>整個字有多少筆劃</a:t>
            </a:r>
            <a:endParaRPr lang="en-US" altLang="zh-TW" dirty="0" smtClean="0">
              <a:latin typeface="王漢宗中楷體注音" pitchFamily="82" charset="-120"/>
              <a:ea typeface="王漢宗中楷體注音" pitchFamily="82" charset="-120"/>
            </a:endParaRPr>
          </a:p>
          <a:p>
            <a:endParaRPr lang="zh-TW" altLang="en-US" dirty="0" smtClean="0">
              <a:latin typeface="王漢宗中楷體注音" pitchFamily="82" charset="-120"/>
              <a:ea typeface="王漢宗中楷體注音" pitchFamily="82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3200" b="1" dirty="0" smtClean="0">
            <a:solidFill>
              <a:srgbClr val="A50021"/>
            </a:solidFill>
            <a:latin typeface="標楷體" pitchFamily="65" charset="-120"/>
            <a:ea typeface="標楷體" pitchFamily="65" charset="-12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1322</TotalTime>
  <Words>1125</Words>
  <Application>Microsoft Office PowerPoint</Application>
  <PresentationFormat>如螢幕大小 (4:3)</PresentationFormat>
  <Paragraphs>180</Paragraphs>
  <Slides>23</Slides>
  <Notes>6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4" baseType="lpstr">
      <vt:lpstr>Office 佈景主題</vt:lpstr>
      <vt:lpstr>學會使用字辭典</vt:lpstr>
      <vt:lpstr>如果是你，你會怎麼紀錄下你想和別人分享的事情呢？</vt:lpstr>
      <vt:lpstr>猜猜看，這是什麼字？</vt:lpstr>
      <vt:lpstr>如果把「日」組合起來可以變成什麼字？</vt:lpstr>
      <vt:lpstr>再來試試看下面的字你認不認識？</vt:lpstr>
      <vt:lpstr>這些字長得有什麼 不一樣？</vt:lpstr>
      <vt:lpstr>如果遇到不會的生字， 你會怎麼做？</vt:lpstr>
      <vt:lpstr>這些都是字典、辭典</vt:lpstr>
      <vt:lpstr>如何使用字典？</vt:lpstr>
      <vt:lpstr>注音符號</vt:lpstr>
      <vt:lpstr>聲調</vt:lpstr>
      <vt:lpstr>一起來找找看：校</vt:lpstr>
      <vt:lpstr>一起來找找看：校</vt:lpstr>
      <vt:lpstr>一起來找找看：校</vt:lpstr>
      <vt:lpstr>部首表</vt:lpstr>
      <vt:lpstr>部首表 (1)</vt:lpstr>
      <vt:lpstr>部首表 (2)</vt:lpstr>
      <vt:lpstr>部首表 (3)</vt:lpstr>
      <vt:lpstr>一起來找找看：校</vt:lpstr>
      <vt:lpstr>文字超速配</vt:lpstr>
      <vt:lpstr>投影片 21</vt:lpstr>
      <vt:lpstr>第　組</vt:lpstr>
      <vt:lpstr>投影片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知道我的名字</dc:title>
  <dc:creator>a14121</dc:creator>
  <cp:lastModifiedBy>a14121</cp:lastModifiedBy>
  <cp:revision>173</cp:revision>
  <dcterms:created xsi:type="dcterms:W3CDTF">2015-03-31T01:54:08Z</dcterms:created>
  <dcterms:modified xsi:type="dcterms:W3CDTF">2015-05-13T08:08:38Z</dcterms:modified>
</cp:coreProperties>
</file>