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1" r:id="rId5"/>
    <p:sldId id="262" r:id="rId6"/>
    <p:sldId id="260" r:id="rId7"/>
    <p:sldId id="263" r:id="rId8"/>
    <p:sldId id="258" r:id="rId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78" autoAdjust="0"/>
  </p:normalViewPr>
  <p:slideViewPr>
    <p:cSldViewPr>
      <p:cViewPr varScale="1">
        <p:scale>
          <a:sx n="73" d="100"/>
          <a:sy n="73" d="100"/>
        </p:scale>
        <p:origin x="-1714"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8B2E3-1F80-4A34-8BA5-16AB5ED097D6}" type="doc">
      <dgm:prSet loTypeId="urn:microsoft.com/office/officeart/2005/8/layout/bProcess4" loCatId="process" qsTypeId="urn:microsoft.com/office/officeart/2005/8/quickstyle/3d2" qsCatId="3D" csTypeId="urn:microsoft.com/office/officeart/2005/8/colors/colorful4" csCatId="colorful" phldr="1"/>
      <dgm:spPr/>
      <dgm:t>
        <a:bodyPr/>
        <a:lstStyle/>
        <a:p>
          <a:endParaRPr lang="zh-TW" altLang="en-US"/>
        </a:p>
      </dgm:t>
    </dgm:pt>
    <dgm:pt modelId="{B62D04F4-65B8-4D4B-9B27-FCE6FABC582A}">
      <dgm:prSet phldrT="[文字]" custT="1"/>
      <dgm:spPr/>
      <dgm:t>
        <a:bodyPr/>
        <a:lstStyle/>
        <a:p>
          <a:r>
            <a:rPr lang="zh-TW" altLang="en-US" sz="2800" dirty="0" smtClean="0">
              <a:latin typeface="華康圓體注音" pitchFamily="18" charset="-120"/>
              <a:ea typeface="華康圓體注音" pitchFamily="18" charset="-120"/>
            </a:rPr>
            <a:t>主角是</a:t>
          </a:r>
          <a:r>
            <a:rPr lang="zh-TW" altLang="en-US" sz="2800" dirty="0" smtClean="0">
              <a:latin typeface="華康圓體注音" pitchFamily="18" charset="-120"/>
              <a:ea typeface="華康圓體注音" pitchFamily="18" charset="-120"/>
            </a:rPr>
            <a:t>誰</a:t>
          </a:r>
          <a:endParaRPr lang="en-US" altLang="zh-TW" sz="2800" dirty="0" smtClean="0">
            <a:latin typeface="華康圓體注音" pitchFamily="18" charset="-120"/>
            <a:ea typeface="華康圓體注音" pitchFamily="18" charset="-120"/>
          </a:endParaRPr>
        </a:p>
        <a:p>
          <a:r>
            <a:rPr lang="zh-TW" altLang="en-US" sz="2800" dirty="0" smtClean="0">
              <a:latin typeface="華康圓體注音" pitchFamily="18" charset="-120"/>
              <a:ea typeface="華康圓體注音" pitchFamily="18" charset="-120"/>
            </a:rPr>
            <a:t>食物來源</a:t>
          </a:r>
          <a:endParaRPr lang="zh-TW" altLang="en-US" sz="2800" dirty="0">
            <a:latin typeface="華康圓體注音" pitchFamily="18" charset="-120"/>
            <a:ea typeface="華康圓體注音" pitchFamily="18" charset="-120"/>
          </a:endParaRPr>
        </a:p>
      </dgm:t>
    </dgm:pt>
    <dgm:pt modelId="{0AA934F9-B00A-4864-843F-1244BA594F2D}" type="parTrans" cxnId="{78B0420B-A103-4C18-B648-0C21D13C0D49}">
      <dgm:prSet/>
      <dgm:spPr/>
      <dgm:t>
        <a:bodyPr/>
        <a:lstStyle/>
        <a:p>
          <a:endParaRPr lang="zh-TW" altLang="en-US" sz="2800">
            <a:latin typeface="華康圓體注音" pitchFamily="18" charset="-120"/>
            <a:ea typeface="華康圓體注音" pitchFamily="18" charset="-120"/>
          </a:endParaRPr>
        </a:p>
      </dgm:t>
    </dgm:pt>
    <dgm:pt modelId="{4276D515-DA06-4C85-BF6F-E3CDA12467A4}" type="sibTrans" cxnId="{78B0420B-A103-4C18-B648-0C21D13C0D49}">
      <dgm:prSet/>
      <dgm:spPr/>
      <dgm:t>
        <a:bodyPr/>
        <a:lstStyle/>
        <a:p>
          <a:endParaRPr lang="zh-TW" altLang="en-US" sz="2800">
            <a:latin typeface="華康圓體注音" pitchFamily="18" charset="-120"/>
            <a:ea typeface="華康圓體注音" pitchFamily="18" charset="-120"/>
          </a:endParaRPr>
        </a:p>
      </dgm:t>
    </dgm:pt>
    <dgm:pt modelId="{E3C97DE8-6328-4B50-ADE3-81705AD7B816}">
      <dgm:prSet phldrT="[文字]" custT="1"/>
      <dgm:spPr/>
      <dgm:t>
        <a:bodyPr/>
        <a:lstStyle/>
        <a:p>
          <a:r>
            <a:rPr lang="zh-TW" altLang="en-US" sz="2800" dirty="0" smtClean="0">
              <a:latin typeface="華康圓體注音" pitchFamily="18" charset="-120"/>
              <a:ea typeface="華康圓體注音" pitchFamily="18" charset="-120"/>
            </a:rPr>
            <a:t>住在</a:t>
          </a:r>
          <a:r>
            <a:rPr lang="zh-TW" altLang="en-US" sz="2800" dirty="0" smtClean="0">
              <a:latin typeface="華康圓體注音" pitchFamily="18" charset="-120"/>
              <a:ea typeface="華康圓體注音" pitchFamily="18" charset="-120"/>
            </a:rPr>
            <a:t>哪裡</a:t>
          </a:r>
          <a:endParaRPr lang="zh-TW" altLang="en-US" sz="2800" dirty="0">
            <a:latin typeface="華康圓體注音" pitchFamily="18" charset="-120"/>
            <a:ea typeface="華康圓體注音" pitchFamily="18" charset="-120"/>
          </a:endParaRPr>
        </a:p>
      </dgm:t>
    </dgm:pt>
    <dgm:pt modelId="{1240C808-4774-45EA-A84A-7475CEA81B91}" type="parTrans" cxnId="{18854EF3-4670-4CE1-B9FC-086D834E7B9A}">
      <dgm:prSet/>
      <dgm:spPr/>
      <dgm:t>
        <a:bodyPr/>
        <a:lstStyle/>
        <a:p>
          <a:endParaRPr lang="zh-TW" altLang="en-US" sz="2800">
            <a:latin typeface="華康圓體注音" pitchFamily="18" charset="-120"/>
            <a:ea typeface="華康圓體注音" pitchFamily="18" charset="-120"/>
          </a:endParaRPr>
        </a:p>
      </dgm:t>
    </dgm:pt>
    <dgm:pt modelId="{94BE8703-EE1C-4B75-A67E-A9A5B3CD732B}" type="sibTrans" cxnId="{18854EF3-4670-4CE1-B9FC-086D834E7B9A}">
      <dgm:prSet/>
      <dgm:spPr/>
      <dgm:t>
        <a:bodyPr/>
        <a:lstStyle/>
        <a:p>
          <a:endParaRPr lang="zh-TW" altLang="en-US" sz="2800">
            <a:latin typeface="華康圓體注音" pitchFamily="18" charset="-120"/>
            <a:ea typeface="華康圓體注音" pitchFamily="18" charset="-120"/>
          </a:endParaRPr>
        </a:p>
      </dgm:t>
    </dgm:pt>
    <dgm:pt modelId="{8845A277-06EA-4232-8705-5AB80782A01C}">
      <dgm:prSet phldrT="[文字]" custT="1"/>
      <dgm:spPr/>
      <dgm:t>
        <a:bodyPr/>
        <a:lstStyle/>
        <a:p>
          <a:r>
            <a:rPr lang="zh-TW" altLang="en-US" sz="2800" dirty="0" smtClean="0">
              <a:latin typeface="華康圓體注音" pitchFamily="18" charset="-120"/>
              <a:ea typeface="華康圓體注音" pitchFamily="18" charset="-120"/>
            </a:rPr>
            <a:t>發生什麼</a:t>
          </a:r>
          <a:r>
            <a:rPr lang="zh-TW" altLang="en-US" sz="2800" dirty="0" smtClean="0">
              <a:latin typeface="華康圓體注音" pitchFamily="18" charset="-120"/>
              <a:ea typeface="華康圓體注音" pitchFamily="18" charset="-120"/>
            </a:rPr>
            <a:t>事</a:t>
          </a:r>
          <a:endParaRPr lang="zh-TW" altLang="en-US" sz="2800" dirty="0">
            <a:latin typeface="華康圓體注音" pitchFamily="18" charset="-120"/>
            <a:ea typeface="華康圓體注音" pitchFamily="18" charset="-120"/>
          </a:endParaRPr>
        </a:p>
      </dgm:t>
    </dgm:pt>
    <dgm:pt modelId="{9AE53ACB-3935-47F9-A0B4-B2FC84ED2890}" type="parTrans" cxnId="{2A0EADE4-4D4F-4F07-8ED9-83C411897A96}">
      <dgm:prSet/>
      <dgm:spPr/>
      <dgm:t>
        <a:bodyPr/>
        <a:lstStyle/>
        <a:p>
          <a:endParaRPr lang="zh-TW" altLang="en-US" sz="2800">
            <a:latin typeface="華康圓體注音" pitchFamily="18" charset="-120"/>
            <a:ea typeface="華康圓體注音" pitchFamily="18" charset="-120"/>
          </a:endParaRPr>
        </a:p>
      </dgm:t>
    </dgm:pt>
    <dgm:pt modelId="{449695D2-1AD0-4F93-9AD9-5C9198AFF7BB}" type="sibTrans" cxnId="{2A0EADE4-4D4F-4F07-8ED9-83C411897A96}">
      <dgm:prSet/>
      <dgm:spPr/>
      <dgm:t>
        <a:bodyPr/>
        <a:lstStyle/>
        <a:p>
          <a:endParaRPr lang="zh-TW" altLang="en-US" sz="2800">
            <a:latin typeface="華康圓體注音" pitchFamily="18" charset="-120"/>
            <a:ea typeface="華康圓體注音" pitchFamily="18" charset="-120"/>
          </a:endParaRPr>
        </a:p>
      </dgm:t>
    </dgm:pt>
    <dgm:pt modelId="{F7B51177-13F4-4689-B3AC-AC223708DFAB}">
      <dgm:prSet phldrT="[文字]" custT="1"/>
      <dgm:spPr/>
      <dgm:t>
        <a:bodyPr/>
        <a:lstStyle/>
        <a:p>
          <a:r>
            <a:rPr lang="zh-TW" altLang="en-US" sz="2800" dirty="0" smtClean="0">
              <a:latin typeface="華康圓體注音" pitchFamily="18" charset="-120"/>
              <a:ea typeface="華康圓體注音" pitchFamily="18" charset="-120"/>
            </a:rPr>
            <a:t>發生的</a:t>
          </a:r>
          <a:r>
            <a:rPr lang="zh-TW" altLang="en-US" sz="2800" dirty="0" smtClean="0">
              <a:latin typeface="華康圓體注音" pitchFamily="18" charset="-120"/>
              <a:ea typeface="華康圓體注音" pitchFamily="18" charset="-120"/>
            </a:rPr>
            <a:t>原因</a:t>
          </a:r>
          <a:endParaRPr lang="zh-TW" altLang="en-US" sz="2800" dirty="0">
            <a:latin typeface="華康圓體注音" pitchFamily="18" charset="-120"/>
            <a:ea typeface="華康圓體注音" pitchFamily="18" charset="-120"/>
          </a:endParaRPr>
        </a:p>
      </dgm:t>
    </dgm:pt>
    <dgm:pt modelId="{DD7167CD-E52E-4EB9-BAB2-7BC19AB06A44}" type="parTrans" cxnId="{E0D06286-6C0B-470F-B185-E89D5AB8019E}">
      <dgm:prSet/>
      <dgm:spPr/>
      <dgm:t>
        <a:bodyPr/>
        <a:lstStyle/>
        <a:p>
          <a:endParaRPr lang="zh-TW" altLang="en-US" sz="2800">
            <a:latin typeface="華康圓體注音" pitchFamily="18" charset="-120"/>
            <a:ea typeface="華康圓體注音" pitchFamily="18" charset="-120"/>
          </a:endParaRPr>
        </a:p>
      </dgm:t>
    </dgm:pt>
    <dgm:pt modelId="{2B145FB5-968D-40BE-BB95-7FCD244C70AE}" type="sibTrans" cxnId="{E0D06286-6C0B-470F-B185-E89D5AB8019E}">
      <dgm:prSet/>
      <dgm:spPr/>
      <dgm:t>
        <a:bodyPr/>
        <a:lstStyle/>
        <a:p>
          <a:endParaRPr lang="zh-TW" altLang="en-US" sz="2800">
            <a:latin typeface="華康圓體注音" pitchFamily="18" charset="-120"/>
            <a:ea typeface="華康圓體注音" pitchFamily="18" charset="-120"/>
          </a:endParaRPr>
        </a:p>
      </dgm:t>
    </dgm:pt>
    <dgm:pt modelId="{BAAAB32C-9584-4D87-A1BE-C7105DCE5D72}" type="pres">
      <dgm:prSet presAssocID="{7288B2E3-1F80-4A34-8BA5-16AB5ED097D6}" presName="Name0" presStyleCnt="0">
        <dgm:presLayoutVars>
          <dgm:dir/>
          <dgm:resizeHandles/>
        </dgm:presLayoutVars>
      </dgm:prSet>
      <dgm:spPr/>
      <dgm:t>
        <a:bodyPr/>
        <a:lstStyle/>
        <a:p>
          <a:endParaRPr lang="zh-TW" altLang="en-US"/>
        </a:p>
      </dgm:t>
    </dgm:pt>
    <dgm:pt modelId="{396E56E1-60F9-4CD6-90CF-CE4A79ADB491}" type="pres">
      <dgm:prSet presAssocID="{B62D04F4-65B8-4D4B-9B27-FCE6FABC582A}" presName="compNode" presStyleCnt="0"/>
      <dgm:spPr/>
    </dgm:pt>
    <dgm:pt modelId="{C294A20C-CE3A-42FC-80CC-BE3D20CAD83A}" type="pres">
      <dgm:prSet presAssocID="{B62D04F4-65B8-4D4B-9B27-FCE6FABC582A}" presName="dummyConnPt" presStyleCnt="0"/>
      <dgm:spPr/>
    </dgm:pt>
    <dgm:pt modelId="{481BD042-C60D-410A-BB2C-98BDD24AEC39}" type="pres">
      <dgm:prSet presAssocID="{B62D04F4-65B8-4D4B-9B27-FCE6FABC582A}" presName="node" presStyleLbl="node1" presStyleIdx="0" presStyleCnt="4">
        <dgm:presLayoutVars>
          <dgm:bulletEnabled val="1"/>
        </dgm:presLayoutVars>
      </dgm:prSet>
      <dgm:spPr/>
      <dgm:t>
        <a:bodyPr/>
        <a:lstStyle/>
        <a:p>
          <a:endParaRPr lang="zh-TW" altLang="en-US"/>
        </a:p>
      </dgm:t>
    </dgm:pt>
    <dgm:pt modelId="{DDDA96EA-6674-4C78-829A-2B93E4813B09}" type="pres">
      <dgm:prSet presAssocID="{4276D515-DA06-4C85-BF6F-E3CDA12467A4}" presName="sibTrans" presStyleLbl="bgSibTrans2D1" presStyleIdx="0" presStyleCnt="3"/>
      <dgm:spPr/>
      <dgm:t>
        <a:bodyPr/>
        <a:lstStyle/>
        <a:p>
          <a:endParaRPr lang="zh-TW" altLang="en-US"/>
        </a:p>
      </dgm:t>
    </dgm:pt>
    <dgm:pt modelId="{7CE222CF-0F9C-4DCA-B4D7-53E93767D79B}" type="pres">
      <dgm:prSet presAssocID="{E3C97DE8-6328-4B50-ADE3-81705AD7B816}" presName="compNode" presStyleCnt="0"/>
      <dgm:spPr/>
    </dgm:pt>
    <dgm:pt modelId="{2F6078C2-6314-4F05-82AF-8AE95135179F}" type="pres">
      <dgm:prSet presAssocID="{E3C97DE8-6328-4B50-ADE3-81705AD7B816}" presName="dummyConnPt" presStyleCnt="0"/>
      <dgm:spPr/>
    </dgm:pt>
    <dgm:pt modelId="{3730DD7C-926C-4111-81A1-B8859871D929}" type="pres">
      <dgm:prSet presAssocID="{E3C97DE8-6328-4B50-ADE3-81705AD7B816}" presName="node" presStyleLbl="node1" presStyleIdx="1" presStyleCnt="4">
        <dgm:presLayoutVars>
          <dgm:bulletEnabled val="1"/>
        </dgm:presLayoutVars>
      </dgm:prSet>
      <dgm:spPr/>
      <dgm:t>
        <a:bodyPr/>
        <a:lstStyle/>
        <a:p>
          <a:endParaRPr lang="zh-TW" altLang="en-US"/>
        </a:p>
      </dgm:t>
    </dgm:pt>
    <dgm:pt modelId="{32286BE8-377C-4242-9B3E-3031A5B065E6}" type="pres">
      <dgm:prSet presAssocID="{94BE8703-EE1C-4B75-A67E-A9A5B3CD732B}" presName="sibTrans" presStyleLbl="bgSibTrans2D1" presStyleIdx="1" presStyleCnt="3"/>
      <dgm:spPr/>
      <dgm:t>
        <a:bodyPr/>
        <a:lstStyle/>
        <a:p>
          <a:endParaRPr lang="zh-TW" altLang="en-US"/>
        </a:p>
      </dgm:t>
    </dgm:pt>
    <dgm:pt modelId="{E2B61914-1983-440D-889F-E86BE277D479}" type="pres">
      <dgm:prSet presAssocID="{8845A277-06EA-4232-8705-5AB80782A01C}" presName="compNode" presStyleCnt="0"/>
      <dgm:spPr/>
    </dgm:pt>
    <dgm:pt modelId="{0F73E761-8C74-4DA2-A551-245716C63FA8}" type="pres">
      <dgm:prSet presAssocID="{8845A277-06EA-4232-8705-5AB80782A01C}" presName="dummyConnPt" presStyleCnt="0"/>
      <dgm:spPr/>
    </dgm:pt>
    <dgm:pt modelId="{59DDFD94-C80B-41AC-BF73-E4F81809AF11}" type="pres">
      <dgm:prSet presAssocID="{8845A277-06EA-4232-8705-5AB80782A01C}" presName="node" presStyleLbl="node1" presStyleIdx="2" presStyleCnt="4">
        <dgm:presLayoutVars>
          <dgm:bulletEnabled val="1"/>
        </dgm:presLayoutVars>
      </dgm:prSet>
      <dgm:spPr/>
      <dgm:t>
        <a:bodyPr/>
        <a:lstStyle/>
        <a:p>
          <a:endParaRPr lang="zh-TW" altLang="en-US"/>
        </a:p>
      </dgm:t>
    </dgm:pt>
    <dgm:pt modelId="{79DDB9DA-D244-4EC5-9462-79CE7B814E82}" type="pres">
      <dgm:prSet presAssocID="{449695D2-1AD0-4F93-9AD9-5C9198AFF7BB}" presName="sibTrans" presStyleLbl="bgSibTrans2D1" presStyleIdx="2" presStyleCnt="3"/>
      <dgm:spPr/>
      <dgm:t>
        <a:bodyPr/>
        <a:lstStyle/>
        <a:p>
          <a:endParaRPr lang="zh-TW" altLang="en-US"/>
        </a:p>
      </dgm:t>
    </dgm:pt>
    <dgm:pt modelId="{F9EE2856-9160-425C-AA53-ADD5AA78E031}" type="pres">
      <dgm:prSet presAssocID="{F7B51177-13F4-4689-B3AC-AC223708DFAB}" presName="compNode" presStyleCnt="0"/>
      <dgm:spPr/>
    </dgm:pt>
    <dgm:pt modelId="{EFC6101C-F046-4822-9D6F-D5F6556B914C}" type="pres">
      <dgm:prSet presAssocID="{F7B51177-13F4-4689-B3AC-AC223708DFAB}" presName="dummyConnPt" presStyleCnt="0"/>
      <dgm:spPr/>
    </dgm:pt>
    <dgm:pt modelId="{25794367-321D-482D-AE12-F3BA516734F9}" type="pres">
      <dgm:prSet presAssocID="{F7B51177-13F4-4689-B3AC-AC223708DFAB}" presName="node" presStyleLbl="node1" presStyleIdx="3" presStyleCnt="4">
        <dgm:presLayoutVars>
          <dgm:bulletEnabled val="1"/>
        </dgm:presLayoutVars>
      </dgm:prSet>
      <dgm:spPr/>
      <dgm:t>
        <a:bodyPr/>
        <a:lstStyle/>
        <a:p>
          <a:endParaRPr lang="zh-TW" altLang="en-US"/>
        </a:p>
      </dgm:t>
    </dgm:pt>
  </dgm:ptLst>
  <dgm:cxnLst>
    <dgm:cxn modelId="{9043E543-1FE2-44A4-A523-3F777FAC1400}" type="presOf" srcId="{4276D515-DA06-4C85-BF6F-E3CDA12467A4}" destId="{DDDA96EA-6674-4C78-829A-2B93E4813B09}" srcOrd="0" destOrd="0" presId="urn:microsoft.com/office/officeart/2005/8/layout/bProcess4"/>
    <dgm:cxn modelId="{6EFA66BA-6891-4F6D-B177-7B4A7CA6B7C7}" type="presOf" srcId="{B62D04F4-65B8-4D4B-9B27-FCE6FABC582A}" destId="{481BD042-C60D-410A-BB2C-98BDD24AEC39}" srcOrd="0" destOrd="0" presId="urn:microsoft.com/office/officeart/2005/8/layout/bProcess4"/>
    <dgm:cxn modelId="{2A0EADE4-4D4F-4F07-8ED9-83C411897A96}" srcId="{7288B2E3-1F80-4A34-8BA5-16AB5ED097D6}" destId="{8845A277-06EA-4232-8705-5AB80782A01C}" srcOrd="2" destOrd="0" parTransId="{9AE53ACB-3935-47F9-A0B4-B2FC84ED2890}" sibTransId="{449695D2-1AD0-4F93-9AD9-5C9198AFF7BB}"/>
    <dgm:cxn modelId="{99C52224-50AE-49C9-ACFD-082766B26F72}" type="presOf" srcId="{E3C97DE8-6328-4B50-ADE3-81705AD7B816}" destId="{3730DD7C-926C-4111-81A1-B8859871D929}" srcOrd="0" destOrd="0" presId="urn:microsoft.com/office/officeart/2005/8/layout/bProcess4"/>
    <dgm:cxn modelId="{CDC87088-EFF3-439E-9320-306F410850CF}" type="presOf" srcId="{7288B2E3-1F80-4A34-8BA5-16AB5ED097D6}" destId="{BAAAB32C-9584-4D87-A1BE-C7105DCE5D72}" srcOrd="0" destOrd="0" presId="urn:microsoft.com/office/officeart/2005/8/layout/bProcess4"/>
    <dgm:cxn modelId="{78B0420B-A103-4C18-B648-0C21D13C0D49}" srcId="{7288B2E3-1F80-4A34-8BA5-16AB5ED097D6}" destId="{B62D04F4-65B8-4D4B-9B27-FCE6FABC582A}" srcOrd="0" destOrd="0" parTransId="{0AA934F9-B00A-4864-843F-1244BA594F2D}" sibTransId="{4276D515-DA06-4C85-BF6F-E3CDA12467A4}"/>
    <dgm:cxn modelId="{4E8A9A54-CBF1-43B8-B045-954C8C33F2B0}" type="presOf" srcId="{F7B51177-13F4-4689-B3AC-AC223708DFAB}" destId="{25794367-321D-482D-AE12-F3BA516734F9}" srcOrd="0" destOrd="0" presId="urn:microsoft.com/office/officeart/2005/8/layout/bProcess4"/>
    <dgm:cxn modelId="{18854EF3-4670-4CE1-B9FC-086D834E7B9A}" srcId="{7288B2E3-1F80-4A34-8BA5-16AB5ED097D6}" destId="{E3C97DE8-6328-4B50-ADE3-81705AD7B816}" srcOrd="1" destOrd="0" parTransId="{1240C808-4774-45EA-A84A-7475CEA81B91}" sibTransId="{94BE8703-EE1C-4B75-A67E-A9A5B3CD732B}"/>
    <dgm:cxn modelId="{296E94DF-9722-4F9E-893F-5CCE42CEB674}" type="presOf" srcId="{94BE8703-EE1C-4B75-A67E-A9A5B3CD732B}" destId="{32286BE8-377C-4242-9B3E-3031A5B065E6}" srcOrd="0" destOrd="0" presId="urn:microsoft.com/office/officeart/2005/8/layout/bProcess4"/>
    <dgm:cxn modelId="{DA6AB08A-705B-463E-A0A7-B2C389943931}" type="presOf" srcId="{8845A277-06EA-4232-8705-5AB80782A01C}" destId="{59DDFD94-C80B-41AC-BF73-E4F81809AF11}" srcOrd="0" destOrd="0" presId="urn:microsoft.com/office/officeart/2005/8/layout/bProcess4"/>
    <dgm:cxn modelId="{E0D06286-6C0B-470F-B185-E89D5AB8019E}" srcId="{7288B2E3-1F80-4A34-8BA5-16AB5ED097D6}" destId="{F7B51177-13F4-4689-B3AC-AC223708DFAB}" srcOrd="3" destOrd="0" parTransId="{DD7167CD-E52E-4EB9-BAB2-7BC19AB06A44}" sibTransId="{2B145FB5-968D-40BE-BB95-7FCD244C70AE}"/>
    <dgm:cxn modelId="{5712C97C-526A-44EC-8310-0D266D56787F}" type="presOf" srcId="{449695D2-1AD0-4F93-9AD9-5C9198AFF7BB}" destId="{79DDB9DA-D244-4EC5-9462-79CE7B814E82}" srcOrd="0" destOrd="0" presId="urn:microsoft.com/office/officeart/2005/8/layout/bProcess4"/>
    <dgm:cxn modelId="{63FDE96B-4D3B-47E1-BAFE-4EE984F9598A}" type="presParOf" srcId="{BAAAB32C-9584-4D87-A1BE-C7105DCE5D72}" destId="{396E56E1-60F9-4CD6-90CF-CE4A79ADB491}" srcOrd="0" destOrd="0" presId="urn:microsoft.com/office/officeart/2005/8/layout/bProcess4"/>
    <dgm:cxn modelId="{E3FBA231-BC76-46C2-B7EE-F8B88DD0931F}" type="presParOf" srcId="{396E56E1-60F9-4CD6-90CF-CE4A79ADB491}" destId="{C294A20C-CE3A-42FC-80CC-BE3D20CAD83A}" srcOrd="0" destOrd="0" presId="urn:microsoft.com/office/officeart/2005/8/layout/bProcess4"/>
    <dgm:cxn modelId="{C0840ED3-1D64-4CF2-843E-13DC6C4728BA}" type="presParOf" srcId="{396E56E1-60F9-4CD6-90CF-CE4A79ADB491}" destId="{481BD042-C60D-410A-BB2C-98BDD24AEC39}" srcOrd="1" destOrd="0" presId="urn:microsoft.com/office/officeart/2005/8/layout/bProcess4"/>
    <dgm:cxn modelId="{250814D5-C0D3-4552-A072-4BF74E472C7A}" type="presParOf" srcId="{BAAAB32C-9584-4D87-A1BE-C7105DCE5D72}" destId="{DDDA96EA-6674-4C78-829A-2B93E4813B09}" srcOrd="1" destOrd="0" presId="urn:microsoft.com/office/officeart/2005/8/layout/bProcess4"/>
    <dgm:cxn modelId="{65059ED3-602A-451A-B3CE-F16BAD690F0B}" type="presParOf" srcId="{BAAAB32C-9584-4D87-A1BE-C7105DCE5D72}" destId="{7CE222CF-0F9C-4DCA-B4D7-53E93767D79B}" srcOrd="2" destOrd="0" presId="urn:microsoft.com/office/officeart/2005/8/layout/bProcess4"/>
    <dgm:cxn modelId="{1EE52E79-F5E3-4798-AD7C-858AFBDA91B0}" type="presParOf" srcId="{7CE222CF-0F9C-4DCA-B4D7-53E93767D79B}" destId="{2F6078C2-6314-4F05-82AF-8AE95135179F}" srcOrd="0" destOrd="0" presId="urn:microsoft.com/office/officeart/2005/8/layout/bProcess4"/>
    <dgm:cxn modelId="{CADE9A0A-482A-4B05-B0C6-C6CDF239FC46}" type="presParOf" srcId="{7CE222CF-0F9C-4DCA-B4D7-53E93767D79B}" destId="{3730DD7C-926C-4111-81A1-B8859871D929}" srcOrd="1" destOrd="0" presId="urn:microsoft.com/office/officeart/2005/8/layout/bProcess4"/>
    <dgm:cxn modelId="{7D3F33E9-6F99-4782-8D08-10EE2829D53D}" type="presParOf" srcId="{BAAAB32C-9584-4D87-A1BE-C7105DCE5D72}" destId="{32286BE8-377C-4242-9B3E-3031A5B065E6}" srcOrd="3" destOrd="0" presId="urn:microsoft.com/office/officeart/2005/8/layout/bProcess4"/>
    <dgm:cxn modelId="{FD75A5B6-840F-460B-A30A-BB3EF60456AA}" type="presParOf" srcId="{BAAAB32C-9584-4D87-A1BE-C7105DCE5D72}" destId="{E2B61914-1983-440D-889F-E86BE277D479}" srcOrd="4" destOrd="0" presId="urn:microsoft.com/office/officeart/2005/8/layout/bProcess4"/>
    <dgm:cxn modelId="{5E42DE1A-3DF2-40F2-8446-E68492C3D745}" type="presParOf" srcId="{E2B61914-1983-440D-889F-E86BE277D479}" destId="{0F73E761-8C74-4DA2-A551-245716C63FA8}" srcOrd="0" destOrd="0" presId="urn:microsoft.com/office/officeart/2005/8/layout/bProcess4"/>
    <dgm:cxn modelId="{B1A2EFBC-5C21-491C-98EE-887A7084A90E}" type="presParOf" srcId="{E2B61914-1983-440D-889F-E86BE277D479}" destId="{59DDFD94-C80B-41AC-BF73-E4F81809AF11}" srcOrd="1" destOrd="0" presId="urn:microsoft.com/office/officeart/2005/8/layout/bProcess4"/>
    <dgm:cxn modelId="{B18541E9-65D8-42D3-A467-757E464CB298}" type="presParOf" srcId="{BAAAB32C-9584-4D87-A1BE-C7105DCE5D72}" destId="{79DDB9DA-D244-4EC5-9462-79CE7B814E82}" srcOrd="5" destOrd="0" presId="urn:microsoft.com/office/officeart/2005/8/layout/bProcess4"/>
    <dgm:cxn modelId="{1DD1970F-C49B-4EFE-A7EC-B7221EDD0AB0}" type="presParOf" srcId="{BAAAB32C-9584-4D87-A1BE-C7105DCE5D72}" destId="{F9EE2856-9160-425C-AA53-ADD5AA78E031}" srcOrd="6" destOrd="0" presId="urn:microsoft.com/office/officeart/2005/8/layout/bProcess4"/>
    <dgm:cxn modelId="{C4E08C90-BF94-4B2D-AC2D-C9AB6EA203FB}" type="presParOf" srcId="{F9EE2856-9160-425C-AA53-ADD5AA78E031}" destId="{EFC6101C-F046-4822-9D6F-D5F6556B914C}" srcOrd="0" destOrd="0" presId="urn:microsoft.com/office/officeart/2005/8/layout/bProcess4"/>
    <dgm:cxn modelId="{BD79D1A9-6DA2-473D-BCD1-EDE4647759DE}" type="presParOf" srcId="{F9EE2856-9160-425C-AA53-ADD5AA78E031}" destId="{25794367-321D-482D-AE12-F3BA516734F9}"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DA96EA-6674-4C78-829A-2B93E4813B09}">
      <dsp:nvSpPr>
        <dsp:cNvPr id="0" name=""/>
        <dsp:cNvSpPr/>
      </dsp:nvSpPr>
      <dsp:spPr>
        <a:xfrm rot="5400000">
          <a:off x="-523472" y="1655512"/>
          <a:ext cx="2311275" cy="279205"/>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81BD042-C60D-410A-BB2C-98BDD24AEC39}">
      <dsp:nvSpPr>
        <dsp:cNvPr id="0" name=""/>
        <dsp:cNvSpPr/>
      </dsp:nvSpPr>
      <dsp:spPr>
        <a:xfrm>
          <a:off x="3992" y="174213"/>
          <a:ext cx="3102279" cy="186136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華康圓體注音" pitchFamily="18" charset="-120"/>
              <a:ea typeface="華康圓體注音" pitchFamily="18" charset="-120"/>
            </a:rPr>
            <a:t>主角是</a:t>
          </a:r>
          <a:r>
            <a:rPr lang="zh-TW" altLang="en-US" sz="2800" kern="1200" dirty="0" smtClean="0">
              <a:latin typeface="華康圓體注音" pitchFamily="18" charset="-120"/>
              <a:ea typeface="華康圓體注音" pitchFamily="18" charset="-120"/>
            </a:rPr>
            <a:t>誰</a:t>
          </a:r>
          <a:endParaRPr lang="en-US" altLang="zh-TW" sz="2800" kern="1200" dirty="0" smtClean="0">
            <a:latin typeface="華康圓體注音" pitchFamily="18" charset="-120"/>
            <a:ea typeface="華康圓體注音" pitchFamily="18" charset="-120"/>
          </a:endParaRPr>
        </a:p>
        <a:p>
          <a:pPr lvl="0" algn="ctr" defTabSz="1244600">
            <a:lnSpc>
              <a:spcPct val="90000"/>
            </a:lnSpc>
            <a:spcBef>
              <a:spcPct val="0"/>
            </a:spcBef>
            <a:spcAft>
              <a:spcPct val="35000"/>
            </a:spcAft>
          </a:pPr>
          <a:r>
            <a:rPr lang="zh-TW" altLang="en-US" sz="2800" kern="1200" dirty="0" smtClean="0">
              <a:latin typeface="華康圓體注音" pitchFamily="18" charset="-120"/>
              <a:ea typeface="華康圓體注音" pitchFamily="18" charset="-120"/>
            </a:rPr>
            <a:t>食物來源</a:t>
          </a:r>
          <a:endParaRPr lang="zh-TW" altLang="en-US" sz="2800" kern="1200" dirty="0">
            <a:latin typeface="華康圓體注音" pitchFamily="18" charset="-120"/>
            <a:ea typeface="華康圓體注音" pitchFamily="18" charset="-120"/>
          </a:endParaRPr>
        </a:p>
      </dsp:txBody>
      <dsp:txXfrm>
        <a:off x="3992" y="174213"/>
        <a:ext cx="3102279" cy="1861367"/>
      </dsp:txXfrm>
    </dsp:sp>
    <dsp:sp modelId="{32286BE8-377C-4242-9B3E-3031A5B065E6}">
      <dsp:nvSpPr>
        <dsp:cNvPr id="0" name=""/>
        <dsp:cNvSpPr/>
      </dsp:nvSpPr>
      <dsp:spPr>
        <a:xfrm>
          <a:off x="639882" y="2818867"/>
          <a:ext cx="4110597" cy="279205"/>
        </a:xfrm>
        <a:prstGeom prst="rec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730DD7C-926C-4111-81A1-B8859871D929}">
      <dsp:nvSpPr>
        <dsp:cNvPr id="0" name=""/>
        <dsp:cNvSpPr/>
      </dsp:nvSpPr>
      <dsp:spPr>
        <a:xfrm>
          <a:off x="3992" y="2500922"/>
          <a:ext cx="3102279" cy="1861367"/>
        </a:xfrm>
        <a:prstGeom prst="roundRect">
          <a:avLst>
            <a:gd name="adj" fmla="val 1000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華康圓體注音" pitchFamily="18" charset="-120"/>
              <a:ea typeface="華康圓體注音" pitchFamily="18" charset="-120"/>
            </a:rPr>
            <a:t>住在</a:t>
          </a:r>
          <a:r>
            <a:rPr lang="zh-TW" altLang="en-US" sz="2800" kern="1200" dirty="0" smtClean="0">
              <a:latin typeface="華康圓體注音" pitchFamily="18" charset="-120"/>
              <a:ea typeface="華康圓體注音" pitchFamily="18" charset="-120"/>
            </a:rPr>
            <a:t>哪裡</a:t>
          </a:r>
          <a:endParaRPr lang="zh-TW" altLang="en-US" sz="2800" kern="1200" dirty="0">
            <a:latin typeface="華康圓體注音" pitchFamily="18" charset="-120"/>
            <a:ea typeface="華康圓體注音" pitchFamily="18" charset="-120"/>
          </a:endParaRPr>
        </a:p>
      </dsp:txBody>
      <dsp:txXfrm>
        <a:off x="3992" y="2500922"/>
        <a:ext cx="3102279" cy="1861367"/>
      </dsp:txXfrm>
    </dsp:sp>
    <dsp:sp modelId="{79DDB9DA-D244-4EC5-9462-79CE7B814E82}">
      <dsp:nvSpPr>
        <dsp:cNvPr id="0" name=""/>
        <dsp:cNvSpPr/>
      </dsp:nvSpPr>
      <dsp:spPr>
        <a:xfrm rot="16200000">
          <a:off x="3602558" y="1655512"/>
          <a:ext cx="2311275" cy="279205"/>
        </a:xfrm>
        <a:prstGeom prst="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9DDFD94-C80B-41AC-BF73-E4F81809AF11}">
      <dsp:nvSpPr>
        <dsp:cNvPr id="0" name=""/>
        <dsp:cNvSpPr/>
      </dsp:nvSpPr>
      <dsp:spPr>
        <a:xfrm>
          <a:off x="4130024" y="2500922"/>
          <a:ext cx="3102279" cy="1861367"/>
        </a:xfrm>
        <a:prstGeom prst="roundRect">
          <a:avLst>
            <a:gd name="adj" fmla="val 1000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華康圓體注音" pitchFamily="18" charset="-120"/>
              <a:ea typeface="華康圓體注音" pitchFamily="18" charset="-120"/>
            </a:rPr>
            <a:t>發生什麼</a:t>
          </a:r>
          <a:r>
            <a:rPr lang="zh-TW" altLang="en-US" sz="2800" kern="1200" dirty="0" smtClean="0">
              <a:latin typeface="華康圓體注音" pitchFamily="18" charset="-120"/>
              <a:ea typeface="華康圓體注音" pitchFamily="18" charset="-120"/>
            </a:rPr>
            <a:t>事</a:t>
          </a:r>
          <a:endParaRPr lang="zh-TW" altLang="en-US" sz="2800" kern="1200" dirty="0">
            <a:latin typeface="華康圓體注音" pitchFamily="18" charset="-120"/>
            <a:ea typeface="華康圓體注音" pitchFamily="18" charset="-120"/>
          </a:endParaRPr>
        </a:p>
      </dsp:txBody>
      <dsp:txXfrm>
        <a:off x="4130024" y="2500922"/>
        <a:ext cx="3102279" cy="1861367"/>
      </dsp:txXfrm>
    </dsp:sp>
    <dsp:sp modelId="{25794367-321D-482D-AE12-F3BA516734F9}">
      <dsp:nvSpPr>
        <dsp:cNvPr id="0" name=""/>
        <dsp:cNvSpPr/>
      </dsp:nvSpPr>
      <dsp:spPr>
        <a:xfrm>
          <a:off x="4130024" y="174213"/>
          <a:ext cx="3102279" cy="1861367"/>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華康圓體注音" pitchFamily="18" charset="-120"/>
              <a:ea typeface="華康圓體注音" pitchFamily="18" charset="-120"/>
            </a:rPr>
            <a:t>發生的</a:t>
          </a:r>
          <a:r>
            <a:rPr lang="zh-TW" altLang="en-US" sz="2800" kern="1200" dirty="0" smtClean="0">
              <a:latin typeface="華康圓體注音" pitchFamily="18" charset="-120"/>
              <a:ea typeface="華康圓體注音" pitchFamily="18" charset="-120"/>
            </a:rPr>
            <a:t>原因</a:t>
          </a:r>
          <a:endParaRPr lang="zh-TW" altLang="en-US" sz="2800" kern="1200" dirty="0">
            <a:latin typeface="華康圓體注音" pitchFamily="18" charset="-120"/>
            <a:ea typeface="華康圓體注音" pitchFamily="18" charset="-120"/>
          </a:endParaRPr>
        </a:p>
      </dsp:txBody>
      <dsp:txXfrm>
        <a:off x="4130024" y="174213"/>
        <a:ext cx="3102279" cy="186136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325999-2A38-4D68-A8A9-D2CA02657EFC}" type="datetimeFigureOut">
              <a:rPr lang="zh-TW" altLang="en-US" smtClean="0"/>
              <a:pPr/>
              <a:t>2017/11/9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6F371-8115-4166-8F3C-1D8038625AD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小熊的家在哪裡？吃什麼食物？</a:t>
            </a:r>
            <a:endParaRPr lang="en-US" altLang="zh-TW" dirty="0" smtClean="0"/>
          </a:p>
          <a:p>
            <a:r>
              <a:rPr lang="en-US" altLang="zh-TW" dirty="0" smtClean="0"/>
              <a:t>2.</a:t>
            </a:r>
            <a:r>
              <a:rPr lang="zh-TW" altLang="en-US" dirty="0" smtClean="0"/>
              <a:t>發生了什麼事讓小熊和爸爸媽媽分開？</a:t>
            </a:r>
            <a:endParaRPr lang="en-US" altLang="zh-TW" dirty="0" smtClean="0"/>
          </a:p>
          <a:p>
            <a:r>
              <a:rPr lang="en-US" altLang="zh-TW" dirty="0" smtClean="0"/>
              <a:t>3.</a:t>
            </a:r>
            <a:r>
              <a:rPr lang="zh-TW" altLang="en-US" dirty="0" smtClean="0"/>
              <a:t>冰山或浮冰融化的原因？</a:t>
            </a:r>
          </a:p>
        </p:txBody>
      </p:sp>
      <p:sp>
        <p:nvSpPr>
          <p:cNvPr id="4" name="投影片編號版面配置區 3"/>
          <p:cNvSpPr>
            <a:spLocks noGrp="1"/>
          </p:cNvSpPr>
          <p:nvPr>
            <p:ph type="sldNum" sz="quarter" idx="10"/>
          </p:nvPr>
        </p:nvSpPr>
        <p:spPr/>
        <p:txBody>
          <a:bodyPr/>
          <a:lstStyle/>
          <a:p>
            <a:fld id="{6836F371-8115-4166-8F3C-1D8038625ADF}" type="slidenum">
              <a:rPr lang="zh-TW" altLang="en-US" smtClean="0"/>
              <a:pPr/>
              <a:t>3</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r>
              <a:rPr lang="zh-TW" altLang="en-US" sz="1200" b="0" i="0" kern="1200" dirty="0" smtClean="0">
                <a:solidFill>
                  <a:schemeClr val="tx1"/>
                </a:solidFill>
                <a:latin typeface="+mn-ea"/>
                <a:ea typeface="+mn-ea"/>
                <a:cs typeface="+mn-cs"/>
              </a:rPr>
              <a:t>從前的人們因適量的二氧化碳與自然保持著生物呼吸平衡及溫度平衡，當太陽光照射進來時，大部份會由大氣會透過雲、大氣、地球表面反射回去，而大氣也能把熱能保留不會馬上散去，也使得溫暖的地球得以適合人類生存；而現在，人們大量使用含碳能源及石油、煤炭、天然氣等燃料，這些燃料燃燒過後會釋出了大量二氧化碳，而大氣中若含過多的二氧化碳使得大氣增厚，地球無法折射過多的太陽光的紅外線輻射，使得地球才發高燒。</a:t>
            </a:r>
            <a:endParaRPr lang="en-US" altLang="zh-TW" sz="1200" b="0" i="0" kern="1200" dirty="0" smtClean="0">
              <a:solidFill>
                <a:schemeClr val="tx1"/>
              </a:solidFill>
              <a:latin typeface="+mn-ea"/>
              <a:ea typeface="+mn-ea"/>
              <a:cs typeface="+mn-cs"/>
            </a:endParaRPr>
          </a:p>
          <a:p>
            <a:r>
              <a:rPr lang="en-US" altLang="zh-TW" sz="1200" b="0" i="0" kern="1200" dirty="0" smtClean="0">
                <a:solidFill>
                  <a:schemeClr val="tx1"/>
                </a:solidFill>
                <a:latin typeface="+mn-ea"/>
                <a:ea typeface="+mn-ea"/>
                <a:cs typeface="+mn-cs"/>
              </a:rPr>
              <a:t>(</a:t>
            </a:r>
            <a:r>
              <a:rPr lang="zh-TW" altLang="en-US" sz="1200" b="0" i="0" kern="1200" dirty="0" smtClean="0">
                <a:solidFill>
                  <a:schemeClr val="tx1"/>
                </a:solidFill>
                <a:latin typeface="+mn-ea"/>
                <a:ea typeface="+mn-ea"/>
                <a:cs typeface="+mn-cs"/>
              </a:rPr>
              <a:t>資料來源：</a:t>
            </a:r>
            <a:r>
              <a:rPr lang="zh-TW" altLang="en-US" sz="1200" b="0" dirty="0" smtClean="0">
                <a:latin typeface="+mn-ea"/>
                <a:ea typeface="+mn-ea"/>
              </a:rPr>
              <a:t>工業</a:t>
            </a:r>
            <a:r>
              <a:rPr lang="zh-TW" altLang="en-US" sz="1200" dirty="0" smtClean="0">
                <a:latin typeface="標楷體" pitchFamily="65" charset="-120"/>
                <a:ea typeface="標楷體" pitchFamily="65" charset="-120"/>
              </a:rPr>
              <a:t>技術研究院</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二氧化碳捕獲與封存技術網</a:t>
            </a:r>
            <a:r>
              <a:rPr lang="en-US" altLang="zh-TW" sz="1200" dirty="0" smtClean="0">
                <a:latin typeface="標楷體" pitchFamily="65" charset="-120"/>
                <a:ea typeface="標楷體" pitchFamily="65" charset="-120"/>
              </a:rPr>
              <a:t>)</a:t>
            </a:r>
          </a:p>
          <a:p>
            <a:endParaRPr lang="en-US" altLang="zh-TW" sz="1200" dirty="0" smtClean="0">
              <a:latin typeface="標楷體" pitchFamily="65" charset="-120"/>
              <a:ea typeface="標楷體" pitchFamily="65" charset="-120"/>
            </a:endParaRPr>
          </a:p>
          <a:p>
            <a:pPr fontAlgn="base"/>
            <a:r>
              <a:rPr lang="zh-TW" altLang="en-US" sz="1200" b="0" i="0" kern="1200" dirty="0" smtClean="0">
                <a:solidFill>
                  <a:schemeClr val="tx1"/>
                </a:solidFill>
                <a:latin typeface="+mn-lt"/>
                <a:ea typeface="+mn-ea"/>
                <a:cs typeface="+mn-cs"/>
              </a:rPr>
              <a:t>人類過度的使用能源資源，工廠、汽車等製造大量的廢氣，過多的二氧化碳及其他溫室氣體排放到大氣，使大氣失去了原先的平衡。這些氣體就像厚厚的毯子，把日光的熱能困住，造成地球的溫度上升，並導致「氣候變遷」問題。 自工業革命之後，全球地表均溫已經上升了攝氏</a:t>
            </a:r>
            <a:r>
              <a:rPr lang="en-US" altLang="zh-TW" sz="1200" b="0" i="0" kern="1200" dirty="0" smtClean="0">
                <a:solidFill>
                  <a:schemeClr val="tx1"/>
                </a:solidFill>
                <a:latin typeface="+mn-lt"/>
                <a:ea typeface="+mn-ea"/>
                <a:cs typeface="+mn-cs"/>
              </a:rPr>
              <a:t>0.8</a:t>
            </a:r>
            <a:r>
              <a:rPr lang="zh-TW" altLang="en-US" sz="1200" b="0" i="0" kern="1200" dirty="0" smtClean="0">
                <a:solidFill>
                  <a:schemeClr val="tx1"/>
                </a:solidFill>
                <a:latin typeface="+mn-lt"/>
                <a:ea typeface="+mn-ea"/>
                <a:cs typeface="+mn-cs"/>
              </a:rPr>
              <a:t>度，且溫度上升的速度愈來愈快。</a:t>
            </a:r>
            <a:endParaRPr lang="en-US" altLang="zh-TW" sz="1200" b="0" i="0" kern="1200" dirty="0" smtClean="0">
              <a:solidFill>
                <a:schemeClr val="tx1"/>
              </a:solidFill>
              <a:latin typeface="+mn-lt"/>
              <a:ea typeface="+mn-ea"/>
              <a:cs typeface="+mn-cs"/>
            </a:endParaRPr>
          </a:p>
          <a:p>
            <a:pPr fontAlgn="base"/>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資料來源：新北</a:t>
            </a:r>
            <a:r>
              <a:rPr lang="en-US" altLang="zh-TW" sz="1200" b="0" i="0" kern="1200" dirty="0" err="1" smtClean="0">
                <a:solidFill>
                  <a:schemeClr val="tx1"/>
                </a:solidFill>
                <a:latin typeface="+mn-lt"/>
                <a:ea typeface="+mn-ea"/>
                <a:cs typeface="+mn-cs"/>
              </a:rPr>
              <a:t>i</a:t>
            </a:r>
            <a:r>
              <a:rPr lang="zh-TW" altLang="en-US" sz="1200" b="0" i="0" kern="1200" dirty="0" smtClean="0">
                <a:solidFill>
                  <a:schemeClr val="tx1"/>
                </a:solidFill>
                <a:latin typeface="+mn-lt"/>
                <a:ea typeface="+mn-ea"/>
                <a:cs typeface="+mn-cs"/>
              </a:rPr>
              <a:t>環保</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搶救地球大作戰網站</a:t>
            </a:r>
            <a:r>
              <a:rPr lang="en-US" altLang="zh-TW" sz="1200" b="0" i="0" kern="1200" dirty="0" smtClean="0">
                <a:solidFill>
                  <a:schemeClr val="tx1"/>
                </a:solidFill>
                <a:latin typeface="+mn-lt"/>
                <a:ea typeface="+mn-ea"/>
                <a:cs typeface="+mn-cs"/>
              </a:rPr>
              <a:t>)</a:t>
            </a:r>
          </a:p>
          <a:p>
            <a:pPr fontAlgn="base"/>
            <a:endParaRPr lang="en-US" altLang="zh-TW" sz="1200" b="0" i="0" kern="1200" dirty="0" smtClean="0">
              <a:solidFill>
                <a:schemeClr val="tx1"/>
              </a:solidFill>
              <a:latin typeface="+mn-lt"/>
              <a:ea typeface="+mn-ea"/>
              <a:cs typeface="+mn-cs"/>
            </a:endParaRPr>
          </a:p>
          <a:p>
            <a:r>
              <a:rPr lang="zh-TW" altLang="en-US" sz="1200" b="1" i="0" kern="1200" dirty="0" smtClean="0">
                <a:solidFill>
                  <a:schemeClr val="tx1"/>
                </a:solidFill>
                <a:latin typeface="+mn-lt"/>
                <a:ea typeface="+mn-ea"/>
                <a:cs typeface="+mn-cs"/>
              </a:rPr>
              <a:t>溫室氣體的來源</a:t>
            </a:r>
          </a:p>
          <a:p>
            <a:r>
              <a:rPr lang="en-US" altLang="zh-TW" dirty="0" smtClean="0"/>
              <a:t>1.</a:t>
            </a:r>
            <a:r>
              <a:rPr lang="zh-TW" altLang="en-US" dirty="0" smtClean="0"/>
              <a:t>二氧化碳自然過程，如光合作用、呼吸作用、衰變和海面氣體交換，導致陸地與大氣，以及海洋與大氣間二氣化碳的大規模交換。人類活動排放的二氣化碳有</a:t>
            </a:r>
            <a:r>
              <a:rPr lang="en-US" altLang="zh-TW" dirty="0" smtClean="0"/>
              <a:t>75%</a:t>
            </a:r>
            <a:r>
              <a:rPr lang="zh-TW" altLang="en-US" dirty="0" smtClean="0"/>
              <a:t>以上是由化石燃料的燃燒（加上水泥生產的少部分影響）產生的。其餘部分則是由土地利用變化（主要是毀壞森林）引起的。</a:t>
            </a:r>
            <a:br>
              <a:rPr lang="zh-TW" altLang="en-US" dirty="0" smtClean="0"/>
            </a:br>
            <a:r>
              <a:rPr lang="en-US" altLang="zh-TW" dirty="0" smtClean="0"/>
              <a:t>2.</a:t>
            </a:r>
            <a:r>
              <a:rPr lang="zh-TW" altLang="en-US" dirty="0" smtClean="0"/>
              <a:t>甲烷甲烷的主要自然源是濕地。其他自然源包括白蟻、海洋、植被和甲烷水合物。產生甲烷的人類活動包括使用煤和天然氣生產能源、垃圾掩埋、飼養反芻動物</a:t>
            </a:r>
            <a:r>
              <a:rPr lang="en-US" altLang="zh-TW" dirty="0" smtClean="0"/>
              <a:t>(</a:t>
            </a:r>
            <a:r>
              <a:rPr lang="zh-TW" altLang="en-US" dirty="0" smtClean="0"/>
              <a:t>如牛、羊等</a:t>
            </a:r>
            <a:r>
              <a:rPr lang="en-US" altLang="zh-TW" dirty="0" smtClean="0"/>
              <a:t>)</a:t>
            </a:r>
            <a:r>
              <a:rPr lang="zh-TW" altLang="en-US" dirty="0" smtClean="0"/>
              <a:t>、稻作農業，以及生物量燃燒。</a:t>
            </a:r>
            <a:br>
              <a:rPr lang="zh-TW" altLang="en-US" dirty="0" smtClean="0"/>
            </a:br>
            <a:r>
              <a:rPr lang="en-US" altLang="zh-TW" dirty="0" smtClean="0"/>
              <a:t>3.</a:t>
            </a:r>
            <a:r>
              <a:rPr lang="zh-TW" altLang="en-US" dirty="0" smtClean="0"/>
              <a:t>氧化亞氮氧化亞氮的自然源包括海洋、大氣中氨的化學氧化，以及土壤。熱帶土壤是一個向大氣排放氧化亞氮的特別重要的源。排放氧化亞氮的人類活動包括肥料中的氮轉化為氧化亞氮，以及隨後從農業土壤中的排放；生物量燃燒；養牛；以及某些工業活動，包括尼龍的生產。</a:t>
            </a:r>
            <a:br>
              <a:rPr lang="zh-TW" altLang="en-US" dirty="0" smtClean="0"/>
            </a:br>
            <a:r>
              <a:rPr lang="en-US" altLang="zh-TW" dirty="0" smtClean="0"/>
              <a:t>4.</a:t>
            </a:r>
            <a:r>
              <a:rPr lang="zh-TW" altLang="en-US" dirty="0" smtClean="0"/>
              <a:t>氟氯碳化物氟氯碳化物不僅會破壞臭氧層，也是溫室氣體的一種。氟氯碳化物是由人類產生的，工業化時代以前它們在大氣中是不存在的。</a:t>
            </a:r>
            <a:br>
              <a:rPr lang="zh-TW" altLang="en-US" dirty="0" smtClean="0"/>
            </a:br>
            <a:r>
              <a:rPr lang="en-US" altLang="zh-TW" dirty="0" smtClean="0"/>
              <a:t>5.</a:t>
            </a:r>
            <a:r>
              <a:rPr lang="zh-TW" altLang="en-US" dirty="0" smtClean="0"/>
              <a:t>臭氧對流層臭氧是由大氣中的光化學反應產生的，反應涉及一些先導化學物質，如一氧化碳、甲烷、揮發性有機化合物，以及氮氧化物。這些化學物質經由自然生物過程排放，以及人類活動排放，包括土地利用變化和燃燒燃料。</a:t>
            </a:r>
            <a:endParaRPr lang="en-US" altLang="zh-TW" dirty="0" smtClean="0"/>
          </a:p>
          <a:p>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資料來源：中央氣象局</a:t>
            </a:r>
            <a:r>
              <a:rPr lang="en-US" altLang="zh-TW" sz="1200" b="0" i="0" kern="1200" dirty="0" smtClean="0">
                <a:solidFill>
                  <a:schemeClr val="tx1"/>
                </a:solidFill>
                <a:latin typeface="+mn-lt"/>
                <a:ea typeface="+mn-ea"/>
                <a:cs typeface="+mn-cs"/>
              </a:rPr>
              <a:t>)</a:t>
            </a:r>
            <a:endParaRPr lang="zh-TW" altLang="en-US" sz="1200" b="0" i="0" kern="120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6836F371-8115-4166-8F3C-1D8038625ADF}" type="slidenum">
              <a:rPr lang="zh-TW" altLang="en-US" smtClean="0"/>
              <a:pPr/>
              <a:t>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b="0" i="0" kern="1200" dirty="0" smtClean="0">
                <a:solidFill>
                  <a:schemeClr val="tx1"/>
                </a:solidFill>
                <a:latin typeface="+mn-lt"/>
                <a:ea typeface="+mn-ea"/>
                <a:cs typeface="+mn-cs"/>
              </a:rPr>
              <a:t>科學家們研究發現，過去</a:t>
            </a:r>
            <a:r>
              <a:rPr lang="en-US" altLang="zh-TW" sz="1200" b="0" i="0" kern="1200" dirty="0" smtClean="0">
                <a:solidFill>
                  <a:schemeClr val="tx1"/>
                </a:solidFill>
                <a:latin typeface="+mn-lt"/>
                <a:ea typeface="+mn-ea"/>
                <a:cs typeface="+mn-cs"/>
              </a:rPr>
              <a:t>100</a:t>
            </a:r>
            <a:r>
              <a:rPr lang="zh-TW" altLang="en-US" sz="1200" b="0" i="0" kern="1200" dirty="0" smtClean="0">
                <a:solidFill>
                  <a:schemeClr val="tx1"/>
                </a:solidFill>
                <a:latin typeface="+mn-lt"/>
                <a:ea typeface="+mn-ea"/>
                <a:cs typeface="+mn-cs"/>
              </a:rPr>
              <a:t>年來，地球表面大氣的溫度增加了約</a:t>
            </a:r>
            <a:r>
              <a:rPr lang="en-US" altLang="zh-TW" sz="1200" b="0" i="0" kern="1200" dirty="0" smtClean="0">
                <a:solidFill>
                  <a:schemeClr val="tx1"/>
                </a:solidFill>
                <a:latin typeface="+mn-lt"/>
                <a:ea typeface="+mn-ea"/>
                <a:cs typeface="+mn-cs"/>
              </a:rPr>
              <a:t>0.74°C</a:t>
            </a:r>
            <a:r>
              <a:rPr lang="zh-TW" altLang="en-US" sz="1200" b="0" i="0" kern="1200" dirty="0" smtClean="0">
                <a:solidFill>
                  <a:schemeClr val="tx1"/>
                </a:solidFill>
                <a:latin typeface="+mn-lt"/>
                <a:ea typeface="+mn-ea"/>
                <a:cs typeface="+mn-cs"/>
              </a:rPr>
              <a:t>。大家可能覺得沒什麼大不了的，可是大家可能不知道，以地球的歷史來說，可能要好幾百萬年的時間才會增加或減少</a:t>
            </a:r>
            <a:r>
              <a:rPr lang="en-US" altLang="zh-TW" sz="1200" b="0" i="0" kern="1200" dirty="0" smtClean="0">
                <a:solidFill>
                  <a:schemeClr val="tx1"/>
                </a:solidFill>
                <a:latin typeface="+mn-lt"/>
                <a:ea typeface="+mn-ea"/>
                <a:cs typeface="+mn-cs"/>
              </a:rPr>
              <a:t>5 °C</a:t>
            </a:r>
            <a:r>
              <a:rPr lang="zh-TW" altLang="en-US" sz="1200" b="0" i="0" kern="1200" dirty="0" smtClean="0">
                <a:solidFill>
                  <a:schemeClr val="tx1"/>
                </a:solidFill>
                <a:latin typeface="+mn-lt"/>
                <a:ea typeface="+mn-ea"/>
                <a:cs typeface="+mn-cs"/>
              </a:rPr>
              <a:t>。所以說，在短短的一百年裡，地球表面的溫度增加</a:t>
            </a:r>
            <a:r>
              <a:rPr lang="en-US" altLang="zh-TW" sz="1200" b="0" i="0" kern="1200" dirty="0" smtClean="0">
                <a:solidFill>
                  <a:schemeClr val="tx1"/>
                </a:solidFill>
                <a:latin typeface="+mn-lt"/>
                <a:ea typeface="+mn-ea"/>
                <a:cs typeface="+mn-cs"/>
              </a:rPr>
              <a:t>0.74°C</a:t>
            </a:r>
            <a:r>
              <a:rPr lang="zh-TW" altLang="en-US" sz="1200" b="0" i="0" kern="1200" dirty="0" smtClean="0">
                <a:solidFill>
                  <a:schemeClr val="tx1"/>
                </a:solidFill>
                <a:latin typeface="+mn-lt"/>
                <a:ea typeface="+mn-ea"/>
                <a:cs typeface="+mn-cs"/>
              </a:rPr>
              <a:t>，算是相當大幅度的變化了。</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資料來源：臺北市政府環保局</a:t>
            </a:r>
            <a:r>
              <a:rPr lang="en-US" altLang="zh-TW" sz="1200" b="0" i="0" kern="1200" dirty="0" smtClean="0">
                <a:solidFill>
                  <a:schemeClr val="tx1"/>
                </a:solidFill>
                <a:latin typeface="+mn-lt"/>
                <a:ea typeface="+mn-ea"/>
                <a:cs typeface="+mn-cs"/>
              </a:rPr>
              <a:t>)</a:t>
            </a:r>
          </a:p>
          <a:p>
            <a:endParaRPr lang="en-US" altLang="zh-TW" sz="1200" b="0" i="0" kern="1200" dirty="0" smtClean="0">
              <a:solidFill>
                <a:schemeClr val="tx1"/>
              </a:solidFill>
              <a:latin typeface="+mn-lt"/>
              <a:ea typeface="+mn-ea"/>
              <a:cs typeface="+mn-cs"/>
            </a:endParaRPr>
          </a:p>
          <a:p>
            <a:r>
              <a:rPr lang="zh-TW" altLang="en-US" sz="1200" b="0" i="0" kern="1200" dirty="0" smtClean="0">
                <a:solidFill>
                  <a:schemeClr val="tx1"/>
                </a:solidFill>
                <a:latin typeface="+mn-lt"/>
                <a:ea typeface="+mn-ea"/>
                <a:cs typeface="+mn-cs"/>
              </a:rPr>
              <a:t>自</a:t>
            </a:r>
            <a:r>
              <a:rPr lang="en-US" altLang="zh-TW" sz="1200" b="0" i="0" kern="1200" dirty="0" smtClean="0">
                <a:solidFill>
                  <a:schemeClr val="tx1"/>
                </a:solidFill>
                <a:latin typeface="+mn-lt"/>
                <a:ea typeface="+mn-ea"/>
                <a:cs typeface="+mn-cs"/>
              </a:rPr>
              <a:t>2008</a:t>
            </a:r>
            <a:r>
              <a:rPr lang="zh-TW" altLang="en-US" sz="1200" b="0" i="0" kern="1200" dirty="0" smtClean="0">
                <a:solidFill>
                  <a:schemeClr val="tx1"/>
                </a:solidFill>
                <a:latin typeface="+mn-lt"/>
                <a:ea typeface="+mn-ea"/>
                <a:cs typeface="+mn-cs"/>
              </a:rPr>
              <a:t>年以來，包括聯合國在內的許多國際組織已經設定了攝氏</a:t>
            </a:r>
            <a:r>
              <a:rPr lang="en-US" altLang="zh-TW" sz="1200" b="0" i="0" kern="1200" dirty="0" smtClean="0">
                <a:solidFill>
                  <a:schemeClr val="tx1"/>
                </a:solidFill>
                <a:latin typeface="+mn-lt"/>
                <a:ea typeface="+mn-ea"/>
                <a:cs typeface="+mn-cs"/>
              </a:rPr>
              <a:t>2</a:t>
            </a:r>
            <a:r>
              <a:rPr lang="zh-TW" altLang="en-US" sz="1200" b="0" i="0" kern="1200" dirty="0" smtClean="0">
                <a:solidFill>
                  <a:schemeClr val="tx1"/>
                </a:solidFill>
                <a:latin typeface="+mn-lt"/>
                <a:ea typeface="+mn-ea"/>
                <a:cs typeface="+mn-cs"/>
              </a:rPr>
              <a:t>度為地球均溫上升的「上限」值， 代表若地球均溫上升幅度超過工業革命之前攝氏</a:t>
            </a:r>
            <a:r>
              <a:rPr lang="en-US" altLang="zh-TW" sz="1200" b="0" i="0" kern="1200" dirty="0" smtClean="0">
                <a:solidFill>
                  <a:schemeClr val="tx1"/>
                </a:solidFill>
                <a:latin typeface="+mn-lt"/>
                <a:ea typeface="+mn-ea"/>
                <a:cs typeface="+mn-cs"/>
              </a:rPr>
              <a:t>2</a:t>
            </a:r>
            <a:r>
              <a:rPr lang="zh-TW" altLang="en-US" sz="1200" b="0" i="0" kern="1200" dirty="0" smtClean="0">
                <a:solidFill>
                  <a:schemeClr val="tx1"/>
                </a:solidFill>
                <a:latin typeface="+mn-lt"/>
                <a:ea typeface="+mn-ea"/>
                <a:cs typeface="+mn-cs"/>
              </a:rPr>
              <a:t>度，地球氣候系統的穩定性將受到破壞，溫度將更快速地上升，各種災難會愈來愈嚴重。</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資料來源：</a:t>
            </a:r>
            <a:r>
              <a:rPr lang="zh-TW" altLang="en-US" sz="1200" dirty="0" smtClean="0">
                <a:latin typeface="標楷體" pitchFamily="65" charset="-120"/>
                <a:ea typeface="標楷體" pitchFamily="65" charset="-120"/>
              </a:rPr>
              <a:t>新北</a:t>
            </a:r>
            <a:r>
              <a:rPr lang="en-US" altLang="zh-TW" sz="1200" dirty="0" err="1" smtClean="0"/>
              <a:t>i</a:t>
            </a:r>
            <a:r>
              <a:rPr lang="zh-TW" altLang="en-US" sz="1200" dirty="0" smtClean="0">
                <a:latin typeface="標楷體" pitchFamily="65" charset="-120"/>
                <a:ea typeface="標楷體" pitchFamily="65" charset="-120"/>
              </a:rPr>
              <a:t>環保</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搶救地球大作戰</a:t>
            </a:r>
            <a:r>
              <a:rPr lang="en-US" altLang="zh-TW" sz="1200" b="0" i="0" kern="1200" dirty="0" smtClean="0">
                <a:solidFill>
                  <a:schemeClr val="tx1"/>
                </a:solidFill>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6836F371-8115-4166-8F3C-1D8038625ADF}" type="slidenum">
              <a:rPr lang="zh-TW" altLang="en-US" smtClean="0"/>
              <a:pPr/>
              <a:t>5</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C625E5F-F45E-4113-AE4A-CF6AE2752244}" type="datetimeFigureOut">
              <a:rPr lang="zh-TW" altLang="en-US" smtClean="0"/>
              <a:pPr/>
              <a:t>2017/11/9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A760ED-BB42-449E-88F4-41A13E92EF4D}" type="slidenum">
              <a:rPr lang="zh-TW" altLang="en-US" smtClean="0"/>
              <a:pPr/>
              <a:t>‹#›</a:t>
            </a:fld>
            <a:endParaRPr lang="zh-TW" altLang="en-US"/>
          </a:p>
        </p:txBody>
      </p:sp>
      <p:pic>
        <p:nvPicPr>
          <p:cNvPr id="7" name="圖片 6" descr="logo-橫式.png"/>
          <p:cNvPicPr>
            <a:picLocks noChangeAspect="1"/>
          </p:cNvPicPr>
          <p:nvPr userDrawn="1"/>
        </p:nvPicPr>
        <p:blipFill>
          <a:blip r:embed="rId2" cstate="print"/>
          <a:stretch>
            <a:fillRect/>
          </a:stretch>
        </p:blipFill>
        <p:spPr>
          <a:xfrm>
            <a:off x="6732240" y="6402442"/>
            <a:ext cx="2250574" cy="329960"/>
          </a:xfrm>
          <a:prstGeom prst="rect">
            <a:avLst/>
          </a:prstGeom>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C625E5F-F45E-4113-AE4A-CF6AE2752244}" type="datetimeFigureOut">
              <a:rPr lang="zh-TW" altLang="en-US" smtClean="0"/>
              <a:pPr/>
              <a:t>2017/11/9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A760ED-BB42-449E-88F4-41A13E92EF4D}" type="slidenum">
              <a:rPr lang="zh-TW" altLang="en-US" smtClean="0"/>
              <a:pPr/>
              <a:t>‹#›</a:t>
            </a:fld>
            <a:endParaRPr lang="zh-TW" alt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C625E5F-F45E-4113-AE4A-CF6AE2752244}" type="datetimeFigureOut">
              <a:rPr lang="zh-TW" altLang="en-US" smtClean="0"/>
              <a:pPr/>
              <a:t>2017/11/9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A760ED-BB42-449E-88F4-41A13E92EF4D}" type="slidenum">
              <a:rPr lang="zh-TW" altLang="en-US" smtClean="0"/>
              <a:pPr/>
              <a:t>‹#›</a:t>
            </a:fld>
            <a:endParaRPr lang="zh-TW" alt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6C625E5F-F45E-4113-AE4A-CF6AE2752244}" type="datetimeFigureOut">
              <a:rPr lang="zh-TW" altLang="en-US" smtClean="0"/>
              <a:pPr/>
              <a:t>2017/11/9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A760ED-BB42-449E-88F4-41A13E92EF4D}" type="slidenum">
              <a:rPr lang="zh-TW" altLang="en-US" smtClean="0"/>
              <a:pPr/>
              <a:t>‹#›</a:t>
            </a:fld>
            <a:endParaRPr lang="zh-TW" alt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p>
            <a:fld id="{6C625E5F-F45E-4113-AE4A-CF6AE2752244}" type="datetimeFigureOut">
              <a:rPr lang="zh-TW" altLang="en-US" smtClean="0"/>
              <a:pPr/>
              <a:t>2017/11/9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A760ED-BB42-449E-88F4-41A13E92EF4D}" type="slidenum">
              <a:rPr lang="zh-TW" altLang="en-US" smtClean="0"/>
              <a:pPr/>
              <a:t>‹#›</a:t>
            </a:fld>
            <a:endParaRPr lang="zh-TW" alt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華康圓體注音" pitchFamily="18" charset="-120"/>
                <a:ea typeface="華康圓體注音" pitchFamily="18"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atin typeface="華康圓體注音" pitchFamily="18" charset="-120"/>
                <a:ea typeface="華康圓體注音" pitchFamily="18" charset="-120"/>
              </a:defRPr>
            </a:lvl1pPr>
            <a:lvl2pPr>
              <a:defRPr sz="2400">
                <a:latin typeface="華康圓體注音" pitchFamily="18" charset="-120"/>
                <a:ea typeface="華康圓體注音" pitchFamily="18" charset="-120"/>
              </a:defRPr>
            </a:lvl2pPr>
            <a:lvl3pPr>
              <a:defRPr sz="2000">
                <a:latin typeface="華康圓體注音" pitchFamily="18" charset="-120"/>
                <a:ea typeface="華康圓體注音" pitchFamily="18" charset="-120"/>
              </a:defRPr>
            </a:lvl3pPr>
            <a:lvl4pPr>
              <a:defRPr sz="1800">
                <a:latin typeface="華康圓體注音" pitchFamily="18" charset="-120"/>
                <a:ea typeface="華康圓體注音" pitchFamily="18" charset="-120"/>
              </a:defRPr>
            </a:lvl4pPr>
            <a:lvl5pPr>
              <a:defRPr sz="1800">
                <a:latin typeface="華康圓體注音" pitchFamily="18" charset="-120"/>
                <a:ea typeface="華康圓體注音" pitchFamily="18" charset="-120"/>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a:defRPr sz="2800">
                <a:latin typeface="華康圓體注音" pitchFamily="18" charset="-120"/>
                <a:ea typeface="華康圓體注音" pitchFamily="18" charset="-120"/>
              </a:defRPr>
            </a:lvl1pPr>
            <a:lvl2pPr>
              <a:defRPr sz="2400">
                <a:latin typeface="華康圓體注音" pitchFamily="18" charset="-120"/>
                <a:ea typeface="華康圓體注音" pitchFamily="18" charset="-120"/>
              </a:defRPr>
            </a:lvl2pPr>
            <a:lvl3pPr>
              <a:defRPr sz="2000">
                <a:latin typeface="華康圓體注音" pitchFamily="18" charset="-120"/>
                <a:ea typeface="華康圓體注音" pitchFamily="18" charset="-120"/>
              </a:defRPr>
            </a:lvl3pPr>
            <a:lvl4pPr>
              <a:defRPr sz="1800">
                <a:latin typeface="華康圓體注音" pitchFamily="18" charset="-120"/>
                <a:ea typeface="華康圓體注音" pitchFamily="18" charset="-120"/>
              </a:defRPr>
            </a:lvl4pPr>
            <a:lvl5pPr>
              <a:defRPr sz="1800">
                <a:latin typeface="華康圓體注音" pitchFamily="18" charset="-120"/>
                <a:ea typeface="華康圓體注音" pitchFamily="18" charset="-120"/>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4"/>
          <p:cNvSpPr>
            <a:spLocks noGrp="1"/>
          </p:cNvSpPr>
          <p:nvPr>
            <p:ph type="dt" sz="half" idx="10"/>
          </p:nvPr>
        </p:nvSpPr>
        <p:spPr/>
        <p:txBody>
          <a:bodyPr/>
          <a:lstStyle/>
          <a:p>
            <a:fld id="{6C625E5F-F45E-4113-AE4A-CF6AE2752244}" type="datetimeFigureOut">
              <a:rPr lang="zh-TW" altLang="en-US" smtClean="0"/>
              <a:pPr/>
              <a:t>2017/11/9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5A760ED-BB42-449E-88F4-41A13E92EF4D}" type="slidenum">
              <a:rPr lang="zh-TW" altLang="en-US" smtClean="0"/>
              <a:pPr/>
              <a:t>‹#›</a:t>
            </a:fld>
            <a:endParaRPr lang="zh-TW" alt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C625E5F-F45E-4113-AE4A-CF6AE2752244}" type="datetimeFigureOut">
              <a:rPr lang="zh-TW" altLang="en-US" smtClean="0"/>
              <a:pPr/>
              <a:t>2017/11/9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5A760ED-BB42-449E-88F4-41A13E92EF4D}" type="slidenum">
              <a:rPr lang="zh-TW" altLang="en-US" smtClean="0"/>
              <a:pPr/>
              <a:t>‹#›</a:t>
            </a:fld>
            <a:endParaRPr lang="zh-TW" alt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C625E5F-F45E-4113-AE4A-CF6AE2752244}" type="datetimeFigureOut">
              <a:rPr lang="zh-TW" altLang="en-US" smtClean="0"/>
              <a:pPr/>
              <a:t>2017/11/9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5A760ED-BB42-449E-88F4-41A13E92EF4D}" type="slidenum">
              <a:rPr lang="zh-TW" altLang="en-US" smtClean="0"/>
              <a:pPr/>
              <a:t>‹#›</a:t>
            </a:fld>
            <a:endParaRPr lang="zh-TW" alt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C625E5F-F45E-4113-AE4A-CF6AE2752244}" type="datetimeFigureOut">
              <a:rPr lang="zh-TW" altLang="en-US" smtClean="0"/>
              <a:pPr/>
              <a:t>2017/11/9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5A760ED-BB42-449E-88F4-41A13E92EF4D}" type="slidenum">
              <a:rPr lang="zh-TW" altLang="en-US" smtClean="0"/>
              <a:pPr/>
              <a:t>‹#›</a:t>
            </a:fld>
            <a:endParaRPr lang="zh-TW" alt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C625E5F-F45E-4113-AE4A-CF6AE2752244}" type="datetimeFigureOut">
              <a:rPr lang="zh-TW" altLang="en-US" smtClean="0"/>
              <a:pPr/>
              <a:t>2017/11/9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5A760ED-BB42-449E-88F4-41A13E92EF4D}" type="slidenum">
              <a:rPr lang="zh-TW" altLang="en-US" smtClean="0"/>
              <a:pPr/>
              <a:t>‹#›</a:t>
            </a:fld>
            <a:endParaRPr lang="zh-TW" alt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C625E5F-F45E-4113-AE4A-CF6AE2752244}" type="datetimeFigureOut">
              <a:rPr lang="zh-TW" altLang="en-US" smtClean="0"/>
              <a:pPr/>
              <a:t>2017/11/9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5A760ED-BB42-449E-88F4-41A13E92EF4D}" type="slidenum">
              <a:rPr lang="zh-TW" altLang="en-US" smtClean="0"/>
              <a:pPr/>
              <a:t>‹#›</a:t>
            </a:fld>
            <a:endParaRPr lang="zh-TW" alt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67544" y="1628800"/>
            <a:ext cx="8219256" cy="44973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pic>
        <p:nvPicPr>
          <p:cNvPr id="9" name="圖片 8" descr="polarbear2-2400px.png"/>
          <p:cNvPicPr>
            <a:picLocks noChangeAspect="1"/>
          </p:cNvPicPr>
          <p:nvPr userDrawn="1"/>
        </p:nvPicPr>
        <p:blipFill>
          <a:blip r:embed="rId13" cstate="print">
            <a:lum bright="16000"/>
          </a:blip>
          <a:stretch>
            <a:fillRect/>
          </a:stretch>
        </p:blipFill>
        <p:spPr>
          <a:xfrm>
            <a:off x="5444036" y="4221088"/>
            <a:ext cx="3699964" cy="2300144"/>
          </a:xfrm>
          <a:prstGeom prst="rect">
            <a:avLst/>
          </a:prstGeom>
          <a:effectLst>
            <a:outerShdw blurRad="1270000" dist="50800" dir="5400000" algn="ctr" rotWithShape="0">
              <a:schemeClr val="tx2">
                <a:lumMod val="75000"/>
                <a:alpha val="0"/>
              </a:schemeClr>
            </a:outerShdw>
          </a:effectLst>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5E5F-F45E-4113-AE4A-CF6AE2752244}" type="datetimeFigureOut">
              <a:rPr lang="zh-TW" altLang="en-US" smtClean="0"/>
              <a:pPr/>
              <a:t>2017/11/9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760ED-BB42-449E-88F4-41A13E92EF4D}" type="slidenum">
              <a:rPr lang="zh-TW" altLang="en-US" smtClean="0"/>
              <a:pPr/>
              <a:t>‹#›</a:t>
            </a:fld>
            <a:endParaRPr lang="zh-TW" altLang="en-US"/>
          </a:p>
        </p:txBody>
      </p:sp>
      <p:pic>
        <p:nvPicPr>
          <p:cNvPr id="7" name="圖片 6" descr="logo-橫式.png"/>
          <p:cNvPicPr>
            <a:picLocks noChangeAspect="1"/>
          </p:cNvPicPr>
          <p:nvPr userDrawn="1"/>
        </p:nvPicPr>
        <p:blipFill>
          <a:blip r:embed="rId14" cstate="print"/>
          <a:stretch>
            <a:fillRect/>
          </a:stretch>
        </p:blipFill>
        <p:spPr>
          <a:xfrm>
            <a:off x="6732240" y="6402442"/>
            <a:ext cx="2250574" cy="3299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華康圓體注音" pitchFamily="18" charset="-120"/>
          <a:ea typeface="華康圓體注音" pitchFamily="18"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華康圓體注音" pitchFamily="18" charset="-120"/>
          <a:ea typeface="華康圓體注音" pitchFamily="18"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華康圓體注音" pitchFamily="18" charset="-120"/>
          <a:ea typeface="華康圓體注音" pitchFamily="18"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華康圓體注音" pitchFamily="18" charset="-120"/>
          <a:ea typeface="華康圓體注音" pitchFamily="18"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華康圓體注音" pitchFamily="18" charset="-120"/>
          <a:ea typeface="華康圓體注音" pitchFamily="18"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華康圓體注音" pitchFamily="18" charset="-120"/>
          <a:ea typeface="華康圓體注音" pitchFamily="18"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children.moc.gov.tw/book/218363"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hrrgdqTsg8" TargetMode="External"/><Relationship Id="rId2" Type="http://schemas.openxmlformats.org/officeDocument/2006/relationships/hyperlink" Target="https://www.youtube.com/watch?v=T969N9XwTbc" TargetMode="External"/><Relationship Id="rId1" Type="http://schemas.openxmlformats.org/officeDocument/2006/relationships/slideLayout" Target="../slideLayouts/slideLayout2.xml"/><Relationship Id="rId4" Type="http://schemas.openxmlformats.org/officeDocument/2006/relationships/hyperlink" Target="https://www.youtube.com/watch?v=aqpsWxvE-w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pic>
        <p:nvPicPr>
          <p:cNvPr id="4" name="圖片 3" descr="6761.gif"/>
          <p:cNvPicPr>
            <a:picLocks noChangeAspect="1"/>
          </p:cNvPicPr>
          <p:nvPr/>
        </p:nvPicPr>
        <p:blipFill>
          <a:blip r:embed="rId2" cstate="print"/>
          <a:stretch>
            <a:fillRect/>
          </a:stretch>
        </p:blipFill>
        <p:spPr>
          <a:xfrm>
            <a:off x="0" y="0"/>
            <a:ext cx="9144000" cy="6309320"/>
          </a:xfrm>
          <a:prstGeom prst="rect">
            <a:avLst/>
          </a:prstGeom>
        </p:spPr>
      </p:pic>
      <p:sp>
        <p:nvSpPr>
          <p:cNvPr id="5" name="文字方塊 4"/>
          <p:cNvSpPr txBox="1"/>
          <p:nvPr/>
        </p:nvSpPr>
        <p:spPr>
          <a:xfrm>
            <a:off x="0" y="6381328"/>
            <a:ext cx="3995936" cy="307777"/>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圖片來源：文化部兒童文化館</a:t>
            </a:r>
            <a:endParaRPr lang="zh-TW" altLang="en-US" sz="1400" dirty="0">
              <a:latin typeface="標楷體" pitchFamily="65" charset="-120"/>
              <a:ea typeface="標楷體" pitchFamily="65" charset="-12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latin typeface="華康圓體注音" pitchFamily="18" charset="-120"/>
                <a:ea typeface="華康圓體注音" pitchFamily="18" charset="-120"/>
              </a:rPr>
              <a:t>故事時間</a:t>
            </a:r>
            <a:endParaRPr lang="zh-TW" altLang="en-US" dirty="0">
              <a:latin typeface="華康圓體注音" pitchFamily="18" charset="-120"/>
              <a:ea typeface="華康圓體注音" pitchFamily="18" charset="-120"/>
            </a:endParaRPr>
          </a:p>
        </p:txBody>
      </p:sp>
      <p:pic>
        <p:nvPicPr>
          <p:cNvPr id="8" name="內容版面配置區 7" descr="getImage.jpg"/>
          <p:cNvPicPr>
            <a:picLocks noGrp="1" noChangeAspect="1"/>
          </p:cNvPicPr>
          <p:nvPr>
            <p:ph sz="half" idx="1"/>
          </p:nvPr>
        </p:nvPicPr>
        <p:blipFill>
          <a:blip r:embed="rId2" cstate="print"/>
          <a:srcRect l="18086" r="19509"/>
          <a:stretch>
            <a:fillRect/>
          </a:stretch>
        </p:blipFill>
        <p:spPr>
          <a:xfrm>
            <a:off x="2843808" y="2348501"/>
            <a:ext cx="2706771" cy="4032827"/>
          </a:xfrm>
        </p:spPr>
      </p:pic>
      <p:sp>
        <p:nvSpPr>
          <p:cNvPr id="7" name="內容版面配置區 6"/>
          <p:cNvSpPr>
            <a:spLocks noGrp="1"/>
          </p:cNvSpPr>
          <p:nvPr>
            <p:ph sz="half" idx="2"/>
          </p:nvPr>
        </p:nvSpPr>
        <p:spPr>
          <a:xfrm>
            <a:off x="2123728" y="1556793"/>
            <a:ext cx="4932040" cy="864096"/>
          </a:xfrm>
        </p:spPr>
        <p:txBody>
          <a:bodyPr>
            <a:normAutofit/>
          </a:bodyPr>
          <a:lstStyle/>
          <a:p>
            <a:pPr>
              <a:buNone/>
            </a:pPr>
            <a:r>
              <a:rPr lang="zh-TW" altLang="en-US" dirty="0" smtClean="0">
                <a:hlinkClick r:id="rId3"/>
              </a:rPr>
              <a:t>文化部兒童文化館</a:t>
            </a:r>
            <a:endParaRPr lang="zh-TW" altLang="en-US" dirty="0"/>
          </a:p>
        </p:txBody>
      </p:sp>
      <p:sp>
        <p:nvSpPr>
          <p:cNvPr id="9" name="文字方塊 8"/>
          <p:cNvSpPr txBox="1"/>
          <p:nvPr/>
        </p:nvSpPr>
        <p:spPr>
          <a:xfrm>
            <a:off x="0" y="6381328"/>
            <a:ext cx="3995936" cy="307777"/>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圖片來源：</a:t>
            </a:r>
            <a:r>
              <a:rPr lang="en-US" altLang="zh-TW" sz="1400" dirty="0" smtClean="0">
                <a:latin typeface="標楷體" pitchFamily="65" charset="-120"/>
                <a:ea typeface="標楷體" pitchFamily="65" charset="-120"/>
              </a:rPr>
              <a:t> </a:t>
            </a:r>
            <a:r>
              <a:rPr lang="en-US" altLang="zh-TW" sz="1400" dirty="0" err="1" smtClean="0">
                <a:latin typeface="標楷體" pitchFamily="65" charset="-120"/>
                <a:ea typeface="標楷體" pitchFamily="65" charset="-120"/>
              </a:rPr>
              <a:t>openclipart</a:t>
            </a:r>
            <a:endParaRPr lang="zh-TW" altLang="en-US" sz="1400" dirty="0">
              <a:latin typeface="標楷體" pitchFamily="65" charset="-120"/>
              <a:ea typeface="標楷體" pitchFamily="65"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還記得故事內容嗎</a:t>
            </a:r>
            <a:endParaRPr lang="zh-TW" altLang="en-US" dirty="0"/>
          </a:p>
        </p:txBody>
      </p:sp>
      <p:graphicFrame>
        <p:nvGraphicFramePr>
          <p:cNvPr id="4" name="內容版面配置區 3"/>
          <p:cNvGraphicFramePr>
            <a:graphicFrameLocks noGrp="1"/>
          </p:cNvGraphicFramePr>
          <p:nvPr>
            <p:ph idx="1"/>
          </p:nvPr>
        </p:nvGraphicFramePr>
        <p:xfrm>
          <a:off x="899592" y="1196752"/>
          <a:ext cx="723629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81BD042-C60D-410A-BB2C-98BDD24AEC39}"/>
                                            </p:graphicEl>
                                          </p:spTgt>
                                        </p:tgtEl>
                                        <p:attrNameLst>
                                          <p:attrName>style.visibility</p:attrName>
                                        </p:attrNameLst>
                                      </p:cBhvr>
                                      <p:to>
                                        <p:strVal val="visible"/>
                                      </p:to>
                                    </p:set>
                                    <p:animEffect transition="in" filter="fade">
                                      <p:cBhvr>
                                        <p:cTn id="7" dur="2000"/>
                                        <p:tgtEl>
                                          <p:spTgt spid="4">
                                            <p:graphicEl>
                                              <a:dgm id="{481BD042-C60D-410A-BB2C-98BDD24AEC3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DDA96EA-6674-4C78-829A-2B93E4813B09}"/>
                                            </p:graphicEl>
                                          </p:spTgt>
                                        </p:tgtEl>
                                        <p:attrNameLst>
                                          <p:attrName>style.visibility</p:attrName>
                                        </p:attrNameLst>
                                      </p:cBhvr>
                                      <p:to>
                                        <p:strVal val="visible"/>
                                      </p:to>
                                    </p:set>
                                    <p:animEffect transition="in" filter="fade">
                                      <p:cBhvr>
                                        <p:cTn id="12" dur="2000"/>
                                        <p:tgtEl>
                                          <p:spTgt spid="4">
                                            <p:graphicEl>
                                              <a:dgm id="{DDDA96EA-6674-4C78-829A-2B93E4813B0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3730DD7C-926C-4111-81A1-B8859871D929}"/>
                                            </p:graphicEl>
                                          </p:spTgt>
                                        </p:tgtEl>
                                        <p:attrNameLst>
                                          <p:attrName>style.visibility</p:attrName>
                                        </p:attrNameLst>
                                      </p:cBhvr>
                                      <p:to>
                                        <p:strVal val="visible"/>
                                      </p:to>
                                    </p:set>
                                    <p:animEffect transition="in" filter="fade">
                                      <p:cBhvr>
                                        <p:cTn id="15" dur="2000"/>
                                        <p:tgtEl>
                                          <p:spTgt spid="4">
                                            <p:graphicEl>
                                              <a:dgm id="{3730DD7C-926C-4111-81A1-B8859871D92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32286BE8-377C-4242-9B3E-3031A5B065E6}"/>
                                            </p:graphicEl>
                                          </p:spTgt>
                                        </p:tgtEl>
                                        <p:attrNameLst>
                                          <p:attrName>style.visibility</p:attrName>
                                        </p:attrNameLst>
                                      </p:cBhvr>
                                      <p:to>
                                        <p:strVal val="visible"/>
                                      </p:to>
                                    </p:set>
                                    <p:animEffect transition="in" filter="fade">
                                      <p:cBhvr>
                                        <p:cTn id="20" dur="2000"/>
                                        <p:tgtEl>
                                          <p:spTgt spid="4">
                                            <p:graphicEl>
                                              <a:dgm id="{32286BE8-377C-4242-9B3E-3031A5B065E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59DDFD94-C80B-41AC-BF73-E4F81809AF11}"/>
                                            </p:graphicEl>
                                          </p:spTgt>
                                        </p:tgtEl>
                                        <p:attrNameLst>
                                          <p:attrName>style.visibility</p:attrName>
                                        </p:attrNameLst>
                                      </p:cBhvr>
                                      <p:to>
                                        <p:strVal val="visible"/>
                                      </p:to>
                                    </p:set>
                                    <p:animEffect transition="in" filter="fade">
                                      <p:cBhvr>
                                        <p:cTn id="23" dur="2000"/>
                                        <p:tgtEl>
                                          <p:spTgt spid="4">
                                            <p:graphicEl>
                                              <a:dgm id="{59DDFD94-C80B-41AC-BF73-E4F81809AF1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79DDB9DA-D244-4EC5-9462-79CE7B814E82}"/>
                                            </p:graphicEl>
                                          </p:spTgt>
                                        </p:tgtEl>
                                        <p:attrNameLst>
                                          <p:attrName>style.visibility</p:attrName>
                                        </p:attrNameLst>
                                      </p:cBhvr>
                                      <p:to>
                                        <p:strVal val="visible"/>
                                      </p:to>
                                    </p:set>
                                    <p:animEffect transition="in" filter="fade">
                                      <p:cBhvr>
                                        <p:cTn id="28" dur="2000"/>
                                        <p:tgtEl>
                                          <p:spTgt spid="4">
                                            <p:graphicEl>
                                              <a:dgm id="{79DDB9DA-D244-4EC5-9462-79CE7B814E8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25794367-321D-482D-AE12-F3BA516734F9}"/>
                                            </p:graphicEl>
                                          </p:spTgt>
                                        </p:tgtEl>
                                        <p:attrNameLst>
                                          <p:attrName>style.visibility</p:attrName>
                                        </p:attrNameLst>
                                      </p:cBhvr>
                                      <p:to>
                                        <p:strVal val="visible"/>
                                      </p:to>
                                    </p:set>
                                    <p:animEffect transition="in" filter="fade">
                                      <p:cBhvr>
                                        <p:cTn id="31" dur="2000"/>
                                        <p:tgtEl>
                                          <p:spTgt spid="4">
                                            <p:graphicEl>
                                              <a:dgm id="{25794367-321D-482D-AE12-F3BA516734F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全球暖化原因</a:t>
            </a:r>
            <a:endParaRPr lang="zh-TW" altLang="en-US" dirty="0"/>
          </a:p>
        </p:txBody>
      </p:sp>
      <p:pic>
        <p:nvPicPr>
          <p:cNvPr id="4" name="內容版面配置區 3" descr="1_1.png"/>
          <p:cNvPicPr>
            <a:picLocks noGrp="1" noChangeAspect="1"/>
          </p:cNvPicPr>
          <p:nvPr>
            <p:ph idx="1"/>
          </p:nvPr>
        </p:nvPicPr>
        <p:blipFill>
          <a:blip r:embed="rId3" cstate="print"/>
          <a:stretch>
            <a:fillRect/>
          </a:stretch>
        </p:blipFill>
        <p:spPr>
          <a:xfrm>
            <a:off x="107504" y="1700808"/>
            <a:ext cx="5471240" cy="4104456"/>
          </a:xfrm>
        </p:spPr>
      </p:pic>
      <p:pic>
        <p:nvPicPr>
          <p:cNvPr id="5" name="圖片 4" descr="img_02.png"/>
          <p:cNvPicPr>
            <a:picLocks noChangeAspect="1"/>
          </p:cNvPicPr>
          <p:nvPr/>
        </p:nvPicPr>
        <p:blipFill>
          <a:blip r:embed="rId4" cstate="print"/>
          <a:stretch>
            <a:fillRect/>
          </a:stretch>
        </p:blipFill>
        <p:spPr>
          <a:xfrm>
            <a:off x="5652120" y="1412776"/>
            <a:ext cx="3390900" cy="2819400"/>
          </a:xfrm>
          <a:prstGeom prst="rect">
            <a:avLst/>
          </a:prstGeom>
        </p:spPr>
      </p:pic>
      <p:sp>
        <p:nvSpPr>
          <p:cNvPr id="6" name="文字方塊 5"/>
          <p:cNvSpPr txBox="1"/>
          <p:nvPr/>
        </p:nvSpPr>
        <p:spPr>
          <a:xfrm>
            <a:off x="0" y="6381328"/>
            <a:ext cx="6660232" cy="307777"/>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資料</a:t>
            </a:r>
            <a:r>
              <a:rPr lang="zh-TW" altLang="en-US" sz="1400" dirty="0" smtClean="0">
                <a:latin typeface="標楷體" pitchFamily="65" charset="-120"/>
                <a:ea typeface="標楷體" pitchFamily="65" charset="-120"/>
              </a:rPr>
              <a:t>來源</a:t>
            </a:r>
            <a:r>
              <a:rPr lang="zh-TW" altLang="en-US" sz="1400" dirty="0" smtClean="0">
                <a:latin typeface="標楷體" pitchFamily="65" charset="-120"/>
                <a:ea typeface="標楷體" pitchFamily="65" charset="-120"/>
              </a:rPr>
              <a:t>：</a:t>
            </a:r>
            <a:r>
              <a:rPr lang="en-US" altLang="zh-TW" sz="1400" dirty="0" smtClean="0">
                <a:latin typeface="標楷體" pitchFamily="65" charset="-120"/>
                <a:ea typeface="標楷體" pitchFamily="65" charset="-120"/>
              </a:rPr>
              <a:t> </a:t>
            </a:r>
            <a:r>
              <a:rPr lang="zh-TW" altLang="en-US" sz="1400" dirty="0" smtClean="0">
                <a:latin typeface="標楷體" pitchFamily="65" charset="-120"/>
                <a:ea typeface="標楷體" pitchFamily="65" charset="-120"/>
              </a:rPr>
              <a:t>工研院</a:t>
            </a:r>
            <a:r>
              <a:rPr lang="en-US" altLang="zh-TW" sz="1400" dirty="0" smtClean="0">
                <a:latin typeface="標楷體" pitchFamily="65" charset="-120"/>
                <a:ea typeface="標楷體" pitchFamily="65" charset="-120"/>
              </a:rPr>
              <a:t>-</a:t>
            </a:r>
            <a:r>
              <a:rPr lang="zh-TW" altLang="en-US" sz="1400" dirty="0" smtClean="0">
                <a:latin typeface="標楷體" pitchFamily="65" charset="-120"/>
                <a:ea typeface="標楷體" pitchFamily="65" charset="-120"/>
              </a:rPr>
              <a:t>二氧化碳捕獲與封存技術網、新北</a:t>
            </a:r>
            <a:r>
              <a:rPr lang="en-US" altLang="zh-TW" sz="1400" dirty="0" err="1" smtClean="0"/>
              <a:t>i</a:t>
            </a:r>
            <a:r>
              <a:rPr lang="zh-TW" altLang="en-US" sz="1400" dirty="0" smtClean="0">
                <a:latin typeface="標楷體" pitchFamily="65" charset="-120"/>
                <a:ea typeface="標楷體" pitchFamily="65" charset="-120"/>
              </a:rPr>
              <a:t>環保</a:t>
            </a:r>
            <a:r>
              <a:rPr lang="en-US" altLang="zh-TW" sz="1400" dirty="0" smtClean="0">
                <a:latin typeface="標楷體" pitchFamily="65" charset="-120"/>
                <a:ea typeface="標楷體" pitchFamily="65" charset="-120"/>
              </a:rPr>
              <a:t>-</a:t>
            </a:r>
            <a:r>
              <a:rPr lang="zh-TW" altLang="en-US" sz="1400" dirty="0" smtClean="0">
                <a:latin typeface="標楷體" pitchFamily="65" charset="-120"/>
                <a:ea typeface="標楷體" pitchFamily="65" charset="-120"/>
              </a:rPr>
              <a:t>搶救地球大作戰網站</a:t>
            </a:r>
            <a:endParaRPr lang="zh-TW" altLang="en-US" sz="1400" dirty="0">
              <a:latin typeface="標楷體" pitchFamily="65" charset="-120"/>
              <a:ea typeface="標楷體" pitchFamily="65"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全球暖化影響</a:t>
            </a:r>
            <a:endParaRPr lang="zh-TW" altLang="en-US" dirty="0"/>
          </a:p>
        </p:txBody>
      </p:sp>
      <p:pic>
        <p:nvPicPr>
          <p:cNvPr id="4" name="內容版面配置區 3" descr="temperature.png"/>
          <p:cNvPicPr>
            <a:picLocks noGrp="1" noChangeAspect="1"/>
          </p:cNvPicPr>
          <p:nvPr>
            <p:ph idx="1"/>
          </p:nvPr>
        </p:nvPicPr>
        <p:blipFill>
          <a:blip r:embed="rId3" cstate="print"/>
          <a:stretch>
            <a:fillRect/>
          </a:stretch>
        </p:blipFill>
        <p:spPr>
          <a:xfrm>
            <a:off x="1375688" y="1628775"/>
            <a:ext cx="6403736" cy="4497388"/>
          </a:xfrm>
        </p:spPr>
      </p:pic>
      <p:sp>
        <p:nvSpPr>
          <p:cNvPr id="5" name="文字方塊 4"/>
          <p:cNvSpPr txBox="1"/>
          <p:nvPr/>
        </p:nvSpPr>
        <p:spPr>
          <a:xfrm>
            <a:off x="0" y="6381328"/>
            <a:ext cx="6660232" cy="307777"/>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資料</a:t>
            </a:r>
            <a:r>
              <a:rPr lang="zh-TW" altLang="en-US" sz="1400" dirty="0" smtClean="0">
                <a:latin typeface="標楷體" pitchFamily="65" charset="-120"/>
                <a:ea typeface="標楷體" pitchFamily="65" charset="-120"/>
              </a:rPr>
              <a:t>來源</a:t>
            </a:r>
            <a:r>
              <a:rPr lang="zh-TW" altLang="en-US" sz="1400" dirty="0" smtClean="0">
                <a:latin typeface="標楷體" pitchFamily="65" charset="-120"/>
                <a:ea typeface="標楷體" pitchFamily="65" charset="-120"/>
              </a:rPr>
              <a:t>：</a:t>
            </a:r>
            <a:r>
              <a:rPr lang="en-US" altLang="zh-TW" sz="1400" dirty="0" smtClean="0">
                <a:latin typeface="標楷體" pitchFamily="65" charset="-120"/>
                <a:ea typeface="標楷體" pitchFamily="65" charset="-120"/>
              </a:rPr>
              <a:t> </a:t>
            </a:r>
            <a:r>
              <a:rPr lang="zh-TW" altLang="en-US" sz="1400" dirty="0" smtClean="0">
                <a:latin typeface="標楷體" pitchFamily="65" charset="-120"/>
                <a:ea typeface="標楷體" pitchFamily="65" charset="-120"/>
              </a:rPr>
              <a:t>新北</a:t>
            </a:r>
            <a:r>
              <a:rPr lang="en-US" altLang="zh-TW" sz="1400" dirty="0" err="1" smtClean="0"/>
              <a:t>i</a:t>
            </a:r>
            <a:r>
              <a:rPr lang="zh-TW" altLang="en-US" sz="1400" dirty="0" smtClean="0">
                <a:latin typeface="標楷體" pitchFamily="65" charset="-120"/>
                <a:ea typeface="標楷體" pitchFamily="65" charset="-120"/>
              </a:rPr>
              <a:t>環保</a:t>
            </a:r>
            <a:r>
              <a:rPr lang="en-US" altLang="zh-TW" sz="1400" dirty="0" smtClean="0">
                <a:latin typeface="標楷體" pitchFamily="65" charset="-120"/>
                <a:ea typeface="標楷體" pitchFamily="65" charset="-120"/>
              </a:rPr>
              <a:t>-</a:t>
            </a:r>
            <a:r>
              <a:rPr lang="zh-TW" altLang="en-US" sz="1400" dirty="0" smtClean="0">
                <a:latin typeface="標楷體" pitchFamily="65" charset="-120"/>
                <a:ea typeface="標楷體" pitchFamily="65" charset="-120"/>
              </a:rPr>
              <a:t>搶救地球大作戰網站</a:t>
            </a:r>
            <a:endParaRPr lang="zh-TW" altLang="en-US" sz="1400" dirty="0">
              <a:latin typeface="標楷體" pitchFamily="65" charset="-120"/>
              <a:ea typeface="標楷體" pitchFamily="65"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我們可以努力做的事</a:t>
            </a:r>
            <a:endParaRPr lang="zh-TW" altLang="en-US" dirty="0"/>
          </a:p>
        </p:txBody>
      </p:sp>
      <p:pic>
        <p:nvPicPr>
          <p:cNvPr id="5" name="圖片 4" descr="101L0D00415-A0005.jpg"/>
          <p:cNvPicPr>
            <a:picLocks noChangeAspect="1"/>
          </p:cNvPicPr>
          <p:nvPr/>
        </p:nvPicPr>
        <p:blipFill>
          <a:blip r:embed="rId2" cstate="print"/>
          <a:stretch>
            <a:fillRect/>
          </a:stretch>
        </p:blipFill>
        <p:spPr>
          <a:xfrm>
            <a:off x="0" y="1772816"/>
            <a:ext cx="9144000" cy="4536504"/>
          </a:xfrm>
          <a:prstGeom prst="rect">
            <a:avLst/>
          </a:prstGeom>
        </p:spPr>
      </p:pic>
      <p:sp>
        <p:nvSpPr>
          <p:cNvPr id="6" name="文字方塊 5"/>
          <p:cNvSpPr txBox="1"/>
          <p:nvPr/>
        </p:nvSpPr>
        <p:spPr>
          <a:xfrm>
            <a:off x="0" y="6381328"/>
            <a:ext cx="3995936" cy="307777"/>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圖片來源：</a:t>
            </a:r>
            <a:r>
              <a:rPr lang="en-US" altLang="zh-TW" sz="1400" dirty="0" smtClean="0">
                <a:latin typeface="標楷體" pitchFamily="65" charset="-120"/>
                <a:ea typeface="標楷體" pitchFamily="65" charset="-120"/>
              </a:rPr>
              <a:t> </a:t>
            </a:r>
            <a:r>
              <a:rPr lang="zh-TW" altLang="en-US" sz="1400" dirty="0" smtClean="0">
                <a:latin typeface="標楷體" pitchFamily="65" charset="-120"/>
                <a:ea typeface="標楷體" pitchFamily="65" charset="-120"/>
              </a:rPr>
              <a:t>行政院環保署網站</a:t>
            </a:r>
            <a:endParaRPr lang="zh-TW" altLang="en-US" sz="1400" dirty="0">
              <a:latin typeface="標楷體" pitchFamily="65" charset="-120"/>
              <a:ea typeface="標楷體" pitchFamily="65"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679055"/>
            <a:ext cx="7772400" cy="1470025"/>
          </a:xfrm>
        </p:spPr>
        <p:txBody>
          <a:bodyPr/>
          <a:lstStyle/>
          <a:p>
            <a:r>
              <a:rPr lang="zh-TW" altLang="en-US" dirty="0" smtClean="0"/>
              <a:t>回收</a:t>
            </a:r>
            <a:r>
              <a:rPr lang="en-US" altLang="zh-TW" dirty="0" smtClean="0"/>
              <a:t>DIY</a:t>
            </a:r>
            <a:endParaRPr lang="zh-TW" altLang="en-US" dirty="0"/>
          </a:p>
        </p:txBody>
      </p:sp>
      <p:sp>
        <p:nvSpPr>
          <p:cNvPr id="3" name="副標題 2"/>
          <p:cNvSpPr>
            <a:spLocks noGrp="1"/>
          </p:cNvSpPr>
          <p:nvPr>
            <p:ph type="subTitle" idx="1"/>
          </p:nvPr>
        </p:nvSpPr>
        <p:spPr>
          <a:xfrm>
            <a:off x="1371600" y="3980656"/>
            <a:ext cx="6400800" cy="1752600"/>
          </a:xfrm>
        </p:spPr>
        <p:txBody>
          <a:bodyPr/>
          <a:lstStyle/>
          <a:p>
            <a:r>
              <a:rPr lang="zh-TW" altLang="en-US" dirty="0" smtClean="0"/>
              <a:t>動手做做看</a:t>
            </a:r>
            <a:endParaRPr lang="zh-TW" altLang="en-US" dirty="0"/>
          </a:p>
        </p:txBody>
      </p:sp>
      <p:pic>
        <p:nvPicPr>
          <p:cNvPr id="4" name="圖片 3" descr="Recycle001.svg.png"/>
          <p:cNvPicPr>
            <a:picLocks noChangeAspect="1"/>
          </p:cNvPicPr>
          <p:nvPr/>
        </p:nvPicPr>
        <p:blipFill>
          <a:blip r:embed="rId2" cstate="print"/>
          <a:stretch>
            <a:fillRect/>
          </a:stretch>
        </p:blipFill>
        <p:spPr>
          <a:xfrm>
            <a:off x="3707904" y="1257737"/>
            <a:ext cx="1600200" cy="1590198"/>
          </a:xfrm>
          <a:prstGeom prst="rect">
            <a:avLst/>
          </a:prstGeom>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影片時間</a:t>
            </a:r>
            <a:endParaRPr lang="zh-TW" altLang="en-US" dirty="0"/>
          </a:p>
        </p:txBody>
      </p:sp>
      <p:sp>
        <p:nvSpPr>
          <p:cNvPr id="6" name="內容版面配置區 5"/>
          <p:cNvSpPr>
            <a:spLocks noGrp="1"/>
          </p:cNvSpPr>
          <p:nvPr>
            <p:ph idx="1"/>
          </p:nvPr>
        </p:nvSpPr>
        <p:spPr/>
        <p:txBody>
          <a:bodyPr/>
          <a:lstStyle/>
          <a:p>
            <a:pPr marL="514350" indent="-514350">
              <a:buFont typeface="Wingdings" pitchFamily="2" charset="2"/>
              <a:buChar char="ü"/>
            </a:pPr>
            <a:r>
              <a:rPr lang="zh-TW" altLang="en-US" dirty="0" smtClean="0">
                <a:hlinkClick r:id="rId2"/>
              </a:rPr>
              <a:t>小北極熊的危機</a:t>
            </a:r>
            <a:endParaRPr lang="en-US" altLang="zh-TW" dirty="0" smtClean="0">
              <a:hlinkClick r:id="rId3"/>
            </a:endParaRPr>
          </a:p>
          <a:p>
            <a:pPr marL="514350" indent="-514350">
              <a:buFont typeface="Wingdings" pitchFamily="2" charset="2"/>
              <a:buChar char="ü"/>
            </a:pPr>
            <a:r>
              <a:rPr lang="zh-TW" altLang="en-US" dirty="0" smtClean="0">
                <a:hlinkClick r:id="rId3"/>
              </a:rPr>
              <a:t>北極熊的請求</a:t>
            </a:r>
            <a:endParaRPr lang="en-US" altLang="zh-TW" dirty="0" smtClean="0"/>
          </a:p>
          <a:p>
            <a:pPr marL="514350" indent="-514350">
              <a:buFont typeface="Wingdings" pitchFamily="2" charset="2"/>
              <a:buChar char="ü"/>
            </a:pPr>
            <a:r>
              <a:rPr lang="zh-TW" altLang="en-US" dirty="0" smtClean="0">
                <a:hlinkClick r:id="rId4"/>
              </a:rPr>
              <a:t>企鵝與北極熊的明天</a:t>
            </a:r>
            <a:endParaRPr lang="zh-TW" altLang="en-US"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639</Words>
  <Application>Microsoft Office PowerPoint</Application>
  <PresentationFormat>如螢幕大小 (4:3)</PresentationFormat>
  <Paragraphs>40</Paragraphs>
  <Slides>8</Slides>
  <Notes>3</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佈景主題</vt:lpstr>
      <vt:lpstr>投影片 1</vt:lpstr>
      <vt:lpstr>故事時間</vt:lpstr>
      <vt:lpstr>還記得故事內容嗎</vt:lpstr>
      <vt:lpstr>全球暖化原因</vt:lpstr>
      <vt:lpstr>全球暖化影響</vt:lpstr>
      <vt:lpstr>我們可以努力做的事</vt:lpstr>
      <vt:lpstr>回收DIY</vt:lpstr>
      <vt:lpstr>影片時間</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a14021</dc:creator>
  <cp:lastModifiedBy>a14021</cp:lastModifiedBy>
  <cp:revision>47</cp:revision>
  <dcterms:created xsi:type="dcterms:W3CDTF">2017-11-07T03:56:30Z</dcterms:created>
  <dcterms:modified xsi:type="dcterms:W3CDTF">2017-11-09T03:58:30Z</dcterms:modified>
</cp:coreProperties>
</file>