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99" r:id="rId4"/>
    <p:sldId id="296" r:id="rId5"/>
    <p:sldId id="266" r:id="rId6"/>
    <p:sldId id="298" r:id="rId7"/>
    <p:sldId id="288" r:id="rId8"/>
    <p:sldId id="291" r:id="rId9"/>
    <p:sldId id="294" r:id="rId10"/>
    <p:sldId id="301" r:id="rId11"/>
    <p:sldId id="300" r:id="rId12"/>
    <p:sldId id="292" r:id="rId13"/>
    <p:sldId id="293" r:id="rId14"/>
    <p:sldId id="282" r:id="rId15"/>
    <p:sldId id="297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00FF"/>
    <a:srgbClr val="800000"/>
    <a:srgbClr val="500000"/>
    <a:srgbClr val="DF8E17"/>
    <a:srgbClr val="6B33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18" autoAdjust="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B3AF9-B86F-4145-91DE-D472E431204B}" type="datetimeFigureOut">
              <a:rPr lang="zh-TW" altLang="en-US" smtClean="0"/>
              <a:pPr/>
              <a:t>2017/11/3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1033-A52A-419A-A1E6-ED01EF35C8E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496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中高年級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1033-A52A-419A-A1E6-ED01EF35C8E7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smtClean="0">
                <a:latin typeface="標楷體" pitchFamily="65" charset="-120"/>
                <a:ea typeface="標楷體" pitchFamily="65" charset="-120"/>
              </a:rPr>
              <a:t>低年級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1033-A52A-419A-A1E6-ED01EF35C8E7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1033-A52A-419A-A1E6-ED01EF35C8E7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bg01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143372" y="2130425"/>
            <a:ext cx="4786346" cy="2084393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857884" y="4429132"/>
            <a:ext cx="3071834" cy="71438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19D31CCA-D2CA-4372-B005-0FB375F7335E}" type="datetimeFigureOut">
              <a:rPr lang="zh-TW" altLang="en-US" smtClean="0"/>
              <a:pPr/>
              <a:t>2017/11/3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2017/11/3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2017/11/3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bg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28926" y="2130425"/>
            <a:ext cx="6000792" cy="2084393"/>
          </a:xfrm>
        </p:spPr>
        <p:txBody>
          <a:bodyPr/>
          <a:lstStyle>
            <a:lvl1pPr>
              <a:defRPr b="1"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86248" y="4714884"/>
            <a:ext cx="4643470" cy="923916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19D31CCA-D2CA-4372-B005-0FB375F7335E}" type="datetimeFigureOut">
              <a:rPr lang="zh-TW" altLang="en-US" smtClean="0"/>
              <a:pPr/>
              <a:t>2017/11/3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2017/11/3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bg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48" y="2643182"/>
            <a:ext cx="7772400" cy="1147761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19D31CCA-D2CA-4372-B005-0FB375F7335E}" type="datetimeFigureOut">
              <a:rPr lang="zh-TW" altLang="en-US" smtClean="0"/>
              <a:pPr/>
              <a:t>2017/11/3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2017/11/3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2017/11/3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2017/11/3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2017/11/3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2017/11/3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bg03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786742" cy="1143000"/>
          </a:xfrm>
        </p:spPr>
        <p:txBody>
          <a:bodyPr/>
          <a:lstStyle>
            <a:lvl1pPr>
              <a:defRPr b="1">
                <a:solidFill>
                  <a:srgbClr val="50000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4348" y="1785926"/>
            <a:ext cx="7786742" cy="4340237"/>
          </a:xfrm>
        </p:spPr>
        <p:txBody>
          <a:bodyPr/>
          <a:lstStyle>
            <a:lvl1pPr>
              <a:spcBef>
                <a:spcPts val="1200"/>
              </a:spcBef>
              <a:defRPr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>
              <a:spcBef>
                <a:spcPts val="1200"/>
              </a:spcBef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>
              <a:spcBef>
                <a:spcPts val="1200"/>
              </a:spcBef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>
              <a:spcBef>
                <a:spcPts val="1200"/>
              </a:spcBef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>
              <a:spcBef>
                <a:spcPts val="1200"/>
              </a:spcBef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2017/11/3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1" name="圖片 10" descr="logo-橫-去背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616" y="44624"/>
            <a:ext cx="1080000" cy="158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2017/11/3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2017/11/3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2017/11/3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bg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10" y="2643182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19D31CCA-D2CA-4372-B005-0FB375F7335E}" type="datetimeFigureOut">
              <a:rPr lang="zh-TW" altLang="en-US" smtClean="0"/>
              <a:pPr/>
              <a:t>2017/11/3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2017/11/3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2017/11/3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2017/11/3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2017/11/3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2017/11/3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2017/11/3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31CCA-D2CA-4372-B005-0FB375F7335E}" type="datetimeFigureOut">
              <a:rPr lang="zh-TW" altLang="en-US" smtClean="0"/>
              <a:pPr/>
              <a:t>2017/11/3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31CCA-D2CA-4372-B005-0FB375F7335E}" type="datetimeFigureOut">
              <a:rPr lang="zh-TW" altLang="en-US" smtClean="0"/>
              <a:pPr/>
              <a:t>2017/11/3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rs.nlpi.edu.tw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「color dot png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4558" y="665312"/>
            <a:ext cx="6696744" cy="546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79712" y="2564904"/>
            <a:ext cx="6237004" cy="2084393"/>
          </a:xfrm>
        </p:spPr>
        <p:txBody>
          <a:bodyPr>
            <a:normAutofit/>
          </a:bodyPr>
          <a:lstStyle/>
          <a:p>
            <a:r>
              <a:rPr lang="zh-TW" altLang="zh-TW" sz="6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畫</a:t>
            </a:r>
            <a:r>
              <a:rPr lang="en-US" altLang="zh-TW" sz="6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6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話</a:t>
            </a:r>
            <a:r>
              <a:rPr lang="en-US" altLang="zh-TW" sz="6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6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</a:t>
            </a:r>
            <a:r>
              <a:rPr lang="zh-TW" altLang="zh-TW" sz="6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故事來</a:t>
            </a:r>
            <a:endParaRPr lang="zh-TW" altLang="en-US" sz="6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32" name="Picture 8" descr="「水彩筆 png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26464"/>
            <a:ext cx="1454177" cy="143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「大聲公 png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930029"/>
            <a:ext cx="1446619" cy="154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952750" y="14799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下半年班訪教案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 descr="國立公共資訊圖書館 National Library of Public Inform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527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8965" y="471727"/>
            <a:ext cx="84955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範例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白紙中間先畫一條線，右下角簽上你的姓名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5283967"/>
              </p:ext>
            </p:extLst>
          </p:nvPr>
        </p:nvGraphicFramePr>
        <p:xfrm>
          <a:off x="2195736" y="1161668"/>
          <a:ext cx="4464496" cy="5579700"/>
        </p:xfrm>
        <a:graphic>
          <a:graphicData uri="http://schemas.openxmlformats.org/drawingml/2006/table">
            <a:tbl>
              <a:tblPr/>
              <a:tblGrid>
                <a:gridCol w="4464496"/>
              </a:tblGrid>
              <a:tr h="27898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我可以在</a:t>
                      </a:r>
                      <a:r>
                        <a:rPr lang="en-US" altLang="zh-TW" sz="2000" kern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zh-TW" altLang="en-US" sz="2000" kern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秒內跑完</a:t>
                      </a:r>
                      <a:r>
                        <a:rPr lang="en-US" altLang="zh-TW" sz="2000" kern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zh-TW" altLang="en-US" sz="2000" kern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公尺</a:t>
                      </a:r>
                      <a:endParaRPr lang="en-US" sz="2000" kern="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2800" kern="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我可以做</a:t>
                      </a:r>
                      <a:r>
                        <a:rPr lang="en-US" altLang="zh-TW" sz="2800" kern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zh-TW" altLang="en-US" sz="2800" kern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越來越好</a:t>
                      </a:r>
                      <a:r>
                        <a:rPr lang="en-US" altLang="zh-TW" sz="2800" kern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kern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altLang="zh-TW" sz="2000" kern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我可以每天早上提早</a:t>
                      </a:r>
                      <a:r>
                        <a:rPr lang="en-US" altLang="zh-TW" sz="2000" kern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altLang="en-US" sz="2000" kern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分鐘起床</a:t>
                      </a:r>
                      <a:endParaRPr lang="en-US" sz="2000" kern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898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我可以不偏食</a:t>
                      </a:r>
                      <a:endParaRPr lang="en-US" altLang="zh-TW" sz="2000" kern="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0" dirty="0" smtClean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我可以今日事今日畢</a:t>
                      </a:r>
                      <a:endParaRPr lang="en-US" altLang="zh-TW" sz="2000" kern="0" dirty="0" smtClean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2800" kern="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我可以</a:t>
                      </a:r>
                      <a:r>
                        <a:rPr lang="en-US" altLang="zh-TW" sz="2800" kern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zh-TW" altLang="en-US" sz="2800" kern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努力達成</a:t>
                      </a:r>
                      <a:r>
                        <a:rPr lang="en-US" altLang="zh-TW" sz="2800" kern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kern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en-US" altLang="zh-TW" sz="2800" b="1" kern="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en-US" altLang="zh-TW" sz="2800" b="1" kern="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2800" b="1" kern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zh-TW" sz="2800" b="1" kern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簽</a:t>
                      </a:r>
                      <a:r>
                        <a:rPr lang="zh-TW" sz="2800" b="1" kern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上姓名</a:t>
                      </a:r>
                      <a:r>
                        <a:rPr lang="zh-TW" sz="2800" b="1" kern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）</a:t>
                      </a:r>
                      <a:endParaRPr lang="zh-TW" sz="2800" b="1" kern="1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131840" y="3356992"/>
            <a:ext cx="2646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我可以做得</a:t>
            </a:r>
            <a:r>
              <a:rPr lang="zh-TW" alt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好</a:t>
            </a:r>
            <a:endParaRPr lang="zh-TW" altLang="zh-TW" sz="3200" b="1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611560" y="2348880"/>
            <a:ext cx="1368152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611560" y="4797152"/>
            <a:ext cx="1368152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6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分享時間</a:t>
            </a:r>
            <a:r>
              <a:rPr lang="en-US" altLang="zh-TW" sz="6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6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36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請你選出最想達成</a:t>
            </a:r>
            <a:r>
              <a:rPr lang="zh-TW" altLang="en-US" sz="36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sz="36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__</a:t>
            </a:r>
            <a:r>
              <a:rPr lang="zh-TW" altLang="en-US" sz="36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件</a:t>
            </a:r>
            <a:r>
              <a:rPr lang="zh-TW" altLang="en-US" sz="36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事</a:t>
            </a:r>
            <a:r>
              <a:rPr lang="en-US" altLang="zh-TW" sz="36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6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目標</a:t>
            </a:r>
            <a:r>
              <a:rPr lang="en-US" altLang="zh-TW" sz="36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6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36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6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36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各想出</a:t>
            </a:r>
            <a:r>
              <a:rPr lang="en-US" altLang="zh-TW" sz="36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36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個理由或方法，</a:t>
            </a:r>
            <a:r>
              <a:rPr lang="en-US" altLang="zh-TW" sz="36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6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3600" b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跟</a:t>
            </a:r>
            <a:r>
              <a:rPr lang="zh-TW" altLang="en-US" sz="3600" b="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大家分享</a:t>
            </a:r>
            <a:endParaRPr lang="zh-TW" altLang="en-US" sz="3600" b="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576" y="1700808"/>
            <a:ext cx="3390672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話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」出故事來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10" descr="「大聲公 png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3273" y="1836482"/>
            <a:ext cx="1446619" cy="154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48" y="260648"/>
            <a:ext cx="7786742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故事後想想．．．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發掘自己無限可能的潛力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4348" y="1785927"/>
            <a:ext cx="7786742" cy="562954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喜歡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一件事，只需要一個簡單的理由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4348" y="2556568"/>
            <a:ext cx="76014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討厭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一件事，隨便找都有 </a:t>
            </a:r>
            <a:r>
              <a:rPr lang="en-US" altLang="zh-TW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 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個藉口。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繪本介紹 書名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4348" y="1340769"/>
            <a:ext cx="4217692" cy="496855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圖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文作者：雷諾茲；譯者：黃筱茵；和英出版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導讀：畫圖課結束了，葳葳卻還是無法離開，她的圖畫紙是空白的。葳葳說：「我就是不會畫圖呀！」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為了證明這一點，她拿著筆，往紙上一戳留下了一個再普通不過的「●」但是，這卻是一個帶來無限可能的點。 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兒童繪本哪裡借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</a:p>
          <a:p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國立公共資訊圖書館（國資圖）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各地縣市鄉鎮區圖書館及分館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線上資源：電子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書／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電子兒童繪本</a:t>
            </a:r>
          </a:p>
          <a:p>
            <a:pPr marL="0" indent="0">
              <a:buNone/>
            </a:pP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76056" y="1436583"/>
            <a:ext cx="3744416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好書大家讀」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2003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年度最佳童書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中國時報「開卷」好書榜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聯合報「讀書人」好書榜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新聞局推介中小學生優良課外讀物 　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Picture 2" descr="「the dot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212976"/>
            <a:ext cx="3154429" cy="2919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兒童繪本免費線上資源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國資圖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公共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圖書館數位資源入口網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ers.nlpi.edu.tw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需國資圖借閱證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帳號密碼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登入後使用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兒童繪本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(14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種資料庫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TumbleBook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英文兒童繪本資料庫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 The Dot(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書名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214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教案大綱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ea"/>
              <a:buAutoNum type="ea1Cht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認識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國立公共資訊圖書館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  <a:p>
            <a:pPr marL="514350" indent="-514350">
              <a:buFont typeface="+mj-ea"/>
              <a:buAutoNum type="ea1Cht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說故事時間：繪本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ea"/>
              <a:buAutoNum type="ea1Cht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綜合活動：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我可以做好七件事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七格繪畫及上台分享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ea"/>
              <a:buAutoNum type="ea1Cht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兒童繪本免費線上資源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8861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endParaRPr lang="zh-TW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4348" y="3429000"/>
            <a:ext cx="7786742" cy="2808312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這座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圖書館造型很不一樣，有人說像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一艘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船艦，也有人說像一塊好吃的蛋糕。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你知道嗎？它的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外牆是用許許多多的白色鵝卵石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造型砌成的，就像圖書館裡收藏了許許多多的故事書。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今天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來聽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一個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點點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的故事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吧！</a:t>
            </a:r>
          </a:p>
        </p:txBody>
      </p:sp>
      <p:pic>
        <p:nvPicPr>
          <p:cNvPr id="1026" name="Picture 2" descr="「國立公共資訊圖書館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103" y="0"/>
            <a:ext cx="9144000" cy="303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485449" y="271101"/>
            <a:ext cx="6186310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認識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國立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公共資訊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圖書館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92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「the dot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176" y="0"/>
            <a:ext cx="7399925" cy="6849000"/>
          </a:xfrm>
          <a:prstGeom prst="rect">
            <a:avLst/>
          </a:prstGeom>
          <a:noFill/>
        </p:spPr>
      </p:pic>
      <p:sp>
        <p:nvSpPr>
          <p:cNvPr id="5" name="標題 3"/>
          <p:cNvSpPr txBox="1">
            <a:spLocks/>
          </p:cNvSpPr>
          <p:nvPr/>
        </p:nvSpPr>
        <p:spPr>
          <a:xfrm>
            <a:off x="323528" y="0"/>
            <a:ext cx="8820472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4400" b="1" noProof="0" dirty="0" smtClean="0">
                <a:solidFill>
                  <a:srgbClr val="5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說故事時間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5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727680" y="6450317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圖片來源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繪本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點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 Dot.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故事是這樣開始的．．．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葳葳是一位棕色短髮的小女孩，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她不喜歡美術課！因為葳葳覺得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自己不會畫圖。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經過　　　美術老師的鼓勵，葳葳竟然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不一樣了，而且葳葳讓 　　其他同學非常佩服。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到底是怎麼回事？讓我們一起聽下去！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1628800"/>
            <a:ext cx="1821321" cy="1340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185941"/>
            <a:ext cx="1428502" cy="11249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7376" y="4256888"/>
            <a:ext cx="1120608" cy="7963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字方塊 6"/>
          <p:cNvSpPr txBox="1"/>
          <p:nvPr/>
        </p:nvSpPr>
        <p:spPr>
          <a:xfrm>
            <a:off x="5727680" y="6450317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圖片來源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繪本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點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 Dot.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780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聽完故事後．．．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14348" y="1451918"/>
            <a:ext cx="7786742" cy="4674246"/>
          </a:xfrm>
        </p:spPr>
        <p:txBody>
          <a:bodyPr>
            <a:normAutofit/>
          </a:bodyPr>
          <a:lstStyle/>
          <a:p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有類似的經驗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嗎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假如你是故事裡的美術老師，你會怎麼做？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假如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你是故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事裡的主角葳葳，你的心情會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是如何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當你在生活中遇到</a:t>
            </a: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困難或問題時，你會如何做？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4468" y="4851818"/>
            <a:ext cx="2067111" cy="162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2914" y="4980103"/>
            <a:ext cx="1821321" cy="1340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4980103"/>
            <a:ext cx="1876425" cy="1333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字方塊 8"/>
          <p:cNvSpPr txBox="1"/>
          <p:nvPr/>
        </p:nvSpPr>
        <p:spPr>
          <a:xfrm>
            <a:off x="5931339" y="6479668"/>
            <a:ext cx="320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圖片來源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繪本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》The Dot.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我可以做得好七件事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一起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畫出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來！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5576" y="1700808"/>
            <a:ext cx="3390672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畫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」出故事來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8" descr="「水彩筆 png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45024"/>
            <a:ext cx="1454177" cy="143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755576" y="119675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中高年級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5283967"/>
              </p:ext>
            </p:extLst>
          </p:nvPr>
        </p:nvGraphicFramePr>
        <p:xfrm>
          <a:off x="539550" y="1052737"/>
          <a:ext cx="8064897" cy="5184576"/>
        </p:xfrm>
        <a:graphic>
          <a:graphicData uri="http://schemas.openxmlformats.org/drawingml/2006/table">
            <a:tbl>
              <a:tblPr/>
              <a:tblGrid>
                <a:gridCol w="2688299"/>
                <a:gridCol w="2688299"/>
                <a:gridCol w="2688299"/>
              </a:tblGrid>
              <a:tr h="17281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我可以在</a:t>
                      </a:r>
                      <a:r>
                        <a:rPr lang="en-US" altLang="zh-TW" sz="2000" kern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altLang="zh-TW" sz="2000" kern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en-US" altLang="zh-TW" sz="2000" kern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zh-TW" altLang="en-US" sz="2000" kern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秒內跑</a:t>
                      </a:r>
                      <a:r>
                        <a:rPr lang="en-US" altLang="zh-TW" sz="2000" kern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altLang="zh-TW" sz="2000" kern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zh-TW" altLang="en-US" sz="2000" kern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完</a:t>
                      </a:r>
                      <a:r>
                        <a:rPr lang="en-US" altLang="zh-TW" sz="2000" kern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zh-TW" altLang="en-US" sz="2000" kern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公尺</a:t>
                      </a:r>
                      <a:endParaRPr lang="en-US" sz="2000" kern="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2800" kern="0" dirty="0" smtClean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我可以今日事今日畢</a:t>
                      </a:r>
                      <a:endParaRPr lang="en-US" sz="2000" kern="0" dirty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我可以</a:t>
                      </a:r>
                      <a:r>
                        <a:rPr lang="en-US" altLang="zh-TW" sz="2800" kern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kern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8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我可以</a:t>
                      </a:r>
                      <a:r>
                        <a:rPr lang="en-US" altLang="zh-TW" sz="2800" kern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kern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中間格子寫上題目：</a:t>
                      </a:r>
                      <a:r>
                        <a:rPr lang="zh-TW" sz="2800" b="1" kern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我</a:t>
                      </a:r>
                      <a:r>
                        <a:rPr lang="zh-TW" sz="2800" b="1" kern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可以</a:t>
                      </a:r>
                      <a:r>
                        <a:rPr lang="zh-TW" sz="2800" b="1" kern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做得</a:t>
                      </a:r>
                      <a:r>
                        <a:rPr lang="zh-TW" altLang="en-US" sz="2800" b="1" kern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好</a:t>
                      </a:r>
                      <a:r>
                        <a:rPr lang="zh-TW" sz="2800" b="1" kern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七</a:t>
                      </a:r>
                      <a:r>
                        <a:rPr lang="zh-TW" sz="2800" b="1" kern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件事</a:t>
                      </a:r>
                      <a:endParaRPr lang="zh-TW" sz="2800" b="1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我可以每天早上</a:t>
                      </a:r>
                      <a:endParaRPr lang="en-US" altLang="zh-TW" sz="2000" kern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提早</a:t>
                      </a:r>
                      <a:r>
                        <a:rPr lang="en-US" altLang="zh-TW" sz="2000" kern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altLang="en-US" sz="2000" kern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分鐘起床</a:t>
                      </a:r>
                      <a:endParaRPr lang="en-US" sz="2000" kern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81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我可以挑戰吃青椒</a:t>
                      </a:r>
                      <a:r>
                        <a:rPr lang="en-US" altLang="zh-TW" sz="2000" kern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altLang="zh-TW" sz="2000" kern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zh-TW" altLang="en-US" sz="2000" kern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、不偏食</a:t>
                      </a:r>
                      <a:endParaRPr lang="en-US" sz="2000" kern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我可以</a:t>
                      </a:r>
                      <a:r>
                        <a:rPr lang="en-US" altLang="zh-TW" sz="2800" kern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kern="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（簽</a:t>
                      </a:r>
                      <a:r>
                        <a:rPr lang="zh-TW" sz="2800" b="1" kern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上姓名</a:t>
                      </a:r>
                      <a:r>
                        <a:rPr lang="zh-TW" sz="2800" b="1" kern="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）</a:t>
                      </a:r>
                      <a:endParaRPr lang="zh-TW" sz="2800" b="1" kern="1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「wake up PNG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01691">
            <a:off x="7321549" y="2848338"/>
            <a:ext cx="1212731" cy="127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「green pepper PNG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941168"/>
            <a:ext cx="864096" cy="108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「runner PNG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06598"/>
            <a:ext cx="1968153" cy="153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83377" y="1135198"/>
            <a:ext cx="1777241" cy="116439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68965" y="471727"/>
            <a:ext cx="84955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範例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拿一張白紙，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先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畫一個井字，再畫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6645" y="6229377"/>
            <a:ext cx="84955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一星期七天，一天做好一件事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我可以做得好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一起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畫出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來！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5576" y="1700808"/>
            <a:ext cx="3390672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畫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」出故事來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8" descr="「水彩筆 png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45024"/>
            <a:ext cx="1454177" cy="1434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755576" y="119675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低年級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598</Words>
  <Application>Microsoft Office PowerPoint</Application>
  <PresentationFormat>如螢幕大小 (4:3)</PresentationFormat>
  <Paragraphs>83</Paragraphs>
  <Slides>14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14</vt:i4>
      </vt:variant>
    </vt:vector>
  </HeadingPairs>
  <TitlesOfParts>
    <vt:vector size="16" baseType="lpstr">
      <vt:lpstr>Office 佈景主題</vt:lpstr>
      <vt:lpstr>1_Office 佈景主題</vt:lpstr>
      <vt:lpstr>畫(話)出故事來</vt:lpstr>
      <vt:lpstr>教案大綱</vt:lpstr>
      <vt:lpstr>投影片 3</vt:lpstr>
      <vt:lpstr>投影片 4</vt:lpstr>
      <vt:lpstr>故事是這樣開始的．．．</vt:lpstr>
      <vt:lpstr>聽完故事後．．．</vt:lpstr>
      <vt:lpstr>我可以做得好七件事 一起畫出來！</vt:lpstr>
      <vt:lpstr>投影片 8</vt:lpstr>
      <vt:lpstr>我可以做得好 一起畫出來！</vt:lpstr>
      <vt:lpstr>投影片 10</vt:lpstr>
      <vt:lpstr>分享時間 請你選出最想達成的__件事(目標)， 各想出1個理由或方法， 跟大家分享</vt:lpstr>
      <vt:lpstr>故事後想想．．． 發掘自己無限可能的潛力</vt:lpstr>
      <vt:lpstr>繪本介紹 書名:點</vt:lpstr>
      <vt:lpstr>兒童繪本免費線上資源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簡報</dc:title>
  <dc:creator>ntl</dc:creator>
  <cp:lastModifiedBy>a14101</cp:lastModifiedBy>
  <cp:revision>326</cp:revision>
  <dcterms:created xsi:type="dcterms:W3CDTF">2011-06-08T07:46:25Z</dcterms:created>
  <dcterms:modified xsi:type="dcterms:W3CDTF">2017-11-03T00:27:05Z</dcterms:modified>
</cp:coreProperties>
</file>