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26" r:id="rId3"/>
    <p:sldId id="327" r:id="rId4"/>
    <p:sldId id="263" r:id="rId5"/>
    <p:sldId id="348" r:id="rId6"/>
    <p:sldId id="332" r:id="rId7"/>
    <p:sldId id="342" r:id="rId8"/>
    <p:sldId id="346" r:id="rId9"/>
    <p:sldId id="328" r:id="rId10"/>
    <p:sldId id="329" r:id="rId11"/>
    <p:sldId id="323" r:id="rId12"/>
    <p:sldId id="333" r:id="rId13"/>
    <p:sldId id="334" r:id="rId14"/>
    <p:sldId id="265" r:id="rId15"/>
    <p:sldId id="335" r:id="rId16"/>
    <p:sldId id="338" r:id="rId17"/>
    <p:sldId id="349" r:id="rId18"/>
    <p:sldId id="351" r:id="rId19"/>
    <p:sldId id="352" r:id="rId20"/>
    <p:sldId id="291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D8CD"/>
    <a:srgbClr val="EFF199"/>
    <a:srgbClr val="824332"/>
    <a:srgbClr val="604824"/>
    <a:srgbClr val="E16955"/>
    <a:srgbClr val="37B5A6"/>
    <a:srgbClr val="EDB249"/>
    <a:srgbClr val="68BCE6"/>
    <a:srgbClr val="2F998C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77" autoAdjust="0"/>
    <p:restoredTop sz="75727" autoAdjust="0"/>
  </p:normalViewPr>
  <p:slideViewPr>
    <p:cSldViewPr>
      <p:cViewPr varScale="1">
        <p:scale>
          <a:sx n="66" d="100"/>
          <a:sy n="66" d="100"/>
        </p:scale>
        <p:origin x="145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7" d="100"/>
          <a:sy n="67" d="100"/>
        </p:scale>
        <p:origin x="2748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0E2EC3-05A1-4566-B012-1DBF1FF05DF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D15AA62-23A6-40CC-BBA9-A2658EF2F5EF}">
      <dgm:prSet phldrT="[文字]"/>
      <dgm:spPr>
        <a:solidFill>
          <a:srgbClr val="2F998C"/>
        </a:solidFill>
      </dgm:spPr>
      <dgm:t>
        <a:bodyPr/>
        <a:lstStyle/>
        <a:p>
          <a:r>
            <a:rPr lang="zh-TW" altLang="en-US" dirty="0" smtClean="0"/>
            <a:t>三隻小豬</a:t>
          </a:r>
          <a:endParaRPr lang="zh-TW" altLang="en-US" dirty="0"/>
        </a:p>
      </dgm:t>
    </dgm:pt>
    <dgm:pt modelId="{5891D8A2-1E9F-4324-AA86-B8A3FD4E58D4}" type="parTrans" cxnId="{D406ACA3-59A2-42D8-AA8D-A0D32660616E}">
      <dgm:prSet/>
      <dgm:spPr/>
      <dgm:t>
        <a:bodyPr/>
        <a:lstStyle/>
        <a:p>
          <a:endParaRPr lang="zh-TW" altLang="en-US"/>
        </a:p>
      </dgm:t>
    </dgm:pt>
    <dgm:pt modelId="{0D38BE48-487A-49CE-9B79-A4F80C1FA267}" type="sibTrans" cxnId="{D406ACA3-59A2-42D8-AA8D-A0D32660616E}">
      <dgm:prSet/>
      <dgm:spPr/>
      <dgm:t>
        <a:bodyPr/>
        <a:lstStyle/>
        <a:p>
          <a:endParaRPr lang="zh-TW" altLang="en-US"/>
        </a:p>
      </dgm:t>
    </dgm:pt>
    <dgm:pt modelId="{79EF157C-4AAE-49E3-9830-9E520E8BD158}">
      <dgm:prSet phldrT="[文字]"/>
      <dgm:spPr>
        <a:solidFill>
          <a:srgbClr val="E16955"/>
        </a:solidFill>
      </dgm:spPr>
      <dgm:t>
        <a:bodyPr/>
        <a:lstStyle/>
        <a:p>
          <a:r>
            <a:rPr lang="zh-TW" altLang="en-US" dirty="0" smtClean="0"/>
            <a:t>開頭</a:t>
          </a:r>
          <a:endParaRPr lang="zh-TW" altLang="en-US" dirty="0"/>
        </a:p>
      </dgm:t>
    </dgm:pt>
    <dgm:pt modelId="{BC5F1293-3A2A-4EFE-84AF-370F8DD8D21D}" type="parTrans" cxnId="{63E4997B-726A-4E43-92CE-72D8BA26993B}">
      <dgm:prSet/>
      <dgm:spPr>
        <a:ln>
          <a:solidFill>
            <a:srgbClr val="824332"/>
          </a:solidFill>
        </a:ln>
      </dgm:spPr>
      <dgm:t>
        <a:bodyPr/>
        <a:lstStyle/>
        <a:p>
          <a:endParaRPr lang="zh-TW" altLang="en-US"/>
        </a:p>
      </dgm:t>
    </dgm:pt>
    <dgm:pt modelId="{4A8C532D-2B89-4123-A928-3DF8803110AA}" type="sibTrans" cxnId="{63E4997B-726A-4E43-92CE-72D8BA26993B}">
      <dgm:prSet/>
      <dgm:spPr/>
      <dgm:t>
        <a:bodyPr/>
        <a:lstStyle/>
        <a:p>
          <a:endParaRPr lang="zh-TW" altLang="en-US"/>
        </a:p>
      </dgm:t>
    </dgm:pt>
    <dgm:pt modelId="{1461C7CB-A310-4B9D-A599-50E4161EB279}">
      <dgm:prSet phldrT="[文字]"/>
      <dgm:spPr>
        <a:solidFill>
          <a:srgbClr val="EDB249"/>
        </a:solidFill>
      </dgm:spPr>
      <dgm:t>
        <a:bodyPr/>
        <a:lstStyle/>
        <a:p>
          <a:r>
            <a:rPr lang="zh-TW" altLang="en-US" dirty="0" smtClean="0"/>
            <a:t>結尾</a:t>
          </a:r>
          <a:endParaRPr lang="zh-TW" altLang="en-US" dirty="0"/>
        </a:p>
      </dgm:t>
    </dgm:pt>
    <dgm:pt modelId="{18207552-FE56-4DE7-97F7-4E3B15FB7B04}" type="parTrans" cxnId="{8DBF4604-9BAC-473B-BD64-3B68679977B8}">
      <dgm:prSet/>
      <dgm:spPr>
        <a:ln>
          <a:solidFill>
            <a:srgbClr val="824332"/>
          </a:solidFill>
        </a:ln>
      </dgm:spPr>
      <dgm:t>
        <a:bodyPr/>
        <a:lstStyle/>
        <a:p>
          <a:endParaRPr lang="zh-TW" altLang="en-US"/>
        </a:p>
      </dgm:t>
    </dgm:pt>
    <dgm:pt modelId="{E8D84075-90CB-4043-8945-648925572BE4}" type="sibTrans" cxnId="{8DBF4604-9BAC-473B-BD64-3B68679977B8}">
      <dgm:prSet/>
      <dgm:spPr/>
      <dgm:t>
        <a:bodyPr/>
        <a:lstStyle/>
        <a:p>
          <a:endParaRPr lang="zh-TW" altLang="en-US"/>
        </a:p>
      </dgm:t>
    </dgm:pt>
    <dgm:pt modelId="{0F6608D8-A681-4624-9F9D-869D84DAFA70}">
      <dgm:prSet phldrT="[文字]"/>
      <dgm:spPr>
        <a:solidFill>
          <a:schemeClr val="bg1"/>
        </a:solidFill>
      </dgm:spPr>
      <dgm:t>
        <a:bodyPr/>
        <a:lstStyle/>
        <a:p>
          <a:r>
            <a:rPr lang="zh-TW" altLang="en-US" dirty="0" smtClean="0"/>
            <a:t>從前有三隻小豬</a:t>
          </a:r>
          <a:endParaRPr lang="zh-TW" altLang="en-US" dirty="0"/>
        </a:p>
      </dgm:t>
    </dgm:pt>
    <dgm:pt modelId="{5966284F-2878-4E6B-8163-4EBEB751A3DE}" type="parTrans" cxnId="{F2A94B82-8BD4-49E0-977C-81551192585E}">
      <dgm:prSet/>
      <dgm:spPr>
        <a:ln>
          <a:solidFill>
            <a:srgbClr val="824332"/>
          </a:solidFill>
        </a:ln>
      </dgm:spPr>
      <dgm:t>
        <a:bodyPr/>
        <a:lstStyle/>
        <a:p>
          <a:endParaRPr lang="zh-TW" altLang="en-US"/>
        </a:p>
      </dgm:t>
    </dgm:pt>
    <dgm:pt modelId="{A064180F-8C62-41CA-BD7A-0478C5FBC25D}" type="sibTrans" cxnId="{F2A94B82-8BD4-49E0-977C-81551192585E}">
      <dgm:prSet/>
      <dgm:spPr/>
      <dgm:t>
        <a:bodyPr/>
        <a:lstStyle/>
        <a:p>
          <a:endParaRPr lang="zh-TW" altLang="en-US"/>
        </a:p>
      </dgm:t>
    </dgm:pt>
    <dgm:pt modelId="{EB02E5A5-4220-4C29-BD53-EB60A57987C8}">
      <dgm:prSet phldrT="[文字]"/>
      <dgm:spPr>
        <a:solidFill>
          <a:schemeClr val="bg1"/>
        </a:solidFill>
      </dgm:spPr>
      <dgm:t>
        <a:bodyPr/>
        <a:lstStyle/>
        <a:p>
          <a:r>
            <a:rPr lang="zh-TW" altLang="en-US" dirty="0" smtClean="0"/>
            <a:t>他們過著幸福快樂的日子</a:t>
          </a:r>
          <a:endParaRPr lang="zh-TW" altLang="en-US" dirty="0"/>
        </a:p>
      </dgm:t>
    </dgm:pt>
    <dgm:pt modelId="{F5B042B4-DA66-499A-B315-D691ACEF5031}" type="parTrans" cxnId="{A6BA5CFE-E562-4251-8446-7CD9AAA0B41F}">
      <dgm:prSet/>
      <dgm:spPr>
        <a:ln>
          <a:solidFill>
            <a:srgbClr val="824332"/>
          </a:solidFill>
        </a:ln>
      </dgm:spPr>
      <dgm:t>
        <a:bodyPr/>
        <a:lstStyle/>
        <a:p>
          <a:endParaRPr lang="zh-TW" altLang="en-US"/>
        </a:p>
      </dgm:t>
    </dgm:pt>
    <dgm:pt modelId="{CD810538-C2BF-496A-B194-49618B9D013F}" type="sibTrans" cxnId="{A6BA5CFE-E562-4251-8446-7CD9AAA0B41F}">
      <dgm:prSet/>
      <dgm:spPr/>
      <dgm:t>
        <a:bodyPr/>
        <a:lstStyle/>
        <a:p>
          <a:endParaRPr lang="zh-TW" altLang="en-US"/>
        </a:p>
      </dgm:t>
    </dgm:pt>
    <dgm:pt modelId="{D78E43A9-5034-4625-A9F5-B24BD9DE09FD}" type="pres">
      <dgm:prSet presAssocID="{3B0E2EC3-05A1-4566-B012-1DBF1FF05DF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6047AED-C0A3-4F2D-A180-ECFC6F9A5296}" type="pres">
      <dgm:prSet presAssocID="{0D15AA62-23A6-40CC-BBA9-A2658EF2F5EF}" presName="root1" presStyleCnt="0"/>
      <dgm:spPr/>
    </dgm:pt>
    <dgm:pt modelId="{6CA0B6F6-0D58-4490-A12B-3B2A9E8B1562}" type="pres">
      <dgm:prSet presAssocID="{0D15AA62-23A6-40CC-BBA9-A2658EF2F5EF}" presName="LevelOneTextNode" presStyleLbl="node0" presStyleIdx="0" presStyleCnt="1" custLinFactNeighborX="-237" custLinFactNeighborY="26228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5F0C8CB4-4214-4597-A96A-96937D9D4C2E}" type="pres">
      <dgm:prSet presAssocID="{0D15AA62-23A6-40CC-BBA9-A2658EF2F5EF}" presName="level2hierChild" presStyleCnt="0"/>
      <dgm:spPr/>
    </dgm:pt>
    <dgm:pt modelId="{E8135416-199F-4335-BDB7-51D86DB60277}" type="pres">
      <dgm:prSet presAssocID="{BC5F1293-3A2A-4EFE-84AF-370F8DD8D21D}" presName="conn2-1" presStyleLbl="parChTrans1D2" presStyleIdx="0" presStyleCnt="2"/>
      <dgm:spPr/>
      <dgm:t>
        <a:bodyPr/>
        <a:lstStyle/>
        <a:p>
          <a:endParaRPr lang="zh-TW" altLang="en-US"/>
        </a:p>
      </dgm:t>
    </dgm:pt>
    <dgm:pt modelId="{DEC5A7C8-D805-47EA-B036-A98E2F7FD7D5}" type="pres">
      <dgm:prSet presAssocID="{BC5F1293-3A2A-4EFE-84AF-370F8DD8D21D}" presName="connTx" presStyleLbl="parChTrans1D2" presStyleIdx="0" presStyleCnt="2"/>
      <dgm:spPr/>
      <dgm:t>
        <a:bodyPr/>
        <a:lstStyle/>
        <a:p>
          <a:endParaRPr lang="zh-TW" altLang="en-US"/>
        </a:p>
      </dgm:t>
    </dgm:pt>
    <dgm:pt modelId="{868B0918-39DF-4F84-9D25-78AD7A916D17}" type="pres">
      <dgm:prSet presAssocID="{79EF157C-4AAE-49E3-9830-9E520E8BD158}" presName="root2" presStyleCnt="0"/>
      <dgm:spPr/>
    </dgm:pt>
    <dgm:pt modelId="{DD746B70-4F9C-4711-B3FA-0467E2AAC9EC}" type="pres">
      <dgm:prSet presAssocID="{79EF157C-4AAE-49E3-9830-9E520E8BD158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9FEBB32-7170-4FE3-93D8-8015792FE539}" type="pres">
      <dgm:prSet presAssocID="{79EF157C-4AAE-49E3-9830-9E520E8BD158}" presName="level3hierChild" presStyleCnt="0"/>
      <dgm:spPr/>
    </dgm:pt>
    <dgm:pt modelId="{8EF0DCD7-9C37-4A35-AA64-9199753882DA}" type="pres">
      <dgm:prSet presAssocID="{5966284F-2878-4E6B-8163-4EBEB751A3DE}" presName="conn2-1" presStyleLbl="parChTrans1D3" presStyleIdx="0" presStyleCnt="2"/>
      <dgm:spPr/>
      <dgm:t>
        <a:bodyPr/>
        <a:lstStyle/>
        <a:p>
          <a:endParaRPr lang="zh-TW" altLang="en-US"/>
        </a:p>
      </dgm:t>
    </dgm:pt>
    <dgm:pt modelId="{311FDC58-01E2-45F4-8806-B95222F77BF8}" type="pres">
      <dgm:prSet presAssocID="{5966284F-2878-4E6B-8163-4EBEB751A3DE}" presName="connTx" presStyleLbl="parChTrans1D3" presStyleIdx="0" presStyleCnt="2"/>
      <dgm:spPr/>
      <dgm:t>
        <a:bodyPr/>
        <a:lstStyle/>
        <a:p>
          <a:endParaRPr lang="zh-TW" altLang="en-US"/>
        </a:p>
      </dgm:t>
    </dgm:pt>
    <dgm:pt modelId="{C4F17C58-F48E-4049-8F2F-040A09A1BA58}" type="pres">
      <dgm:prSet presAssocID="{0F6608D8-A681-4624-9F9D-869D84DAFA70}" presName="root2" presStyleCnt="0"/>
      <dgm:spPr/>
    </dgm:pt>
    <dgm:pt modelId="{6425FC94-23BC-4933-AF85-D67F5E3AC29B}" type="pres">
      <dgm:prSet presAssocID="{0F6608D8-A681-4624-9F9D-869D84DAFA70}" presName="LevelTwoTextNode" presStyleLbl="node3" presStyleIdx="0" presStyleCnt="2" custScaleX="113464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A88FA72-931B-47C7-B288-674F7396CCA6}" type="pres">
      <dgm:prSet presAssocID="{0F6608D8-A681-4624-9F9D-869D84DAFA70}" presName="level3hierChild" presStyleCnt="0"/>
      <dgm:spPr/>
    </dgm:pt>
    <dgm:pt modelId="{9CC51417-F94E-4F02-B4EC-5CA2570C110E}" type="pres">
      <dgm:prSet presAssocID="{18207552-FE56-4DE7-97F7-4E3B15FB7B04}" presName="conn2-1" presStyleLbl="parChTrans1D2" presStyleIdx="1" presStyleCnt="2"/>
      <dgm:spPr/>
      <dgm:t>
        <a:bodyPr/>
        <a:lstStyle/>
        <a:p>
          <a:endParaRPr lang="zh-TW" altLang="en-US"/>
        </a:p>
      </dgm:t>
    </dgm:pt>
    <dgm:pt modelId="{DBC668A6-2BF8-4D9E-B98D-4CC2DB2B89A9}" type="pres">
      <dgm:prSet presAssocID="{18207552-FE56-4DE7-97F7-4E3B15FB7B04}" presName="connTx" presStyleLbl="parChTrans1D2" presStyleIdx="1" presStyleCnt="2"/>
      <dgm:spPr/>
      <dgm:t>
        <a:bodyPr/>
        <a:lstStyle/>
        <a:p>
          <a:endParaRPr lang="zh-TW" altLang="en-US"/>
        </a:p>
      </dgm:t>
    </dgm:pt>
    <dgm:pt modelId="{5E511D27-7BA3-4691-A7BD-06FE85F7A18C}" type="pres">
      <dgm:prSet presAssocID="{1461C7CB-A310-4B9D-A599-50E4161EB279}" presName="root2" presStyleCnt="0"/>
      <dgm:spPr/>
    </dgm:pt>
    <dgm:pt modelId="{4EB39B63-266E-4771-BE24-8A0D4BAE06C7}" type="pres">
      <dgm:prSet presAssocID="{1461C7CB-A310-4B9D-A599-50E4161EB279}" presName="LevelTwoTextNode" presStyleLbl="node2" presStyleIdx="1" presStyleCnt="2" custLinFactNeighborX="2396" custLinFactNeighborY="70608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EE6463A-B5BE-4823-8AAE-CD0EBFBEAE9F}" type="pres">
      <dgm:prSet presAssocID="{1461C7CB-A310-4B9D-A599-50E4161EB279}" presName="level3hierChild" presStyleCnt="0"/>
      <dgm:spPr/>
    </dgm:pt>
    <dgm:pt modelId="{BB12E13C-8E8D-493A-91DC-20F2B89B2A42}" type="pres">
      <dgm:prSet presAssocID="{F5B042B4-DA66-499A-B315-D691ACEF5031}" presName="conn2-1" presStyleLbl="parChTrans1D3" presStyleIdx="1" presStyleCnt="2"/>
      <dgm:spPr/>
      <dgm:t>
        <a:bodyPr/>
        <a:lstStyle/>
        <a:p>
          <a:endParaRPr lang="zh-TW" altLang="en-US"/>
        </a:p>
      </dgm:t>
    </dgm:pt>
    <dgm:pt modelId="{8D107F1F-24E6-4BB0-8063-AE2033394617}" type="pres">
      <dgm:prSet presAssocID="{F5B042B4-DA66-499A-B315-D691ACEF5031}" presName="connTx" presStyleLbl="parChTrans1D3" presStyleIdx="1" presStyleCnt="2"/>
      <dgm:spPr/>
      <dgm:t>
        <a:bodyPr/>
        <a:lstStyle/>
        <a:p>
          <a:endParaRPr lang="zh-TW" altLang="en-US"/>
        </a:p>
      </dgm:t>
    </dgm:pt>
    <dgm:pt modelId="{7EEB28E3-FDA2-4E00-9AB1-555B80C8ADDF}" type="pres">
      <dgm:prSet presAssocID="{EB02E5A5-4220-4C29-BD53-EB60A57987C8}" presName="root2" presStyleCnt="0"/>
      <dgm:spPr/>
    </dgm:pt>
    <dgm:pt modelId="{85BF115D-E2D1-4794-BBD0-726FF42AA1C5}" type="pres">
      <dgm:prSet presAssocID="{EB02E5A5-4220-4C29-BD53-EB60A57987C8}" presName="LevelTwoTextNode" presStyleLbl="node3" presStyleIdx="1" presStyleCnt="2" custScaleX="112166" custLinFactNeighborX="2396" custLinFactNeighborY="70608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51F2BC3B-C0AB-4C71-9BE2-2B708C09BCD4}" type="pres">
      <dgm:prSet presAssocID="{EB02E5A5-4220-4C29-BD53-EB60A57987C8}" presName="level3hierChild" presStyleCnt="0"/>
      <dgm:spPr/>
    </dgm:pt>
  </dgm:ptLst>
  <dgm:cxnLst>
    <dgm:cxn modelId="{AD0D9781-3B46-4DB0-B170-B5A02D51FC0C}" type="presOf" srcId="{18207552-FE56-4DE7-97F7-4E3B15FB7B04}" destId="{DBC668A6-2BF8-4D9E-B98D-4CC2DB2B89A9}" srcOrd="1" destOrd="0" presId="urn:microsoft.com/office/officeart/2005/8/layout/hierarchy2"/>
    <dgm:cxn modelId="{A6BA5CFE-E562-4251-8446-7CD9AAA0B41F}" srcId="{1461C7CB-A310-4B9D-A599-50E4161EB279}" destId="{EB02E5A5-4220-4C29-BD53-EB60A57987C8}" srcOrd="0" destOrd="0" parTransId="{F5B042B4-DA66-499A-B315-D691ACEF5031}" sibTransId="{CD810538-C2BF-496A-B194-49618B9D013F}"/>
    <dgm:cxn modelId="{F2A94B82-8BD4-49E0-977C-81551192585E}" srcId="{79EF157C-4AAE-49E3-9830-9E520E8BD158}" destId="{0F6608D8-A681-4624-9F9D-869D84DAFA70}" srcOrd="0" destOrd="0" parTransId="{5966284F-2878-4E6B-8163-4EBEB751A3DE}" sibTransId="{A064180F-8C62-41CA-BD7A-0478C5FBC25D}"/>
    <dgm:cxn modelId="{384A921B-899D-4E31-9283-A64A9EFEEF4A}" type="presOf" srcId="{3B0E2EC3-05A1-4566-B012-1DBF1FF05DF6}" destId="{D78E43A9-5034-4625-A9F5-B24BD9DE09FD}" srcOrd="0" destOrd="0" presId="urn:microsoft.com/office/officeart/2005/8/layout/hierarchy2"/>
    <dgm:cxn modelId="{83C2C753-EA3F-44B4-B406-0179EFE58BB4}" type="presOf" srcId="{5966284F-2878-4E6B-8163-4EBEB751A3DE}" destId="{311FDC58-01E2-45F4-8806-B95222F77BF8}" srcOrd="1" destOrd="0" presId="urn:microsoft.com/office/officeart/2005/8/layout/hierarchy2"/>
    <dgm:cxn modelId="{8DBF4604-9BAC-473B-BD64-3B68679977B8}" srcId="{0D15AA62-23A6-40CC-BBA9-A2658EF2F5EF}" destId="{1461C7CB-A310-4B9D-A599-50E4161EB279}" srcOrd="1" destOrd="0" parTransId="{18207552-FE56-4DE7-97F7-4E3B15FB7B04}" sibTransId="{E8D84075-90CB-4043-8945-648925572BE4}"/>
    <dgm:cxn modelId="{008D19BF-AB3F-483F-A577-8017D70DEA96}" type="presOf" srcId="{0D15AA62-23A6-40CC-BBA9-A2658EF2F5EF}" destId="{6CA0B6F6-0D58-4490-A12B-3B2A9E8B1562}" srcOrd="0" destOrd="0" presId="urn:microsoft.com/office/officeart/2005/8/layout/hierarchy2"/>
    <dgm:cxn modelId="{F97CC1B5-1AC0-4702-B820-8182166CBA64}" type="presOf" srcId="{5966284F-2878-4E6B-8163-4EBEB751A3DE}" destId="{8EF0DCD7-9C37-4A35-AA64-9199753882DA}" srcOrd="0" destOrd="0" presId="urn:microsoft.com/office/officeart/2005/8/layout/hierarchy2"/>
    <dgm:cxn modelId="{00D2E6F3-97FA-4509-921F-039728F337F2}" type="presOf" srcId="{1461C7CB-A310-4B9D-A599-50E4161EB279}" destId="{4EB39B63-266E-4771-BE24-8A0D4BAE06C7}" srcOrd="0" destOrd="0" presId="urn:microsoft.com/office/officeart/2005/8/layout/hierarchy2"/>
    <dgm:cxn modelId="{BE5ACB53-2AE4-4798-891B-3E2DEBAB44D4}" type="presOf" srcId="{BC5F1293-3A2A-4EFE-84AF-370F8DD8D21D}" destId="{DEC5A7C8-D805-47EA-B036-A98E2F7FD7D5}" srcOrd="1" destOrd="0" presId="urn:microsoft.com/office/officeart/2005/8/layout/hierarchy2"/>
    <dgm:cxn modelId="{5DC99F6C-9CFE-41F9-92B7-D65E0F1130CB}" type="presOf" srcId="{BC5F1293-3A2A-4EFE-84AF-370F8DD8D21D}" destId="{E8135416-199F-4335-BDB7-51D86DB60277}" srcOrd="0" destOrd="0" presId="urn:microsoft.com/office/officeart/2005/8/layout/hierarchy2"/>
    <dgm:cxn modelId="{63E4997B-726A-4E43-92CE-72D8BA26993B}" srcId="{0D15AA62-23A6-40CC-BBA9-A2658EF2F5EF}" destId="{79EF157C-4AAE-49E3-9830-9E520E8BD158}" srcOrd="0" destOrd="0" parTransId="{BC5F1293-3A2A-4EFE-84AF-370F8DD8D21D}" sibTransId="{4A8C532D-2B89-4123-A928-3DF8803110AA}"/>
    <dgm:cxn modelId="{1C1ECB6A-C40C-4B4E-85DA-292044D5A91F}" type="presOf" srcId="{F5B042B4-DA66-499A-B315-D691ACEF5031}" destId="{BB12E13C-8E8D-493A-91DC-20F2B89B2A42}" srcOrd="0" destOrd="0" presId="urn:microsoft.com/office/officeart/2005/8/layout/hierarchy2"/>
    <dgm:cxn modelId="{89751AEE-A2FB-4999-8D2F-F4EEEF9E4716}" type="presOf" srcId="{18207552-FE56-4DE7-97F7-4E3B15FB7B04}" destId="{9CC51417-F94E-4F02-B4EC-5CA2570C110E}" srcOrd="0" destOrd="0" presId="urn:microsoft.com/office/officeart/2005/8/layout/hierarchy2"/>
    <dgm:cxn modelId="{C4C02F72-A8E9-45AD-B2F7-2BA056CDEB2A}" type="presOf" srcId="{EB02E5A5-4220-4C29-BD53-EB60A57987C8}" destId="{85BF115D-E2D1-4794-BBD0-726FF42AA1C5}" srcOrd="0" destOrd="0" presId="urn:microsoft.com/office/officeart/2005/8/layout/hierarchy2"/>
    <dgm:cxn modelId="{CCF18979-B43A-46B6-A1CE-C2F7079761DC}" type="presOf" srcId="{0F6608D8-A681-4624-9F9D-869D84DAFA70}" destId="{6425FC94-23BC-4933-AF85-D67F5E3AC29B}" srcOrd="0" destOrd="0" presId="urn:microsoft.com/office/officeart/2005/8/layout/hierarchy2"/>
    <dgm:cxn modelId="{D406ACA3-59A2-42D8-AA8D-A0D32660616E}" srcId="{3B0E2EC3-05A1-4566-B012-1DBF1FF05DF6}" destId="{0D15AA62-23A6-40CC-BBA9-A2658EF2F5EF}" srcOrd="0" destOrd="0" parTransId="{5891D8A2-1E9F-4324-AA86-B8A3FD4E58D4}" sibTransId="{0D38BE48-487A-49CE-9B79-A4F80C1FA267}"/>
    <dgm:cxn modelId="{9DC57056-8D54-4494-809E-BB79162642A6}" type="presOf" srcId="{79EF157C-4AAE-49E3-9830-9E520E8BD158}" destId="{DD746B70-4F9C-4711-B3FA-0467E2AAC9EC}" srcOrd="0" destOrd="0" presId="urn:microsoft.com/office/officeart/2005/8/layout/hierarchy2"/>
    <dgm:cxn modelId="{BCB24A4C-F9E0-473D-A857-6B9E99C4EC4D}" type="presOf" srcId="{F5B042B4-DA66-499A-B315-D691ACEF5031}" destId="{8D107F1F-24E6-4BB0-8063-AE2033394617}" srcOrd="1" destOrd="0" presId="urn:microsoft.com/office/officeart/2005/8/layout/hierarchy2"/>
    <dgm:cxn modelId="{51C761F2-4F8D-4CFF-881A-8BAD12AA0116}" type="presParOf" srcId="{D78E43A9-5034-4625-A9F5-B24BD9DE09FD}" destId="{06047AED-C0A3-4F2D-A180-ECFC6F9A5296}" srcOrd="0" destOrd="0" presId="urn:microsoft.com/office/officeart/2005/8/layout/hierarchy2"/>
    <dgm:cxn modelId="{302ED0BC-3254-44A1-A711-AC1690493358}" type="presParOf" srcId="{06047AED-C0A3-4F2D-A180-ECFC6F9A5296}" destId="{6CA0B6F6-0D58-4490-A12B-3B2A9E8B1562}" srcOrd="0" destOrd="0" presId="urn:microsoft.com/office/officeart/2005/8/layout/hierarchy2"/>
    <dgm:cxn modelId="{93916FDF-E492-4577-80AF-4B04FF1940A0}" type="presParOf" srcId="{06047AED-C0A3-4F2D-A180-ECFC6F9A5296}" destId="{5F0C8CB4-4214-4597-A96A-96937D9D4C2E}" srcOrd="1" destOrd="0" presId="urn:microsoft.com/office/officeart/2005/8/layout/hierarchy2"/>
    <dgm:cxn modelId="{FD3E5F8A-46FF-46AA-B2CE-F93A66073679}" type="presParOf" srcId="{5F0C8CB4-4214-4597-A96A-96937D9D4C2E}" destId="{E8135416-199F-4335-BDB7-51D86DB60277}" srcOrd="0" destOrd="0" presId="urn:microsoft.com/office/officeart/2005/8/layout/hierarchy2"/>
    <dgm:cxn modelId="{7D9CD1BC-5842-4216-A88D-94A22E02834D}" type="presParOf" srcId="{E8135416-199F-4335-BDB7-51D86DB60277}" destId="{DEC5A7C8-D805-47EA-B036-A98E2F7FD7D5}" srcOrd="0" destOrd="0" presId="urn:microsoft.com/office/officeart/2005/8/layout/hierarchy2"/>
    <dgm:cxn modelId="{080270DB-A54B-4619-8604-8F8FD489016D}" type="presParOf" srcId="{5F0C8CB4-4214-4597-A96A-96937D9D4C2E}" destId="{868B0918-39DF-4F84-9D25-78AD7A916D17}" srcOrd="1" destOrd="0" presId="urn:microsoft.com/office/officeart/2005/8/layout/hierarchy2"/>
    <dgm:cxn modelId="{4D6254ED-2621-401E-8144-9BD7B02BF5FD}" type="presParOf" srcId="{868B0918-39DF-4F84-9D25-78AD7A916D17}" destId="{DD746B70-4F9C-4711-B3FA-0467E2AAC9EC}" srcOrd="0" destOrd="0" presId="urn:microsoft.com/office/officeart/2005/8/layout/hierarchy2"/>
    <dgm:cxn modelId="{60C9D561-B084-4DB1-84B0-6BFE8D3A1184}" type="presParOf" srcId="{868B0918-39DF-4F84-9D25-78AD7A916D17}" destId="{D9FEBB32-7170-4FE3-93D8-8015792FE539}" srcOrd="1" destOrd="0" presId="urn:microsoft.com/office/officeart/2005/8/layout/hierarchy2"/>
    <dgm:cxn modelId="{354078BB-4D17-4527-AF4E-13092D26C46F}" type="presParOf" srcId="{D9FEBB32-7170-4FE3-93D8-8015792FE539}" destId="{8EF0DCD7-9C37-4A35-AA64-9199753882DA}" srcOrd="0" destOrd="0" presId="urn:microsoft.com/office/officeart/2005/8/layout/hierarchy2"/>
    <dgm:cxn modelId="{D3B89C5F-AF14-4794-AD28-DA72B16FDB91}" type="presParOf" srcId="{8EF0DCD7-9C37-4A35-AA64-9199753882DA}" destId="{311FDC58-01E2-45F4-8806-B95222F77BF8}" srcOrd="0" destOrd="0" presId="urn:microsoft.com/office/officeart/2005/8/layout/hierarchy2"/>
    <dgm:cxn modelId="{C4679595-466B-4D22-8AD8-EF2C9C42752A}" type="presParOf" srcId="{D9FEBB32-7170-4FE3-93D8-8015792FE539}" destId="{C4F17C58-F48E-4049-8F2F-040A09A1BA58}" srcOrd="1" destOrd="0" presId="urn:microsoft.com/office/officeart/2005/8/layout/hierarchy2"/>
    <dgm:cxn modelId="{4035A68D-D8AE-4120-B38E-AF5A9AC07608}" type="presParOf" srcId="{C4F17C58-F48E-4049-8F2F-040A09A1BA58}" destId="{6425FC94-23BC-4933-AF85-D67F5E3AC29B}" srcOrd="0" destOrd="0" presId="urn:microsoft.com/office/officeart/2005/8/layout/hierarchy2"/>
    <dgm:cxn modelId="{DFB98434-88CD-4C9E-B829-743DC188428B}" type="presParOf" srcId="{C4F17C58-F48E-4049-8F2F-040A09A1BA58}" destId="{2A88FA72-931B-47C7-B288-674F7396CCA6}" srcOrd="1" destOrd="0" presId="urn:microsoft.com/office/officeart/2005/8/layout/hierarchy2"/>
    <dgm:cxn modelId="{5FFFF14A-CC32-4669-8FA7-2CB1ECDA0D87}" type="presParOf" srcId="{5F0C8CB4-4214-4597-A96A-96937D9D4C2E}" destId="{9CC51417-F94E-4F02-B4EC-5CA2570C110E}" srcOrd="2" destOrd="0" presId="urn:microsoft.com/office/officeart/2005/8/layout/hierarchy2"/>
    <dgm:cxn modelId="{CF2D7F06-F801-437B-815D-067705EF0E5D}" type="presParOf" srcId="{9CC51417-F94E-4F02-B4EC-5CA2570C110E}" destId="{DBC668A6-2BF8-4D9E-B98D-4CC2DB2B89A9}" srcOrd="0" destOrd="0" presId="urn:microsoft.com/office/officeart/2005/8/layout/hierarchy2"/>
    <dgm:cxn modelId="{A9DC6A6E-5E1A-414F-BB58-E1F2299595A5}" type="presParOf" srcId="{5F0C8CB4-4214-4597-A96A-96937D9D4C2E}" destId="{5E511D27-7BA3-4691-A7BD-06FE85F7A18C}" srcOrd="3" destOrd="0" presId="urn:microsoft.com/office/officeart/2005/8/layout/hierarchy2"/>
    <dgm:cxn modelId="{67C94165-0E4F-4938-B0B4-1C6AB264C9BF}" type="presParOf" srcId="{5E511D27-7BA3-4691-A7BD-06FE85F7A18C}" destId="{4EB39B63-266E-4771-BE24-8A0D4BAE06C7}" srcOrd="0" destOrd="0" presId="urn:microsoft.com/office/officeart/2005/8/layout/hierarchy2"/>
    <dgm:cxn modelId="{84AC99A4-F9FD-48A1-9AC9-8911C5E74405}" type="presParOf" srcId="{5E511D27-7BA3-4691-A7BD-06FE85F7A18C}" destId="{AEE6463A-B5BE-4823-8AAE-CD0EBFBEAE9F}" srcOrd="1" destOrd="0" presId="urn:microsoft.com/office/officeart/2005/8/layout/hierarchy2"/>
    <dgm:cxn modelId="{512E38F7-1F92-413C-92B3-954DC1EAE262}" type="presParOf" srcId="{AEE6463A-B5BE-4823-8AAE-CD0EBFBEAE9F}" destId="{BB12E13C-8E8D-493A-91DC-20F2B89B2A42}" srcOrd="0" destOrd="0" presId="urn:microsoft.com/office/officeart/2005/8/layout/hierarchy2"/>
    <dgm:cxn modelId="{05A04EBC-2EC2-4D4D-A0FE-831E75AD4B31}" type="presParOf" srcId="{BB12E13C-8E8D-493A-91DC-20F2B89B2A42}" destId="{8D107F1F-24E6-4BB0-8063-AE2033394617}" srcOrd="0" destOrd="0" presId="urn:microsoft.com/office/officeart/2005/8/layout/hierarchy2"/>
    <dgm:cxn modelId="{F1C20DA4-A77F-47E2-BE9C-CFF6E63C51CC}" type="presParOf" srcId="{AEE6463A-B5BE-4823-8AAE-CD0EBFBEAE9F}" destId="{7EEB28E3-FDA2-4E00-9AB1-555B80C8ADDF}" srcOrd="1" destOrd="0" presId="urn:microsoft.com/office/officeart/2005/8/layout/hierarchy2"/>
    <dgm:cxn modelId="{D867E337-9F6A-4A3A-A2A3-21E94DDED0A2}" type="presParOf" srcId="{7EEB28E3-FDA2-4E00-9AB1-555B80C8ADDF}" destId="{85BF115D-E2D1-4794-BBD0-726FF42AA1C5}" srcOrd="0" destOrd="0" presId="urn:microsoft.com/office/officeart/2005/8/layout/hierarchy2"/>
    <dgm:cxn modelId="{75178C70-A544-43DC-B6F0-BC373C21E337}" type="presParOf" srcId="{7EEB28E3-FDA2-4E00-9AB1-555B80C8ADDF}" destId="{51F2BC3B-C0AB-4C71-9BE2-2B708C09BCD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C6BF39-F0DB-4E6C-97F5-A5B1E13CC1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3CFF73A-BAE1-48DC-A140-C71E8C13282E}">
      <dgm:prSet phldrT="[文字]"/>
      <dgm:spPr>
        <a:solidFill>
          <a:srgbClr val="37B5A6"/>
        </a:solidFill>
      </dgm:spPr>
      <dgm:t>
        <a:bodyPr/>
        <a:lstStyle/>
        <a:p>
          <a:r>
            <a:rPr lang="zh-TW" altLang="en-US" dirty="0" smtClean="0"/>
            <a:t>刪掉不重要的訊息</a:t>
          </a:r>
          <a:endParaRPr lang="zh-TW" altLang="en-US" dirty="0"/>
        </a:p>
      </dgm:t>
    </dgm:pt>
    <dgm:pt modelId="{1AD3A5D2-BE07-4B92-977C-297EF7481877}" type="parTrans" cxnId="{1A7AD6B3-5907-43F9-9328-4E59209B40D3}">
      <dgm:prSet/>
      <dgm:spPr/>
      <dgm:t>
        <a:bodyPr/>
        <a:lstStyle/>
        <a:p>
          <a:endParaRPr lang="zh-TW" altLang="en-US"/>
        </a:p>
      </dgm:t>
    </dgm:pt>
    <dgm:pt modelId="{48A5B974-3DB4-4AF4-B5C0-F53BD76E0ECE}" type="sibTrans" cxnId="{1A7AD6B3-5907-43F9-9328-4E59209B40D3}">
      <dgm:prSet/>
      <dgm:spPr/>
      <dgm:t>
        <a:bodyPr/>
        <a:lstStyle/>
        <a:p>
          <a:endParaRPr lang="zh-TW" altLang="en-US"/>
        </a:p>
      </dgm:t>
    </dgm:pt>
    <dgm:pt modelId="{F7E9BDB1-5411-45DF-87FE-A0D19903B540}">
      <dgm:prSet phldrT="[文字]"/>
      <dgm:spPr>
        <a:solidFill>
          <a:srgbClr val="E16955"/>
        </a:solidFill>
      </dgm:spPr>
      <dgm:t>
        <a:bodyPr/>
        <a:lstStyle/>
        <a:p>
          <a:r>
            <a:rPr lang="zh-TW" altLang="en-US" dirty="0" smtClean="0"/>
            <a:t>只保留所有重點</a:t>
          </a:r>
          <a:endParaRPr lang="zh-TW" altLang="en-US" dirty="0"/>
        </a:p>
      </dgm:t>
    </dgm:pt>
    <dgm:pt modelId="{D1DCEB9D-0698-4273-A1C1-D0504E47C3F3}" type="parTrans" cxnId="{3823490D-9131-4C36-B590-17B12EE55133}">
      <dgm:prSet/>
      <dgm:spPr/>
      <dgm:t>
        <a:bodyPr/>
        <a:lstStyle/>
        <a:p>
          <a:endParaRPr lang="zh-TW" altLang="en-US"/>
        </a:p>
      </dgm:t>
    </dgm:pt>
    <dgm:pt modelId="{60B34A92-8E7D-4159-8BAC-7171E030F138}" type="sibTrans" cxnId="{3823490D-9131-4C36-B590-17B12EE55133}">
      <dgm:prSet/>
      <dgm:spPr/>
      <dgm:t>
        <a:bodyPr/>
        <a:lstStyle/>
        <a:p>
          <a:endParaRPr lang="zh-TW" altLang="en-US"/>
        </a:p>
      </dgm:t>
    </dgm:pt>
    <dgm:pt modelId="{AB258D22-9AE5-46A9-BDCE-3045BF2344B4}">
      <dgm:prSet phldrT="[文字]"/>
      <dgm:spPr>
        <a:solidFill>
          <a:srgbClr val="EDB249"/>
        </a:solidFill>
      </dgm:spPr>
      <dgm:t>
        <a:bodyPr/>
        <a:lstStyle/>
        <a:p>
          <a:r>
            <a:rPr lang="zh-TW" altLang="en-US" dirty="0" smtClean="0">
              <a:solidFill>
                <a:srgbClr val="824332"/>
              </a:solidFill>
            </a:rPr>
            <a:t>讓文句通順易懂</a:t>
          </a:r>
          <a:endParaRPr lang="zh-TW" altLang="en-US" dirty="0">
            <a:solidFill>
              <a:srgbClr val="824332"/>
            </a:solidFill>
          </a:endParaRPr>
        </a:p>
      </dgm:t>
    </dgm:pt>
    <dgm:pt modelId="{7CDBA103-09D2-49E5-961C-4D4713151516}" type="parTrans" cxnId="{A83D1783-9E69-44A1-8BD0-E3E5F78BCD01}">
      <dgm:prSet/>
      <dgm:spPr/>
      <dgm:t>
        <a:bodyPr/>
        <a:lstStyle/>
        <a:p>
          <a:endParaRPr lang="zh-TW" altLang="en-US"/>
        </a:p>
      </dgm:t>
    </dgm:pt>
    <dgm:pt modelId="{B2AD0DD3-CB20-41B7-A162-9C82864F113C}" type="sibTrans" cxnId="{A83D1783-9E69-44A1-8BD0-E3E5F78BCD01}">
      <dgm:prSet/>
      <dgm:spPr/>
      <dgm:t>
        <a:bodyPr/>
        <a:lstStyle/>
        <a:p>
          <a:endParaRPr lang="zh-TW" altLang="en-US"/>
        </a:p>
      </dgm:t>
    </dgm:pt>
    <dgm:pt modelId="{32E37506-290A-4BFE-AE8E-44F57FF5EF47}" type="pres">
      <dgm:prSet presAssocID="{EEC6BF39-F0DB-4E6C-97F5-A5B1E13CC1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2684C96-F5E4-4A5C-B8D3-94C6F659A8B6}" type="pres">
      <dgm:prSet presAssocID="{E3CFF73A-BAE1-48DC-A140-C71E8C13282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4095DD-380F-47F8-9F7E-1C85BA0BF47D}" type="pres">
      <dgm:prSet presAssocID="{48A5B974-3DB4-4AF4-B5C0-F53BD76E0ECE}" presName="spacer" presStyleCnt="0"/>
      <dgm:spPr/>
    </dgm:pt>
    <dgm:pt modelId="{56F52FA0-AC46-4B49-B2AD-261B3BC9D5A0}" type="pres">
      <dgm:prSet presAssocID="{F7E9BDB1-5411-45DF-87FE-A0D19903B54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CEDA84-56C7-4533-ADB5-70245DAC65D1}" type="pres">
      <dgm:prSet presAssocID="{60B34A92-8E7D-4159-8BAC-7171E030F138}" presName="spacer" presStyleCnt="0"/>
      <dgm:spPr/>
    </dgm:pt>
    <dgm:pt modelId="{320535E0-B77C-4E61-9C42-426E4D625725}" type="pres">
      <dgm:prSet presAssocID="{AB258D22-9AE5-46A9-BDCE-3045BF2344B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DB1CB22-E53F-4A31-A9E0-0F9BB97451A9}" type="presOf" srcId="{E3CFF73A-BAE1-48DC-A140-C71E8C13282E}" destId="{52684C96-F5E4-4A5C-B8D3-94C6F659A8B6}" srcOrd="0" destOrd="0" presId="urn:microsoft.com/office/officeart/2005/8/layout/vList2"/>
    <dgm:cxn modelId="{A83D1783-9E69-44A1-8BD0-E3E5F78BCD01}" srcId="{EEC6BF39-F0DB-4E6C-97F5-A5B1E13CC18F}" destId="{AB258D22-9AE5-46A9-BDCE-3045BF2344B4}" srcOrd="2" destOrd="0" parTransId="{7CDBA103-09D2-49E5-961C-4D4713151516}" sibTransId="{B2AD0DD3-CB20-41B7-A162-9C82864F113C}"/>
    <dgm:cxn modelId="{1A7AD6B3-5907-43F9-9328-4E59209B40D3}" srcId="{EEC6BF39-F0DB-4E6C-97F5-A5B1E13CC18F}" destId="{E3CFF73A-BAE1-48DC-A140-C71E8C13282E}" srcOrd="0" destOrd="0" parTransId="{1AD3A5D2-BE07-4B92-977C-297EF7481877}" sibTransId="{48A5B974-3DB4-4AF4-B5C0-F53BD76E0ECE}"/>
    <dgm:cxn modelId="{EC738E68-9243-42AF-8E6A-84948D67BE1F}" type="presOf" srcId="{AB258D22-9AE5-46A9-BDCE-3045BF2344B4}" destId="{320535E0-B77C-4E61-9C42-426E4D625725}" srcOrd="0" destOrd="0" presId="urn:microsoft.com/office/officeart/2005/8/layout/vList2"/>
    <dgm:cxn modelId="{BC8CCEE0-F82D-4FCB-B862-4F19E009DEDA}" type="presOf" srcId="{F7E9BDB1-5411-45DF-87FE-A0D19903B540}" destId="{56F52FA0-AC46-4B49-B2AD-261B3BC9D5A0}" srcOrd="0" destOrd="0" presId="urn:microsoft.com/office/officeart/2005/8/layout/vList2"/>
    <dgm:cxn modelId="{3823490D-9131-4C36-B590-17B12EE55133}" srcId="{EEC6BF39-F0DB-4E6C-97F5-A5B1E13CC18F}" destId="{F7E9BDB1-5411-45DF-87FE-A0D19903B540}" srcOrd="1" destOrd="0" parTransId="{D1DCEB9D-0698-4273-A1C1-D0504E47C3F3}" sibTransId="{60B34A92-8E7D-4159-8BAC-7171E030F138}"/>
    <dgm:cxn modelId="{23A0A9C1-A573-4904-902B-4A4979325A0A}" type="presOf" srcId="{EEC6BF39-F0DB-4E6C-97F5-A5B1E13CC18F}" destId="{32E37506-290A-4BFE-AE8E-44F57FF5EF47}" srcOrd="0" destOrd="0" presId="urn:microsoft.com/office/officeart/2005/8/layout/vList2"/>
    <dgm:cxn modelId="{942EC0A2-0C9C-4265-81C4-923916ADFD7F}" type="presParOf" srcId="{32E37506-290A-4BFE-AE8E-44F57FF5EF47}" destId="{52684C96-F5E4-4A5C-B8D3-94C6F659A8B6}" srcOrd="0" destOrd="0" presId="urn:microsoft.com/office/officeart/2005/8/layout/vList2"/>
    <dgm:cxn modelId="{329F3448-4FC5-485F-A563-5AAC1ED7415A}" type="presParOf" srcId="{32E37506-290A-4BFE-AE8E-44F57FF5EF47}" destId="{734095DD-380F-47F8-9F7E-1C85BA0BF47D}" srcOrd="1" destOrd="0" presId="urn:microsoft.com/office/officeart/2005/8/layout/vList2"/>
    <dgm:cxn modelId="{12298B8B-8A17-47BC-B1FC-CFD95EF4A71B}" type="presParOf" srcId="{32E37506-290A-4BFE-AE8E-44F57FF5EF47}" destId="{56F52FA0-AC46-4B49-B2AD-261B3BC9D5A0}" srcOrd="2" destOrd="0" presId="urn:microsoft.com/office/officeart/2005/8/layout/vList2"/>
    <dgm:cxn modelId="{5D312D00-8174-4866-819A-B628B0A652F3}" type="presParOf" srcId="{32E37506-290A-4BFE-AE8E-44F57FF5EF47}" destId="{42CEDA84-56C7-4533-ADB5-70245DAC65D1}" srcOrd="3" destOrd="0" presId="urn:microsoft.com/office/officeart/2005/8/layout/vList2"/>
    <dgm:cxn modelId="{C8BAE43D-6DBB-4134-9B57-15FEC650D34F}" type="presParOf" srcId="{32E37506-290A-4BFE-AE8E-44F57FF5EF47}" destId="{320535E0-B77C-4E61-9C42-426E4D62572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C6BF39-F0DB-4E6C-97F5-A5B1E13CC1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3CFF73A-BAE1-48DC-A140-C71E8C13282E}">
      <dgm:prSet phldrT="[文字]"/>
      <dgm:spPr>
        <a:solidFill>
          <a:srgbClr val="37B5A6"/>
        </a:solidFill>
      </dgm:spPr>
      <dgm:t>
        <a:bodyPr/>
        <a:lstStyle/>
        <a:p>
          <a:r>
            <a:rPr lang="zh-TW" altLang="en-US" dirty="0" smtClean="0"/>
            <a:t>刪掉不重要的訊息</a:t>
          </a:r>
          <a:endParaRPr lang="zh-TW" altLang="en-US" dirty="0"/>
        </a:p>
      </dgm:t>
    </dgm:pt>
    <dgm:pt modelId="{1AD3A5D2-BE07-4B92-977C-297EF7481877}" type="parTrans" cxnId="{1A7AD6B3-5907-43F9-9328-4E59209B40D3}">
      <dgm:prSet/>
      <dgm:spPr/>
      <dgm:t>
        <a:bodyPr/>
        <a:lstStyle/>
        <a:p>
          <a:endParaRPr lang="zh-TW" altLang="en-US"/>
        </a:p>
      </dgm:t>
    </dgm:pt>
    <dgm:pt modelId="{48A5B974-3DB4-4AF4-B5C0-F53BD76E0ECE}" type="sibTrans" cxnId="{1A7AD6B3-5907-43F9-9328-4E59209B40D3}">
      <dgm:prSet/>
      <dgm:spPr/>
      <dgm:t>
        <a:bodyPr/>
        <a:lstStyle/>
        <a:p>
          <a:endParaRPr lang="zh-TW" altLang="en-US"/>
        </a:p>
      </dgm:t>
    </dgm:pt>
    <dgm:pt modelId="{F7E9BDB1-5411-45DF-87FE-A0D19903B540}">
      <dgm:prSet phldrT="[文字]"/>
      <dgm:spPr>
        <a:solidFill>
          <a:srgbClr val="E16955"/>
        </a:solidFill>
      </dgm:spPr>
      <dgm:t>
        <a:bodyPr/>
        <a:lstStyle/>
        <a:p>
          <a:r>
            <a:rPr lang="zh-TW" altLang="en-US" dirty="0" smtClean="0"/>
            <a:t>只保留所有重點</a:t>
          </a:r>
          <a:endParaRPr lang="zh-TW" altLang="en-US" dirty="0"/>
        </a:p>
      </dgm:t>
    </dgm:pt>
    <dgm:pt modelId="{D1DCEB9D-0698-4273-A1C1-D0504E47C3F3}" type="parTrans" cxnId="{3823490D-9131-4C36-B590-17B12EE55133}">
      <dgm:prSet/>
      <dgm:spPr/>
      <dgm:t>
        <a:bodyPr/>
        <a:lstStyle/>
        <a:p>
          <a:endParaRPr lang="zh-TW" altLang="en-US"/>
        </a:p>
      </dgm:t>
    </dgm:pt>
    <dgm:pt modelId="{60B34A92-8E7D-4159-8BAC-7171E030F138}" type="sibTrans" cxnId="{3823490D-9131-4C36-B590-17B12EE55133}">
      <dgm:prSet/>
      <dgm:spPr/>
      <dgm:t>
        <a:bodyPr/>
        <a:lstStyle/>
        <a:p>
          <a:endParaRPr lang="zh-TW" altLang="en-US"/>
        </a:p>
      </dgm:t>
    </dgm:pt>
    <dgm:pt modelId="{AB258D22-9AE5-46A9-BDCE-3045BF2344B4}">
      <dgm:prSet phldrT="[文字]"/>
      <dgm:spPr>
        <a:solidFill>
          <a:srgbClr val="EDB249"/>
        </a:solidFill>
      </dgm:spPr>
      <dgm:t>
        <a:bodyPr/>
        <a:lstStyle/>
        <a:p>
          <a:r>
            <a:rPr lang="zh-TW" altLang="en-US" dirty="0" smtClean="0">
              <a:solidFill>
                <a:srgbClr val="824332"/>
              </a:solidFill>
            </a:rPr>
            <a:t>讓文句通順易懂</a:t>
          </a:r>
          <a:endParaRPr lang="zh-TW" altLang="en-US" dirty="0">
            <a:solidFill>
              <a:srgbClr val="824332"/>
            </a:solidFill>
          </a:endParaRPr>
        </a:p>
      </dgm:t>
    </dgm:pt>
    <dgm:pt modelId="{7CDBA103-09D2-49E5-961C-4D4713151516}" type="parTrans" cxnId="{A83D1783-9E69-44A1-8BD0-E3E5F78BCD01}">
      <dgm:prSet/>
      <dgm:spPr/>
      <dgm:t>
        <a:bodyPr/>
        <a:lstStyle/>
        <a:p>
          <a:endParaRPr lang="zh-TW" altLang="en-US"/>
        </a:p>
      </dgm:t>
    </dgm:pt>
    <dgm:pt modelId="{B2AD0DD3-CB20-41B7-A162-9C82864F113C}" type="sibTrans" cxnId="{A83D1783-9E69-44A1-8BD0-E3E5F78BCD01}">
      <dgm:prSet/>
      <dgm:spPr/>
      <dgm:t>
        <a:bodyPr/>
        <a:lstStyle/>
        <a:p>
          <a:endParaRPr lang="zh-TW" altLang="en-US"/>
        </a:p>
      </dgm:t>
    </dgm:pt>
    <dgm:pt modelId="{32E37506-290A-4BFE-AE8E-44F57FF5EF47}" type="pres">
      <dgm:prSet presAssocID="{EEC6BF39-F0DB-4E6C-97F5-A5B1E13CC1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2684C96-F5E4-4A5C-B8D3-94C6F659A8B6}" type="pres">
      <dgm:prSet presAssocID="{E3CFF73A-BAE1-48DC-A140-C71E8C13282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4095DD-380F-47F8-9F7E-1C85BA0BF47D}" type="pres">
      <dgm:prSet presAssocID="{48A5B974-3DB4-4AF4-B5C0-F53BD76E0ECE}" presName="spacer" presStyleCnt="0"/>
      <dgm:spPr/>
    </dgm:pt>
    <dgm:pt modelId="{56F52FA0-AC46-4B49-B2AD-261B3BC9D5A0}" type="pres">
      <dgm:prSet presAssocID="{F7E9BDB1-5411-45DF-87FE-A0D19903B54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CEDA84-56C7-4533-ADB5-70245DAC65D1}" type="pres">
      <dgm:prSet presAssocID="{60B34A92-8E7D-4159-8BAC-7171E030F138}" presName="spacer" presStyleCnt="0"/>
      <dgm:spPr/>
    </dgm:pt>
    <dgm:pt modelId="{320535E0-B77C-4E61-9C42-426E4D625725}" type="pres">
      <dgm:prSet presAssocID="{AB258D22-9AE5-46A9-BDCE-3045BF2344B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83D1783-9E69-44A1-8BD0-E3E5F78BCD01}" srcId="{EEC6BF39-F0DB-4E6C-97F5-A5B1E13CC18F}" destId="{AB258D22-9AE5-46A9-BDCE-3045BF2344B4}" srcOrd="2" destOrd="0" parTransId="{7CDBA103-09D2-49E5-961C-4D4713151516}" sibTransId="{B2AD0DD3-CB20-41B7-A162-9C82864F113C}"/>
    <dgm:cxn modelId="{5A7D4B97-446D-4E23-A4D6-04111B2483A6}" type="presOf" srcId="{EEC6BF39-F0DB-4E6C-97F5-A5B1E13CC18F}" destId="{32E37506-290A-4BFE-AE8E-44F57FF5EF47}" srcOrd="0" destOrd="0" presId="urn:microsoft.com/office/officeart/2005/8/layout/vList2"/>
    <dgm:cxn modelId="{4948D873-B0C0-4784-A61F-C019251A4AD6}" type="presOf" srcId="{F7E9BDB1-5411-45DF-87FE-A0D19903B540}" destId="{56F52FA0-AC46-4B49-B2AD-261B3BC9D5A0}" srcOrd="0" destOrd="0" presId="urn:microsoft.com/office/officeart/2005/8/layout/vList2"/>
    <dgm:cxn modelId="{1A7AD6B3-5907-43F9-9328-4E59209B40D3}" srcId="{EEC6BF39-F0DB-4E6C-97F5-A5B1E13CC18F}" destId="{E3CFF73A-BAE1-48DC-A140-C71E8C13282E}" srcOrd="0" destOrd="0" parTransId="{1AD3A5D2-BE07-4B92-977C-297EF7481877}" sibTransId="{48A5B974-3DB4-4AF4-B5C0-F53BD76E0ECE}"/>
    <dgm:cxn modelId="{3823490D-9131-4C36-B590-17B12EE55133}" srcId="{EEC6BF39-F0DB-4E6C-97F5-A5B1E13CC18F}" destId="{F7E9BDB1-5411-45DF-87FE-A0D19903B540}" srcOrd="1" destOrd="0" parTransId="{D1DCEB9D-0698-4273-A1C1-D0504E47C3F3}" sibTransId="{60B34A92-8E7D-4159-8BAC-7171E030F138}"/>
    <dgm:cxn modelId="{D14B1C36-7FDA-4183-A801-43BD006D12DD}" type="presOf" srcId="{AB258D22-9AE5-46A9-BDCE-3045BF2344B4}" destId="{320535E0-B77C-4E61-9C42-426E4D625725}" srcOrd="0" destOrd="0" presId="urn:microsoft.com/office/officeart/2005/8/layout/vList2"/>
    <dgm:cxn modelId="{7F120793-8E8B-4CB8-ACF0-6A869542E6C5}" type="presOf" srcId="{E3CFF73A-BAE1-48DC-A140-C71E8C13282E}" destId="{52684C96-F5E4-4A5C-B8D3-94C6F659A8B6}" srcOrd="0" destOrd="0" presId="urn:microsoft.com/office/officeart/2005/8/layout/vList2"/>
    <dgm:cxn modelId="{DC018824-B800-4DA8-BEF9-546A54491A31}" type="presParOf" srcId="{32E37506-290A-4BFE-AE8E-44F57FF5EF47}" destId="{52684C96-F5E4-4A5C-B8D3-94C6F659A8B6}" srcOrd="0" destOrd="0" presId="urn:microsoft.com/office/officeart/2005/8/layout/vList2"/>
    <dgm:cxn modelId="{7DA09446-0DE9-4558-940B-5A10847471C3}" type="presParOf" srcId="{32E37506-290A-4BFE-AE8E-44F57FF5EF47}" destId="{734095DD-380F-47F8-9F7E-1C85BA0BF47D}" srcOrd="1" destOrd="0" presId="urn:microsoft.com/office/officeart/2005/8/layout/vList2"/>
    <dgm:cxn modelId="{09D2EF97-3FA5-467D-A31E-F58E27F22F55}" type="presParOf" srcId="{32E37506-290A-4BFE-AE8E-44F57FF5EF47}" destId="{56F52FA0-AC46-4B49-B2AD-261B3BC9D5A0}" srcOrd="2" destOrd="0" presId="urn:microsoft.com/office/officeart/2005/8/layout/vList2"/>
    <dgm:cxn modelId="{0DD90C4C-B0DD-4994-B32D-79BF7DE303DD}" type="presParOf" srcId="{32E37506-290A-4BFE-AE8E-44F57FF5EF47}" destId="{42CEDA84-56C7-4533-ADB5-70245DAC65D1}" srcOrd="3" destOrd="0" presId="urn:microsoft.com/office/officeart/2005/8/layout/vList2"/>
    <dgm:cxn modelId="{9ADC1366-A3C0-4E09-99FA-09D8A63946DC}" type="presParOf" srcId="{32E37506-290A-4BFE-AE8E-44F57FF5EF47}" destId="{320535E0-B77C-4E61-9C42-426E4D62572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33623-5657-4F06-8B2F-7EE9FF545D8C}" type="datetimeFigureOut">
              <a:rPr lang="zh-TW" altLang="en-US" smtClean="0"/>
              <a:t>2019/5/28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C1297-DA8D-4CA9-AA93-7AF7E06C5A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937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5ABA8-AD64-40BD-8B52-B71FDFC45004}" type="datetimeFigureOut">
              <a:rPr lang="zh-TW" altLang="en-US" smtClean="0"/>
              <a:t>2019/5/28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5007D-C75D-487B-AF71-C405B43A92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7009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2116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2341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05560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2395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面惡心善的大猩猩黑普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作者： 吳奇峰 </a:t>
            </a:r>
            <a:r>
              <a:rPr lang="en-US" altLang="zh-TW" dirty="0" smtClean="0"/>
              <a:t>; Tony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出版社： 狗狗圖書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出版地： 臺北縣永和市 </a:t>
            </a:r>
            <a:r>
              <a:rPr lang="en-US" altLang="zh-TW" dirty="0" smtClean="0"/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出版年： </a:t>
            </a:r>
            <a:r>
              <a:rPr lang="en-US" altLang="zh-TW" dirty="0" smtClean="0"/>
              <a:t>2009[</a:t>
            </a:r>
            <a:r>
              <a:rPr lang="zh-TW" altLang="en-US" dirty="0" smtClean="0"/>
              <a:t>民</a:t>
            </a:r>
            <a:r>
              <a:rPr lang="en-US" altLang="zh-TW" dirty="0" smtClean="0"/>
              <a:t>98]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0230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3469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面惡心善的大猩猩黑普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作者： 吳奇峰 </a:t>
            </a:r>
            <a:r>
              <a:rPr lang="en-US" altLang="zh-TW" dirty="0" smtClean="0"/>
              <a:t>; Tony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出版社： 狗狗圖書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出版地： 臺北縣永和市 </a:t>
            </a:r>
            <a:r>
              <a:rPr lang="en-US" altLang="zh-TW" dirty="0" smtClean="0"/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出版年： </a:t>
            </a:r>
            <a:r>
              <a:rPr lang="en-US" altLang="zh-TW" dirty="0" smtClean="0"/>
              <a:t>2009[</a:t>
            </a:r>
            <a:r>
              <a:rPr lang="zh-TW" altLang="en-US" dirty="0" smtClean="0"/>
              <a:t>民</a:t>
            </a:r>
            <a:r>
              <a:rPr lang="en-US" altLang="zh-TW" dirty="0" smtClean="0"/>
              <a:t>98]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4340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sz="1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01073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參考資料：</a:t>
            </a:r>
            <a:endParaRPr lang="en-US" altLang="zh-TW" dirty="0" smtClean="0"/>
          </a:p>
          <a:p>
            <a:r>
              <a:rPr lang="zh-TW" altLang="en-US" dirty="0" smtClean="0"/>
              <a:t>大鵬國小。閱讀策略～摘要④ </a:t>
            </a:r>
            <a:r>
              <a:rPr lang="en-US" altLang="zh-TW" dirty="0" smtClean="0"/>
              <a:t>【</a:t>
            </a:r>
            <a:r>
              <a:rPr lang="zh-TW" altLang="en-US" dirty="0" smtClean="0"/>
              <a:t>刪除 歸納 找主題句</a:t>
            </a:r>
            <a:r>
              <a:rPr lang="en-US" altLang="zh-TW" dirty="0" smtClean="0"/>
              <a:t>】</a:t>
            </a:r>
            <a:r>
              <a:rPr lang="zh-TW" altLang="en-US" dirty="0" smtClean="0"/>
              <a:t>。取自：</a:t>
            </a:r>
            <a:r>
              <a:rPr lang="en-US" altLang="zh-TW" dirty="0" smtClean="0"/>
              <a:t>http://140.128.225.1/13/readcource/34/24-27.pdf</a:t>
            </a:r>
          </a:p>
          <a:p>
            <a:r>
              <a:rPr lang="zh-TW" altLang="en-US" dirty="0" smtClean="0"/>
              <a:t>幼福文化事業有限公司編著。三隻小豬。臺北縣：幼福文化。</a:t>
            </a:r>
            <a:endParaRPr lang="en-US" altLang="zh-TW" dirty="0" smtClean="0"/>
          </a:p>
          <a:p>
            <a:r>
              <a:rPr lang="zh-TW" altLang="en-US" dirty="0" smtClean="0"/>
              <a:t>高橋政史（</a:t>
            </a:r>
            <a:r>
              <a:rPr lang="en-US" altLang="zh-TW" dirty="0" smtClean="0"/>
              <a:t>2017</a:t>
            </a:r>
            <a:r>
              <a:rPr lang="zh-TW" altLang="en-US" dirty="0" smtClean="0"/>
              <a:t>）。圖解 紙一枚思考整理術：改變人生的</a:t>
            </a:r>
            <a:r>
              <a:rPr lang="en-US" altLang="zh-TW" dirty="0" smtClean="0"/>
              <a:t>14</a:t>
            </a:r>
            <a:r>
              <a:rPr lang="zh-TW" altLang="en-US" dirty="0" smtClean="0"/>
              <a:t>種表格。（ 劉格安譯）。臺北市：今周刊。</a:t>
            </a:r>
            <a:endParaRPr lang="en-US" altLang="zh-TW" dirty="0" smtClean="0"/>
          </a:p>
          <a:p>
            <a:r>
              <a:rPr lang="zh-TW" altLang="en-US" dirty="0" smtClean="0"/>
              <a:t>吳奇峰、</a:t>
            </a:r>
            <a:r>
              <a:rPr lang="en-US" altLang="zh-TW" dirty="0" smtClean="0"/>
              <a:t>Tony(2009)</a:t>
            </a:r>
            <a:r>
              <a:rPr lang="zh-TW" altLang="en-US" dirty="0" smtClean="0"/>
              <a:t>。面惡心善的大猩猩黑普。臺北縣：狗狗圖書。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0296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摘要就是把看過的書、電視節目，取出最重要的部分，用最短的文字或是一段話寫出來或講出來。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9682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你可以用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句話告訴你旁邊的同學，你昨天看的節目內容嗎？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</a:t>
            </a:r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給同學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</a:t>
            </a:r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秒，用五句話互相告訴對方最近看過的節目或故事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endParaRPr lang="zh-TW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zh-TW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我們不可能記住我們看過的書、看過的節目裡面的每一個字或每一句話</a:t>
            </a:r>
          </a:p>
          <a:p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摘要可以幫助我們記住重點，以後要回想的時候，可以節省時間，不用重新再看一遍。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297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那要怎麼寫摘要呢？我們可以把故事的開頭和結尾連在一起變成摘要嗎？</a:t>
            </a:r>
            <a:endParaRPr lang="en-US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大家都有聽過三隻小豬的故事，</a:t>
            </a:r>
            <a:endParaRPr lang="en-US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三隻小豬的</a:t>
            </a:r>
            <a:endParaRPr lang="en-US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開頭是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</a:t>
            </a:r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從前有三隻小豬</a:t>
            </a:r>
            <a:endParaRPr lang="en-US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結尾是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</a:t>
            </a:r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他們過著幸福快樂的日子</a:t>
            </a:r>
          </a:p>
          <a:p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那只要把開頭和結尾連起來就是摘要了嗎，是不是還缺什麼？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180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sz="1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381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改寫自：</a:t>
            </a: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三隻小豬</a:t>
            </a: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幼福文化事業有限公司編著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出版社： 幼福文化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出版地： 臺北縣中和市</a:t>
            </a: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370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076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6420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按照順序填入表格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5007D-C75D-487B-AF71-C405B43A929F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750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2019/5/28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578048"/>
              </p:ext>
            </p:extLst>
          </p:nvPr>
        </p:nvGraphicFramePr>
        <p:xfrm>
          <a:off x="323528" y="332657"/>
          <a:ext cx="8568952" cy="61926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8858"/>
                <a:gridCol w="2178858"/>
                <a:gridCol w="2178858"/>
                <a:gridCol w="2032378"/>
              </a:tblGrid>
              <a:tr h="1718787">
                <a:tc>
                  <a:txBody>
                    <a:bodyPr/>
                    <a:lstStyle/>
                    <a:p>
                      <a:pPr algn="ctr"/>
                      <a:endParaRPr lang="zh-TW" altLang="en-US" sz="2400" b="1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B5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69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B5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6955"/>
                    </a:solidFill>
                  </a:tcPr>
                </a:tc>
              </a:tr>
              <a:tr h="1491300"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69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B5A6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2400" b="1" kern="120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695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2400" b="1" kern="120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B5A6"/>
                    </a:solidFill>
                  </a:tcPr>
                </a:tc>
              </a:tr>
              <a:tr h="1491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b="1" kern="1200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B5A6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69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B5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6955"/>
                    </a:solidFill>
                  </a:tcPr>
                </a:tc>
              </a:tr>
              <a:tr h="1491300"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69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b="0" dirty="0" smtClean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B5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b="1" dirty="0" smtClean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69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B5A6"/>
                    </a:solidFill>
                  </a:tcPr>
                </a:tc>
              </a:tr>
            </a:tbl>
          </a:graphicData>
        </a:graphic>
      </p:graphicFrame>
      <p:sp>
        <p:nvSpPr>
          <p:cNvPr id="2" name="橢圓 1"/>
          <p:cNvSpPr/>
          <p:nvPr/>
        </p:nvSpPr>
        <p:spPr>
          <a:xfrm>
            <a:off x="2008515" y="548680"/>
            <a:ext cx="5198978" cy="5472608"/>
          </a:xfrm>
          <a:prstGeom prst="ellipse">
            <a:avLst/>
          </a:prstGeom>
          <a:solidFill>
            <a:schemeClr val="bg1">
              <a:alpha val="63000"/>
            </a:schemeClr>
          </a:solidFill>
          <a:ln w="254000">
            <a:solidFill>
              <a:srgbClr val="7ED8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6600" b="1" dirty="0">
              <a:solidFill>
                <a:srgbClr val="604824"/>
              </a:solidFill>
              <a:effectLst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86000" y="2413337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zh-TW" sz="5400" b="1" dirty="0">
                <a:solidFill>
                  <a:srgbClr val="604824"/>
                </a:solidFill>
                <a:effectLst>
                  <a:glow rad="101600">
                    <a:schemeClr val="bg1">
                      <a:alpha val="85000"/>
                    </a:schemeClr>
                  </a:glow>
                </a:effectLst>
              </a:rPr>
              <a:t>16</a:t>
            </a:r>
            <a:r>
              <a:rPr lang="zh-TW" altLang="en-US" sz="5400" b="1" dirty="0">
                <a:solidFill>
                  <a:srgbClr val="604824"/>
                </a:solidFill>
                <a:effectLst>
                  <a:glow rad="101600">
                    <a:schemeClr val="bg1">
                      <a:alpha val="85000"/>
                    </a:schemeClr>
                  </a:glow>
                </a:effectLst>
              </a:rPr>
              <a:t>格關鍵字</a:t>
            </a:r>
            <a:endParaRPr lang="en-US" altLang="zh-TW" sz="5400" b="1" dirty="0">
              <a:solidFill>
                <a:srgbClr val="604824"/>
              </a:solidFill>
              <a:effectLst>
                <a:glow rad="101600">
                  <a:schemeClr val="bg1">
                    <a:alpha val="85000"/>
                  </a:schemeClr>
                </a:glow>
              </a:effectLst>
            </a:endParaRPr>
          </a:p>
          <a:p>
            <a:pPr algn="ctr"/>
            <a:r>
              <a:rPr lang="zh-TW" altLang="en-US" sz="7200" b="1" dirty="0">
                <a:solidFill>
                  <a:srgbClr val="604824"/>
                </a:solidFill>
                <a:effectLst>
                  <a:glow rad="101600">
                    <a:schemeClr val="bg1">
                      <a:alpha val="85000"/>
                    </a:schemeClr>
                  </a:glow>
                </a:effectLst>
              </a:rPr>
              <a:t>摘要練習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23528" y="476672"/>
            <a:ext cx="882047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zh-TW" altLang="en-US" sz="2000" dirty="0"/>
              <a:t>晚上，大野狼悄悄來到山腳，「有</a:t>
            </a:r>
            <a:r>
              <a:rPr lang="zh-TW" altLang="en-US" sz="2000" dirty="0" smtClean="0"/>
              <a:t>肥嫩</a:t>
            </a:r>
            <a:r>
              <a:rPr lang="zh-TW" altLang="en-US" sz="2000" dirty="0"/>
              <a:t>的小豬可以吃囉！」</a:t>
            </a:r>
          </a:p>
          <a:p>
            <a:pPr>
              <a:lnSpc>
                <a:spcPts val="2400"/>
              </a:lnSpc>
            </a:pPr>
            <a:r>
              <a:rPr lang="zh-TW" altLang="en-US" sz="2000" dirty="0"/>
              <a:t>大野狼來到豬大哥的稻草屋，「哈哈，這種稻草屋我吹一口氣就可以吹垮！」</a:t>
            </a:r>
          </a:p>
          <a:p>
            <a:pPr>
              <a:lnSpc>
                <a:spcPts val="2400"/>
              </a:lnSpc>
            </a:pPr>
            <a:r>
              <a:rPr lang="zh-TW" altLang="en-US" sz="2000" dirty="0"/>
              <a:t>「呼─」豬大哥的稻草屋被吹垮了！</a:t>
            </a:r>
          </a:p>
          <a:p>
            <a:pPr>
              <a:lnSpc>
                <a:spcPts val="2400"/>
              </a:lnSpc>
            </a:pPr>
            <a:endParaRPr lang="zh-TW" altLang="en-US" sz="2000" dirty="0"/>
          </a:p>
          <a:p>
            <a:pPr>
              <a:lnSpc>
                <a:spcPts val="2400"/>
              </a:lnSpc>
            </a:pPr>
            <a:r>
              <a:rPr lang="zh-TW" altLang="en-US" sz="2000" dirty="0"/>
              <a:t>豬大哥從睡夢中驚醒，立刻往山腰上豬二哥的家躲避。</a:t>
            </a:r>
          </a:p>
          <a:p>
            <a:pPr>
              <a:lnSpc>
                <a:spcPts val="2400"/>
              </a:lnSpc>
            </a:pPr>
            <a:r>
              <a:rPr lang="zh-TW" altLang="en-US" sz="2000" dirty="0"/>
              <a:t>大野狼來到豬二哥的家，說：「這種木頭房子根本擋不住我！」</a:t>
            </a:r>
          </a:p>
          <a:p>
            <a:pPr>
              <a:lnSpc>
                <a:spcPts val="2400"/>
              </a:lnSpc>
            </a:pPr>
            <a:r>
              <a:rPr lang="zh-TW" altLang="en-US" sz="2000" dirty="0" smtClean="0"/>
              <a:t>大腳一踢，豬二哥的小木屋也垮了！</a:t>
            </a:r>
          </a:p>
          <a:p>
            <a:pPr>
              <a:lnSpc>
                <a:spcPts val="2400"/>
              </a:lnSpc>
            </a:pPr>
            <a:endParaRPr lang="zh-TW" altLang="en-US" sz="2000" dirty="0"/>
          </a:p>
          <a:p>
            <a:pPr>
              <a:lnSpc>
                <a:spcPts val="2400"/>
              </a:lnSpc>
            </a:pPr>
            <a:r>
              <a:rPr lang="zh-TW" altLang="en-US" sz="2000" dirty="0"/>
              <a:t>豬大哥和豬二哥被大野狼追著跑到了山頂，豬小弟連忙開門讓他們進去。</a:t>
            </a:r>
          </a:p>
          <a:p>
            <a:pPr>
              <a:lnSpc>
                <a:spcPts val="2400"/>
              </a:lnSpc>
            </a:pPr>
            <a:r>
              <a:rPr lang="zh-TW" altLang="en-US" sz="2000" dirty="0"/>
              <a:t>大野狼在門外對著磚頭房子</a:t>
            </a:r>
            <a:r>
              <a:rPr lang="zh-TW" altLang="en-US" sz="2000" dirty="0" smtClean="0"/>
              <a:t>又吹又</a:t>
            </a:r>
            <a:r>
              <a:rPr lang="zh-TW" altLang="en-US" sz="2000" dirty="0"/>
              <a:t>踢，還是沒辦法進門。</a:t>
            </a:r>
          </a:p>
          <a:p>
            <a:pPr>
              <a:lnSpc>
                <a:spcPts val="2400"/>
              </a:lnSpc>
            </a:pPr>
            <a:r>
              <a:rPr lang="zh-TW" altLang="en-US" sz="2000" dirty="0"/>
              <a:t>最後大野狼想了一個方法：從煙囪爬進去！</a:t>
            </a:r>
          </a:p>
          <a:p>
            <a:pPr>
              <a:lnSpc>
                <a:spcPts val="2400"/>
              </a:lnSpc>
            </a:pPr>
            <a:endParaRPr lang="zh-TW" altLang="en-US" sz="2000" dirty="0" smtClean="0"/>
          </a:p>
          <a:p>
            <a:pPr>
              <a:lnSpc>
                <a:spcPts val="2400"/>
              </a:lnSpc>
            </a:pPr>
            <a:endParaRPr lang="zh-TW" altLang="en-US" sz="2000" dirty="0"/>
          </a:p>
          <a:p>
            <a:pPr>
              <a:lnSpc>
                <a:spcPts val="2400"/>
              </a:lnSpc>
            </a:pPr>
            <a:r>
              <a:rPr lang="zh-TW" altLang="en-US" sz="2000" dirty="0"/>
              <a:t>但是豬小弟</a:t>
            </a:r>
            <a:r>
              <a:rPr lang="zh-TW" altLang="en-US" sz="2000" dirty="0" smtClean="0"/>
              <a:t>早</a:t>
            </a:r>
            <a:r>
              <a:rPr lang="zh-TW" altLang="en-US" sz="2000" dirty="0" smtClean="0"/>
              <a:t>就想到</a:t>
            </a:r>
            <a:r>
              <a:rPr lang="zh-TW" altLang="en-US" sz="2000" dirty="0"/>
              <a:t>了</a:t>
            </a:r>
            <a:r>
              <a:rPr lang="zh-TW" altLang="en-US" sz="2000" dirty="0" smtClean="0"/>
              <a:t>，</a:t>
            </a:r>
            <a:r>
              <a:rPr lang="zh-TW" altLang="en-US" sz="2000" dirty="0"/>
              <a:t>大野狼一從煙囪爬下來，底下的壁爐正燒著柴火，</a:t>
            </a:r>
          </a:p>
          <a:p>
            <a:pPr>
              <a:lnSpc>
                <a:spcPts val="2400"/>
              </a:lnSpc>
            </a:pPr>
            <a:r>
              <a:rPr lang="zh-TW" altLang="en-US" sz="2000" dirty="0" smtClean="0"/>
              <a:t>大野狼的屁股碰到火馬上燒了起來，燙的他哇哇大叫，衝出煙囪，逃回森林裡了。</a:t>
            </a:r>
            <a:endParaRPr lang="en-US" altLang="zh-TW" sz="2000" dirty="0" smtClean="0"/>
          </a:p>
          <a:p>
            <a:pPr>
              <a:lnSpc>
                <a:spcPts val="2400"/>
              </a:lnSpc>
            </a:pPr>
            <a:endParaRPr lang="en-US" altLang="zh-TW" sz="2000" dirty="0"/>
          </a:p>
          <a:p>
            <a:pPr>
              <a:lnSpc>
                <a:spcPts val="2400"/>
              </a:lnSpc>
            </a:pPr>
            <a:r>
              <a:rPr lang="zh-TW" altLang="en-US" sz="2000" dirty="0" smtClean="0"/>
              <a:t>三隻小豬躲過了大野狼，從此過著幸福快樂的日子。</a:t>
            </a:r>
            <a:endParaRPr lang="en-US" altLang="zh-TW" sz="2000" dirty="0" smtClean="0"/>
          </a:p>
          <a:p>
            <a:pPr>
              <a:lnSpc>
                <a:spcPts val="2400"/>
              </a:lnSpc>
            </a:pPr>
            <a:endParaRPr lang="zh-TW" altLang="en-US" sz="2000" dirty="0"/>
          </a:p>
        </p:txBody>
      </p:sp>
      <p:sp>
        <p:nvSpPr>
          <p:cNvPr id="3" name="圓角矩形 2"/>
          <p:cNvSpPr/>
          <p:nvPr/>
        </p:nvSpPr>
        <p:spPr>
          <a:xfrm>
            <a:off x="1187624" y="476672"/>
            <a:ext cx="792088" cy="360040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圓角矩形 3"/>
          <p:cNvSpPr/>
          <p:nvPr/>
        </p:nvSpPr>
        <p:spPr>
          <a:xfrm>
            <a:off x="2339752" y="1072853"/>
            <a:ext cx="1584176" cy="360040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矩形 4"/>
          <p:cNvSpPr/>
          <p:nvPr/>
        </p:nvSpPr>
        <p:spPr>
          <a:xfrm>
            <a:off x="1043608" y="2382985"/>
            <a:ext cx="3384376" cy="296253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圓角矩形 5"/>
          <p:cNvSpPr/>
          <p:nvPr/>
        </p:nvSpPr>
        <p:spPr>
          <a:xfrm>
            <a:off x="2339752" y="3290800"/>
            <a:ext cx="4464496" cy="292167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/>
          <p:cNvSpPr/>
          <p:nvPr/>
        </p:nvSpPr>
        <p:spPr>
          <a:xfrm>
            <a:off x="3347864" y="3585561"/>
            <a:ext cx="1800200" cy="363686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圓角矩形 7"/>
          <p:cNvSpPr/>
          <p:nvPr/>
        </p:nvSpPr>
        <p:spPr>
          <a:xfrm>
            <a:off x="7970021" y="4439120"/>
            <a:ext cx="576064" cy="339744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圓角矩形 10"/>
          <p:cNvSpPr/>
          <p:nvPr/>
        </p:nvSpPr>
        <p:spPr>
          <a:xfrm>
            <a:off x="1439652" y="4778864"/>
            <a:ext cx="2808312" cy="360040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圓角矩形 11"/>
          <p:cNvSpPr/>
          <p:nvPr/>
        </p:nvSpPr>
        <p:spPr>
          <a:xfrm>
            <a:off x="7695636" y="4778864"/>
            <a:ext cx="1124835" cy="360040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圓角矩形 12"/>
          <p:cNvSpPr/>
          <p:nvPr/>
        </p:nvSpPr>
        <p:spPr>
          <a:xfrm>
            <a:off x="4212976" y="5729447"/>
            <a:ext cx="1764196" cy="287342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圓角矩形 13"/>
          <p:cNvSpPr/>
          <p:nvPr/>
        </p:nvSpPr>
        <p:spPr>
          <a:xfrm>
            <a:off x="4457824" y="2333454"/>
            <a:ext cx="1730851" cy="408623"/>
          </a:xfrm>
          <a:prstGeom prst="roundRect">
            <a:avLst/>
          </a:prstGeom>
          <a:solidFill>
            <a:srgbClr val="E16955"/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dirty="0">
                <a:solidFill>
                  <a:schemeClr val="bg1"/>
                </a:solidFill>
              </a:rPr>
              <a:t>小木屋被踢垮</a:t>
            </a:r>
          </a:p>
        </p:txBody>
      </p:sp>
      <p:sp>
        <p:nvSpPr>
          <p:cNvPr id="15" name="圓角矩形 14"/>
          <p:cNvSpPr/>
          <p:nvPr/>
        </p:nvSpPr>
        <p:spPr>
          <a:xfrm>
            <a:off x="6103550" y="3540624"/>
            <a:ext cx="2284035" cy="408623"/>
          </a:xfrm>
          <a:prstGeom prst="roundRect">
            <a:avLst/>
          </a:prstGeom>
          <a:solidFill>
            <a:srgbClr val="E16955"/>
          </a:solidFill>
        </p:spPr>
        <p:txBody>
          <a:bodyPr wrap="none">
            <a:spAutoFit/>
          </a:bodyPr>
          <a:lstStyle/>
          <a:p>
            <a:pPr algn="ctr"/>
            <a:r>
              <a:rPr lang="zh-TW" altLang="en-US" dirty="0">
                <a:solidFill>
                  <a:schemeClr val="bg1"/>
                </a:solidFill>
              </a:rPr>
              <a:t>沒辦法進去磚頭房子</a:t>
            </a:r>
          </a:p>
        </p:txBody>
      </p:sp>
      <p:sp>
        <p:nvSpPr>
          <p:cNvPr id="16" name="圓角矩形 15"/>
          <p:cNvSpPr/>
          <p:nvPr/>
        </p:nvSpPr>
        <p:spPr>
          <a:xfrm>
            <a:off x="3412965" y="5084743"/>
            <a:ext cx="1600022" cy="408623"/>
          </a:xfrm>
          <a:prstGeom prst="roundRect">
            <a:avLst/>
          </a:prstGeom>
          <a:solidFill>
            <a:srgbClr val="E16955"/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TW" altLang="en-US" dirty="0">
                <a:solidFill>
                  <a:schemeClr val="bg1"/>
                </a:solidFill>
              </a:rPr>
              <a:t>屁股燒了起來</a:t>
            </a:r>
          </a:p>
        </p:txBody>
      </p:sp>
    </p:spTree>
    <p:extLst>
      <p:ext uri="{BB962C8B-B14F-4D97-AF65-F5344CB8AC3E}">
        <p14:creationId xmlns:p14="http://schemas.microsoft.com/office/powerpoint/2010/main" val="59674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94948"/>
              </p:ext>
            </p:extLst>
          </p:nvPr>
        </p:nvGraphicFramePr>
        <p:xfrm>
          <a:off x="323528" y="1484784"/>
          <a:ext cx="8496943" cy="45365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548"/>
                <a:gridCol w="2160548"/>
                <a:gridCol w="2160548"/>
                <a:gridCol w="2015299"/>
              </a:tblGrid>
              <a:tr h="125911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三隻小豬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豬大哥貪睡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豬二哥愛玩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豬小弟勤勞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24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稻草屋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小木屋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堅固的磚房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大野狼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24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稻草屋被吹垮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小木屋被踢垮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沒辦法進去磚頭房子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從煙囪爬進去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24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柴火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屁股燒了起來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逃回森林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幸福快樂</a:t>
                      </a:r>
                      <a:endParaRPr lang="en-US" altLang="zh-TW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的日子</a:t>
                      </a:r>
                      <a:endParaRPr lang="en-US" altLang="zh-TW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824332"/>
                </a:solidFill>
              </a:rPr>
              <a:t>16</a:t>
            </a:r>
            <a:r>
              <a:rPr lang="zh-TW" altLang="en-US" b="1" dirty="0" smtClean="0">
                <a:solidFill>
                  <a:srgbClr val="824332"/>
                </a:solidFill>
              </a:rPr>
              <a:t>格關鍵字表格</a:t>
            </a:r>
            <a:endParaRPr lang="zh-TW" altLang="en-US" b="1" dirty="0">
              <a:solidFill>
                <a:srgbClr val="8243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72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905285"/>
              </p:ext>
            </p:extLst>
          </p:nvPr>
        </p:nvGraphicFramePr>
        <p:xfrm>
          <a:off x="323528" y="1427129"/>
          <a:ext cx="8496943" cy="26574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548"/>
                <a:gridCol w="2160548"/>
                <a:gridCol w="2160548"/>
                <a:gridCol w="2015299"/>
              </a:tblGrid>
              <a:tr h="47549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三隻小豬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豬大哥貪睡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豬二哥愛玩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豬小弟勤勞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38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稻草屋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小木屋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堅固的磚房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大野狼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2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稻草屋被吹垮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小木屋被踢垮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沒辦法進去磚頭房子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從煙囪爬進去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17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柴火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屁股燒了起來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逃回森林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幸福快樂</a:t>
                      </a:r>
                      <a:endParaRPr lang="en-US" altLang="zh-TW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的日子</a:t>
                      </a:r>
                      <a:endParaRPr lang="en-US" altLang="zh-TW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824332"/>
                </a:solidFill>
              </a:rPr>
              <a:t>整理成句子！</a:t>
            </a:r>
            <a:endParaRPr lang="zh-TW" altLang="en-US" b="1" dirty="0">
              <a:solidFill>
                <a:srgbClr val="824332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800182"/>
              </p:ext>
            </p:extLst>
          </p:nvPr>
        </p:nvGraphicFramePr>
        <p:xfrm>
          <a:off x="323528" y="1415297"/>
          <a:ext cx="8496943" cy="4754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548"/>
                <a:gridCol w="2160548"/>
                <a:gridCol w="2160548"/>
                <a:gridCol w="2015299"/>
              </a:tblGrid>
              <a:tr h="47549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chemeClr val="bg1"/>
                          </a:solidFill>
                        </a:rPr>
                        <a:t>三隻小豬</a:t>
                      </a:r>
                      <a:endParaRPr lang="zh-TW" altLang="en-US" sz="2400" b="1" dirty="0">
                        <a:solidFill>
                          <a:schemeClr val="bg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998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豬大哥貪睡</a:t>
                      </a:r>
                      <a:endParaRPr lang="zh-TW" altLang="en-US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998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豬二哥愛玩</a:t>
                      </a:r>
                      <a:endParaRPr lang="zh-TW" altLang="en-US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998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豬小弟勤勞</a:t>
                      </a:r>
                      <a:endParaRPr lang="zh-TW" altLang="en-US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998C"/>
                    </a:solidFill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313184" y="4325034"/>
            <a:ext cx="83632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 smtClean="0">
                <a:solidFill>
                  <a:srgbClr val="2F998C"/>
                </a:solidFill>
              </a:rPr>
              <a:t>1.</a:t>
            </a:r>
            <a:r>
              <a:rPr lang="zh-TW" altLang="en-US" sz="2000" dirty="0" smtClean="0">
                <a:solidFill>
                  <a:srgbClr val="2F998C"/>
                </a:solidFill>
              </a:rPr>
              <a:t> </a:t>
            </a:r>
            <a:r>
              <a:rPr lang="zh-TW" altLang="en-US" sz="2000" b="1" i="1" dirty="0" smtClean="0">
                <a:solidFill>
                  <a:srgbClr val="2F998C"/>
                </a:solidFill>
              </a:rPr>
              <a:t>從前</a:t>
            </a:r>
            <a:r>
              <a:rPr lang="zh-TW" altLang="en-US" sz="2000" dirty="0">
                <a:solidFill>
                  <a:srgbClr val="2F998C"/>
                </a:solidFill>
              </a:rPr>
              <a:t>，有三隻小豬，豬大哥貪睡、豬二哥愛玩，</a:t>
            </a:r>
            <a:r>
              <a:rPr lang="zh-TW" altLang="en-US" sz="2000" b="1" i="1" dirty="0" smtClean="0">
                <a:solidFill>
                  <a:srgbClr val="2F998C"/>
                </a:solidFill>
              </a:rPr>
              <a:t>只有 </a:t>
            </a:r>
            <a:r>
              <a:rPr lang="zh-TW" altLang="en-US" sz="2000" dirty="0" smtClean="0">
                <a:solidFill>
                  <a:srgbClr val="2F998C"/>
                </a:solidFill>
              </a:rPr>
              <a:t>豬</a:t>
            </a:r>
            <a:r>
              <a:rPr lang="zh-TW" altLang="en-US" sz="2000" dirty="0">
                <a:solidFill>
                  <a:srgbClr val="2F998C"/>
                </a:solidFill>
              </a:rPr>
              <a:t>小弟最勤勞。</a:t>
            </a:r>
            <a:endParaRPr lang="en-US" altLang="zh-TW" sz="2000" dirty="0">
              <a:solidFill>
                <a:srgbClr val="2F998C"/>
              </a:solidFill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828899"/>
              </p:ext>
            </p:extLst>
          </p:nvPr>
        </p:nvGraphicFramePr>
        <p:xfrm>
          <a:off x="323527" y="1900285"/>
          <a:ext cx="6481644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548"/>
                <a:gridCol w="2160548"/>
                <a:gridCol w="2160548"/>
              </a:tblGrid>
              <a:tr h="37738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稻草屋</a:t>
                      </a:r>
                      <a:endParaRPr lang="zh-TW" altLang="en-US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小木屋</a:t>
                      </a:r>
                      <a:endParaRPr lang="zh-TW" altLang="en-US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堅固的磚房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8122"/>
              </p:ext>
            </p:extLst>
          </p:nvPr>
        </p:nvGraphicFramePr>
        <p:xfrm>
          <a:off x="334270" y="2363950"/>
          <a:ext cx="6481644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548"/>
                <a:gridCol w="2160548"/>
                <a:gridCol w="2160548"/>
              </a:tblGrid>
              <a:tr h="6792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稻草屋被吹垮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小木屋被踢垮</a:t>
                      </a:r>
                      <a:endParaRPr lang="zh-TW" altLang="en-US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沒辦法進去磚頭房子</a:t>
                      </a:r>
                      <a:endParaRPr lang="zh-TW" altLang="en-US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979690"/>
              </p:ext>
            </p:extLst>
          </p:nvPr>
        </p:nvGraphicFramePr>
        <p:xfrm>
          <a:off x="322220" y="3177333"/>
          <a:ext cx="6481644" cy="9017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548"/>
                <a:gridCol w="2160548"/>
                <a:gridCol w="2160548"/>
              </a:tblGrid>
              <a:tr h="90174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柴火</a:t>
                      </a:r>
                      <a:endParaRPr lang="zh-TW" altLang="en-US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屁股燒了起來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逃回森林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248199"/>
              </p:ext>
            </p:extLst>
          </p:nvPr>
        </p:nvGraphicFramePr>
        <p:xfrm>
          <a:off x="6815914" y="3184848"/>
          <a:ext cx="2015299" cy="9017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5299"/>
              </a:tblGrid>
              <a:tr h="9017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幸福快樂</a:t>
                      </a:r>
                      <a:endParaRPr lang="en-US" altLang="zh-TW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的日子</a:t>
                      </a:r>
                      <a:endParaRPr lang="en-US" altLang="zh-TW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D8CD"/>
                    </a:solidFill>
                  </a:tcPr>
                </a:tc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322220" y="4737059"/>
            <a:ext cx="83837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 smtClean="0">
                <a:solidFill>
                  <a:srgbClr val="824332"/>
                </a:solidFill>
              </a:rPr>
              <a:t>2.</a:t>
            </a:r>
            <a:r>
              <a:rPr lang="zh-TW" altLang="en-US" sz="2000" dirty="0" smtClean="0">
                <a:solidFill>
                  <a:srgbClr val="824332"/>
                </a:solidFill>
              </a:rPr>
              <a:t> 豬</a:t>
            </a:r>
            <a:r>
              <a:rPr lang="zh-TW" altLang="en-US" sz="2000" dirty="0">
                <a:solidFill>
                  <a:srgbClr val="824332"/>
                </a:solidFill>
              </a:rPr>
              <a:t>大哥蓋了稻草屋，豬二哥蓋了小木屋，豬小弟蓋了堅固的磚房。</a:t>
            </a:r>
            <a:endParaRPr lang="en-US" altLang="zh-TW" sz="2000" dirty="0">
              <a:solidFill>
                <a:srgbClr val="824332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23528" y="5165549"/>
            <a:ext cx="84371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1938" indent="-261938"/>
            <a:r>
              <a:rPr lang="en-US" altLang="zh-TW" sz="2000" dirty="0" smtClean="0">
                <a:solidFill>
                  <a:schemeClr val="bg2">
                    <a:lumMod val="25000"/>
                  </a:schemeClr>
                </a:solidFill>
              </a:rPr>
              <a:t>3.</a:t>
            </a:r>
            <a:r>
              <a:rPr lang="zh-TW" altLang="en-US" sz="2000" dirty="0" smtClean="0">
                <a:solidFill>
                  <a:schemeClr val="bg2">
                    <a:lumMod val="25000"/>
                  </a:schemeClr>
                </a:solidFill>
              </a:rPr>
              <a:t> 大</a:t>
            </a:r>
            <a:r>
              <a:rPr lang="zh-TW" altLang="en-US" sz="2000" dirty="0">
                <a:solidFill>
                  <a:schemeClr val="bg2">
                    <a:lumMod val="25000"/>
                  </a:schemeClr>
                </a:solidFill>
              </a:rPr>
              <a:t>野狼來了，稻草屋被大野狼吹垮，小木屋被大野狼踢垮，</a:t>
            </a:r>
            <a:r>
              <a:rPr lang="zh-TW" altLang="en-US" sz="2000" b="1" i="1" dirty="0" smtClean="0">
                <a:solidFill>
                  <a:schemeClr val="bg2">
                    <a:lumMod val="25000"/>
                  </a:schemeClr>
                </a:solidFill>
              </a:rPr>
              <a:t>但是 </a:t>
            </a:r>
            <a:r>
              <a:rPr lang="zh-TW" altLang="en-US" sz="2000" dirty="0" smtClean="0">
                <a:solidFill>
                  <a:schemeClr val="bg2">
                    <a:lumMod val="25000"/>
                  </a:schemeClr>
                </a:solidFill>
              </a:rPr>
              <a:t>大</a:t>
            </a:r>
            <a:r>
              <a:rPr lang="zh-TW" altLang="en-US" sz="2000" dirty="0">
                <a:solidFill>
                  <a:schemeClr val="bg2">
                    <a:lumMod val="25000"/>
                  </a:schemeClr>
                </a:solidFill>
              </a:rPr>
              <a:t>野</a:t>
            </a:r>
            <a:r>
              <a:rPr lang="zh-TW" altLang="en-US" sz="2000" dirty="0" smtClean="0">
                <a:solidFill>
                  <a:schemeClr val="bg2">
                    <a:lumMod val="25000"/>
                  </a:schemeClr>
                </a:solidFill>
              </a:rPr>
              <a:t>狼 沒辦法</a:t>
            </a:r>
            <a:r>
              <a:rPr lang="zh-TW" altLang="en-US" sz="2000" dirty="0">
                <a:solidFill>
                  <a:schemeClr val="bg2">
                    <a:lumMod val="25000"/>
                  </a:schemeClr>
                </a:solidFill>
              </a:rPr>
              <a:t>進去磚頭房子。</a:t>
            </a:r>
            <a:endParaRPr lang="en-US" altLang="zh-TW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22220" y="5865938"/>
            <a:ext cx="84982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 smtClean="0">
                <a:solidFill>
                  <a:schemeClr val="accent5">
                    <a:lumMod val="75000"/>
                  </a:schemeClr>
                </a:solidFill>
              </a:rPr>
              <a:t>4.</a:t>
            </a:r>
            <a:r>
              <a:rPr lang="zh-TW" altLang="en-US" sz="2000" dirty="0" smtClean="0">
                <a:solidFill>
                  <a:schemeClr val="accent5">
                    <a:lumMod val="75000"/>
                  </a:schemeClr>
                </a:solidFill>
              </a:rPr>
              <a:t> 大</a:t>
            </a:r>
            <a:r>
              <a:rPr lang="zh-TW" altLang="en-US" sz="2000" dirty="0">
                <a:solidFill>
                  <a:schemeClr val="accent5">
                    <a:lumMod val="75000"/>
                  </a:schemeClr>
                </a:solidFill>
              </a:rPr>
              <a:t>野狼想從煙囪爬進去，</a:t>
            </a:r>
            <a:r>
              <a:rPr lang="zh-TW" altLang="en-US" sz="2000" b="1" i="1" dirty="0" smtClean="0">
                <a:solidFill>
                  <a:schemeClr val="accent5">
                    <a:lumMod val="75000"/>
                  </a:schemeClr>
                </a:solidFill>
              </a:rPr>
              <a:t>結果 </a:t>
            </a:r>
            <a:r>
              <a:rPr lang="zh-TW" altLang="en-US" sz="2000" dirty="0" smtClean="0">
                <a:solidFill>
                  <a:schemeClr val="accent5">
                    <a:lumMod val="75000"/>
                  </a:schemeClr>
                </a:solidFill>
              </a:rPr>
              <a:t>被</a:t>
            </a:r>
            <a:r>
              <a:rPr lang="zh-TW" altLang="en-US" sz="2000" dirty="0">
                <a:solidFill>
                  <a:schemeClr val="accent5">
                    <a:lumMod val="75000"/>
                  </a:schemeClr>
                </a:solidFill>
              </a:rPr>
              <a:t>底下的柴火燒到屁股，逃回森林裡了。</a:t>
            </a:r>
            <a:endParaRPr lang="en-US" altLang="zh-TW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22220" y="6294693"/>
            <a:ext cx="6876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 smtClean="0">
                <a:solidFill>
                  <a:srgbClr val="37B5A6"/>
                </a:solidFill>
              </a:rPr>
              <a:t>5.</a:t>
            </a:r>
            <a:r>
              <a:rPr lang="zh-TW" altLang="en-US" sz="2000" dirty="0" smtClean="0">
                <a:solidFill>
                  <a:srgbClr val="37B5A6"/>
                </a:solidFill>
              </a:rPr>
              <a:t> </a:t>
            </a:r>
            <a:r>
              <a:rPr lang="zh-TW" altLang="en-US" sz="2000" b="1" i="1" dirty="0" smtClean="0">
                <a:solidFill>
                  <a:srgbClr val="37B5A6"/>
                </a:solidFill>
              </a:rPr>
              <a:t>三</a:t>
            </a:r>
            <a:r>
              <a:rPr lang="zh-TW" altLang="en-US" sz="2000" b="1" i="1" dirty="0">
                <a:solidFill>
                  <a:srgbClr val="37B5A6"/>
                </a:solidFill>
              </a:rPr>
              <a:t>隻小豬躲過大野狼</a:t>
            </a:r>
            <a:r>
              <a:rPr lang="zh-TW" altLang="en-US" sz="2000" dirty="0">
                <a:solidFill>
                  <a:srgbClr val="37B5A6"/>
                </a:solidFill>
              </a:rPr>
              <a:t>，</a:t>
            </a:r>
            <a:r>
              <a:rPr lang="zh-TW" altLang="en-US" sz="2000" b="1" i="1" dirty="0" smtClean="0">
                <a:solidFill>
                  <a:srgbClr val="37B5A6"/>
                </a:solidFill>
              </a:rPr>
              <a:t>從此 </a:t>
            </a:r>
            <a:r>
              <a:rPr lang="zh-TW" altLang="en-US" sz="2000" dirty="0" smtClean="0">
                <a:solidFill>
                  <a:srgbClr val="37B5A6"/>
                </a:solidFill>
              </a:rPr>
              <a:t>過</a:t>
            </a:r>
            <a:r>
              <a:rPr lang="zh-TW" altLang="en-US" sz="2000" dirty="0">
                <a:solidFill>
                  <a:srgbClr val="37B5A6"/>
                </a:solidFill>
              </a:rPr>
              <a:t>著幸福快樂的日子。</a:t>
            </a: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688421"/>
              </p:ext>
            </p:extLst>
          </p:nvPr>
        </p:nvGraphicFramePr>
        <p:xfrm>
          <a:off x="6810614" y="1876908"/>
          <a:ext cx="2015299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5299"/>
              </a:tblGrid>
              <a:tr h="37738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大野狼</a:t>
                      </a: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682141"/>
              </p:ext>
            </p:extLst>
          </p:nvPr>
        </p:nvGraphicFramePr>
        <p:xfrm>
          <a:off x="6799801" y="2420888"/>
          <a:ext cx="2015299" cy="6792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5299"/>
              </a:tblGrid>
              <a:tr h="67929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從煙囪爬進去</a:t>
                      </a:r>
                      <a:endParaRPr lang="zh-TW" altLang="en-US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48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824332"/>
                </a:solidFill>
              </a:rPr>
              <a:t>可以寫的更短一點！</a:t>
            </a:r>
            <a:endParaRPr lang="zh-TW" altLang="en-US" b="1" dirty="0">
              <a:solidFill>
                <a:srgbClr val="824332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323528" y="1417638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 smtClean="0"/>
              <a:t>1.</a:t>
            </a:r>
            <a:r>
              <a:rPr lang="zh-TW" altLang="en-US" sz="2400" dirty="0" smtClean="0"/>
              <a:t>從前</a:t>
            </a:r>
            <a:r>
              <a:rPr lang="zh-TW" altLang="en-US" sz="2400" dirty="0"/>
              <a:t>，有三隻小豬，豬大哥貪睡、豬二哥愛玩，只有豬小弟最勤勞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endParaRPr lang="en-US" altLang="zh-TW" sz="2400" strike="sngStrike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altLang="zh-TW" sz="2400" strike="sngStrike" dirty="0" smtClean="0">
                <a:solidFill>
                  <a:schemeClr val="accent3">
                    <a:lumMod val="75000"/>
                  </a:schemeClr>
                </a:solidFill>
              </a:rPr>
              <a:t>2.</a:t>
            </a:r>
            <a:r>
              <a:rPr lang="zh-TW" altLang="en-US" sz="2400" strike="sngStrike" dirty="0" smtClean="0">
                <a:solidFill>
                  <a:schemeClr val="accent3">
                    <a:lumMod val="75000"/>
                  </a:schemeClr>
                </a:solidFill>
              </a:rPr>
              <a:t>豬</a:t>
            </a:r>
            <a:r>
              <a:rPr lang="zh-TW" altLang="en-US" sz="2400" strike="sngStrike" dirty="0">
                <a:solidFill>
                  <a:schemeClr val="accent3">
                    <a:lumMod val="75000"/>
                  </a:schemeClr>
                </a:solidFill>
              </a:rPr>
              <a:t>大哥蓋了稻草屋，豬二哥蓋了小木屋，豬小弟蓋了堅固的磚房</a:t>
            </a:r>
            <a:r>
              <a:rPr lang="zh-TW" altLang="en-US" sz="2400" strike="sngStrike" dirty="0" smtClean="0">
                <a:solidFill>
                  <a:schemeClr val="accent3">
                    <a:lumMod val="75000"/>
                  </a:schemeClr>
                </a:solidFill>
              </a:rPr>
              <a:t>。</a:t>
            </a:r>
            <a:endParaRPr lang="en-US" altLang="zh-TW" sz="2400" strike="sngStrike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TW" altLang="en-US" sz="2400" dirty="0">
                <a:solidFill>
                  <a:schemeClr val="accent1">
                    <a:lumMod val="75000"/>
                  </a:schemeClr>
                </a:solidFill>
              </a:rPr>
              <a:t>豬大哥和豬二哥蓋了不堅固的房子</a:t>
            </a:r>
            <a:endParaRPr lang="en-US" altLang="zh-TW" sz="2400" strike="sngStrike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altLang="zh-TW" sz="2400" strike="sngStrike" dirty="0" smtClean="0">
                <a:solidFill>
                  <a:schemeClr val="accent3">
                    <a:lumMod val="75000"/>
                  </a:schemeClr>
                </a:solidFill>
              </a:rPr>
              <a:t>3.</a:t>
            </a:r>
            <a:r>
              <a:rPr lang="zh-TW" altLang="en-US" sz="2400" strike="sngStrike" dirty="0" smtClean="0">
                <a:solidFill>
                  <a:schemeClr val="accent3">
                    <a:lumMod val="75000"/>
                  </a:schemeClr>
                </a:solidFill>
              </a:rPr>
              <a:t>大</a:t>
            </a:r>
            <a:r>
              <a:rPr lang="zh-TW" altLang="en-US" sz="2400" strike="sngStrike" dirty="0">
                <a:solidFill>
                  <a:schemeClr val="accent3">
                    <a:lumMod val="75000"/>
                  </a:schemeClr>
                </a:solidFill>
              </a:rPr>
              <a:t>野狼來了，稻草屋被大野狼吹垮，小木屋被大野狼踢垮，但是大野狼沒辦法進去磚頭房子</a:t>
            </a:r>
            <a:r>
              <a:rPr lang="zh-TW" altLang="en-US" sz="2400" strike="sngStrike" dirty="0" smtClean="0">
                <a:solidFill>
                  <a:schemeClr val="accent3">
                    <a:lumMod val="75000"/>
                  </a:schemeClr>
                </a:solidFill>
              </a:rPr>
              <a:t>。</a:t>
            </a:r>
            <a:endParaRPr lang="en-US" altLang="zh-TW" sz="2400" strike="sngStrike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</a:rPr>
              <a:t>被</a:t>
            </a:r>
            <a:r>
              <a:rPr lang="zh-TW" altLang="en-US" sz="2400" dirty="0">
                <a:solidFill>
                  <a:schemeClr val="accent1">
                    <a:lumMod val="75000"/>
                  </a:schemeClr>
                </a:solidFill>
              </a:rPr>
              <a:t>大野狼破壞了，但是大野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</a:rPr>
              <a:t>狼進不去磚頭</a:t>
            </a:r>
            <a:r>
              <a:rPr lang="zh-TW" altLang="en-US" sz="2400" dirty="0">
                <a:solidFill>
                  <a:schemeClr val="accent1">
                    <a:lumMod val="75000"/>
                  </a:schemeClr>
                </a:solidFill>
              </a:rPr>
              <a:t>房子。</a:t>
            </a:r>
          </a:p>
          <a:p>
            <a:endParaRPr lang="en-US" altLang="zh-TW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altLang="zh-TW" sz="2400" dirty="0" smtClean="0"/>
              <a:t>4.</a:t>
            </a:r>
            <a:r>
              <a:rPr lang="zh-TW" altLang="en-US" sz="2400" dirty="0" smtClean="0"/>
              <a:t>大</a:t>
            </a:r>
            <a:r>
              <a:rPr lang="zh-TW" altLang="en-US" sz="2400" dirty="0"/>
              <a:t>野狼想從煙囪爬進去，結果被底下的柴火燒到屁股，逃回森林裡了。</a:t>
            </a:r>
            <a:endParaRPr lang="en-US" altLang="zh-TW" sz="2400" dirty="0"/>
          </a:p>
          <a:p>
            <a:r>
              <a:rPr lang="en-US" altLang="zh-TW" sz="2400" dirty="0" smtClean="0"/>
              <a:t>5.</a:t>
            </a:r>
            <a:r>
              <a:rPr lang="zh-TW" altLang="en-US" sz="2400" dirty="0" smtClean="0"/>
              <a:t>三</a:t>
            </a:r>
            <a:r>
              <a:rPr lang="zh-TW" altLang="en-US" sz="2400" dirty="0"/>
              <a:t>隻小豬躲過大野狼，從此過著幸福快樂的日子。</a:t>
            </a:r>
          </a:p>
        </p:txBody>
      </p:sp>
    </p:spTree>
    <p:extLst>
      <p:ext uri="{BB962C8B-B14F-4D97-AF65-F5344CB8AC3E}">
        <p14:creationId xmlns:p14="http://schemas.microsoft.com/office/powerpoint/2010/main" val="88843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95536" y="1484784"/>
            <a:ext cx="84249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zh-TW" altLang="en-US" sz="2000" dirty="0"/>
              <a:t>從前，有三隻小豬，豬大哥貪睡、豬二哥愛玩，只有豬小弟最勤勞。</a:t>
            </a:r>
            <a:endParaRPr lang="en-US" altLang="zh-TW" sz="2000" dirty="0"/>
          </a:p>
          <a:p>
            <a:r>
              <a:rPr lang="zh-TW" altLang="en-US" sz="2000" dirty="0">
                <a:solidFill>
                  <a:schemeClr val="accent1">
                    <a:lumMod val="75000"/>
                  </a:schemeClr>
                </a:solidFill>
              </a:rPr>
              <a:t>豬大哥和豬二哥蓋了不堅固的房子，被大野狼破壞了，但是大野</a:t>
            </a:r>
            <a:r>
              <a:rPr lang="zh-TW" altLang="en-US" sz="2000" dirty="0" smtClean="0">
                <a:solidFill>
                  <a:schemeClr val="accent1">
                    <a:lumMod val="75000"/>
                  </a:schemeClr>
                </a:solidFill>
              </a:rPr>
              <a:t>狼進不去豬小弟蓋的磚頭</a:t>
            </a:r>
            <a:r>
              <a:rPr lang="zh-TW" altLang="en-US" sz="2000" dirty="0">
                <a:solidFill>
                  <a:schemeClr val="accent1">
                    <a:lumMod val="75000"/>
                  </a:schemeClr>
                </a:solidFill>
              </a:rPr>
              <a:t>房子。</a:t>
            </a:r>
            <a:endParaRPr lang="en-US" altLang="zh-TW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TW" altLang="en-US" sz="2000" dirty="0" smtClean="0"/>
              <a:t>大</a:t>
            </a:r>
            <a:r>
              <a:rPr lang="zh-TW" altLang="en-US" sz="2000" dirty="0"/>
              <a:t>野狼想從煙囪爬進去，結果被底下的柴火燒到屁股，逃回森林裡了。</a:t>
            </a:r>
            <a:endParaRPr lang="en-US" altLang="zh-TW" sz="2000" dirty="0"/>
          </a:p>
          <a:p>
            <a:pPr lvl="0">
              <a:defRPr/>
            </a:pPr>
            <a:r>
              <a:rPr lang="zh-TW" altLang="en-US" sz="2000" dirty="0"/>
              <a:t>三隻小豬躲過大野狼，從此過著幸福快樂的日子。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824332"/>
                </a:solidFill>
              </a:rPr>
              <a:t>完成</a:t>
            </a:r>
            <a:r>
              <a:rPr lang="zh-TW" altLang="en-US" b="1" dirty="0" smtClean="0">
                <a:solidFill>
                  <a:srgbClr val="824332"/>
                </a:solidFill>
              </a:rPr>
              <a:t>摘要</a:t>
            </a:r>
            <a:endParaRPr lang="zh-TW" altLang="en-US" b="1" dirty="0">
              <a:solidFill>
                <a:srgbClr val="82433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51520" y="260648"/>
            <a:ext cx="8640960" cy="6336704"/>
          </a:xfrm>
          <a:prstGeom prst="rect">
            <a:avLst/>
          </a:prstGeom>
          <a:solidFill>
            <a:srgbClr val="7ED8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5400" b="1" dirty="0" smtClean="0">
                <a:solidFill>
                  <a:schemeClr val="bg1"/>
                </a:solidFill>
              </a:rPr>
              <a:t>《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面惡心善的大猩猩黑普</a:t>
            </a:r>
            <a:r>
              <a:rPr lang="en-US" altLang="zh-TW" sz="5400" b="1" dirty="0" smtClean="0">
                <a:solidFill>
                  <a:schemeClr val="bg1"/>
                </a:solidFill>
              </a:rPr>
              <a:t>》</a:t>
            </a:r>
            <a:endParaRPr lang="zh-TW" altLang="en-US" sz="5400" b="1" dirty="0">
              <a:solidFill>
                <a:schemeClr val="bg1"/>
              </a:solidFill>
            </a:endParaRPr>
          </a:p>
        </p:txBody>
      </p:sp>
      <p:sp>
        <p:nvSpPr>
          <p:cNvPr id="24" name="圓角矩形 23"/>
          <p:cNvSpPr/>
          <p:nvPr/>
        </p:nvSpPr>
        <p:spPr>
          <a:xfrm>
            <a:off x="467544" y="548680"/>
            <a:ext cx="3168352" cy="576064"/>
          </a:xfrm>
          <a:prstGeom prst="roundRect">
            <a:avLst/>
          </a:prstGeom>
          <a:solidFill>
            <a:srgbClr val="EFF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solidFill>
                  <a:srgbClr val="824332"/>
                </a:solidFill>
              </a:rPr>
              <a:t>自己試試看！</a:t>
            </a:r>
            <a:endParaRPr lang="zh-TW" altLang="en-US" sz="2800" b="1" dirty="0">
              <a:solidFill>
                <a:srgbClr val="824332"/>
              </a:solidFill>
            </a:endParaRPr>
          </a:p>
        </p:txBody>
      </p:sp>
      <p:grpSp>
        <p:nvGrpSpPr>
          <p:cNvPr id="41" name="群組 40"/>
          <p:cNvGrpSpPr/>
          <p:nvPr/>
        </p:nvGrpSpPr>
        <p:grpSpPr>
          <a:xfrm>
            <a:off x="755576" y="5373216"/>
            <a:ext cx="2010245" cy="2232248"/>
            <a:chOff x="862310" y="4625752"/>
            <a:chExt cx="2010245" cy="2232248"/>
          </a:xfrm>
        </p:grpSpPr>
        <p:sp>
          <p:nvSpPr>
            <p:cNvPr id="3" name="流程圖: 延遲 2"/>
            <p:cNvSpPr/>
            <p:nvPr/>
          </p:nvSpPr>
          <p:spPr>
            <a:xfrm rot="16200000">
              <a:off x="755576" y="4841776"/>
              <a:ext cx="2232248" cy="1800200"/>
            </a:xfrm>
            <a:prstGeom prst="flowChartDelay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橢圓 5"/>
            <p:cNvSpPr/>
            <p:nvPr/>
          </p:nvSpPr>
          <p:spPr>
            <a:xfrm>
              <a:off x="1403647" y="5021796"/>
              <a:ext cx="936105" cy="72008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橢圓 28"/>
            <p:cNvSpPr/>
            <p:nvPr/>
          </p:nvSpPr>
          <p:spPr>
            <a:xfrm>
              <a:off x="1259631" y="5389476"/>
              <a:ext cx="1224136" cy="1135868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橢圓 29"/>
            <p:cNvSpPr/>
            <p:nvPr/>
          </p:nvSpPr>
          <p:spPr>
            <a:xfrm>
              <a:off x="2671042" y="5533982"/>
              <a:ext cx="201513" cy="415788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橢圓 30"/>
            <p:cNvSpPr/>
            <p:nvPr/>
          </p:nvSpPr>
          <p:spPr>
            <a:xfrm>
              <a:off x="862310" y="5413326"/>
              <a:ext cx="201513" cy="415788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橢圓 6"/>
            <p:cNvSpPr/>
            <p:nvPr/>
          </p:nvSpPr>
          <p:spPr>
            <a:xfrm>
              <a:off x="1602605" y="5681793"/>
              <a:ext cx="144016" cy="12016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橢圓 31"/>
            <p:cNvSpPr/>
            <p:nvPr/>
          </p:nvSpPr>
          <p:spPr>
            <a:xfrm>
              <a:off x="1915591" y="5681793"/>
              <a:ext cx="144016" cy="12016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手繪多邊形 7"/>
            <p:cNvSpPr/>
            <p:nvPr/>
          </p:nvSpPr>
          <p:spPr>
            <a:xfrm>
              <a:off x="1500188" y="5999645"/>
              <a:ext cx="723900" cy="124930"/>
            </a:xfrm>
            <a:custGeom>
              <a:avLst/>
              <a:gdLst>
                <a:gd name="connsiteX0" fmla="*/ 0 w 723900"/>
                <a:gd name="connsiteY0" fmla="*/ 1105 h 124930"/>
                <a:gd name="connsiteX1" fmla="*/ 33337 w 723900"/>
                <a:gd name="connsiteY1" fmla="*/ 58255 h 124930"/>
                <a:gd name="connsiteX2" fmla="*/ 42862 w 723900"/>
                <a:gd name="connsiteY2" fmla="*/ 72543 h 124930"/>
                <a:gd name="connsiteX3" fmla="*/ 47625 w 723900"/>
                <a:gd name="connsiteY3" fmla="*/ 86830 h 124930"/>
                <a:gd name="connsiteX4" fmla="*/ 61912 w 723900"/>
                <a:gd name="connsiteY4" fmla="*/ 101118 h 124930"/>
                <a:gd name="connsiteX5" fmla="*/ 90487 w 723900"/>
                <a:gd name="connsiteY5" fmla="*/ 110643 h 124930"/>
                <a:gd name="connsiteX6" fmla="*/ 152400 w 723900"/>
                <a:gd name="connsiteY6" fmla="*/ 101118 h 124930"/>
                <a:gd name="connsiteX7" fmla="*/ 166687 w 723900"/>
                <a:gd name="connsiteY7" fmla="*/ 96355 h 124930"/>
                <a:gd name="connsiteX8" fmla="*/ 204787 w 723900"/>
                <a:gd name="connsiteY8" fmla="*/ 67780 h 124930"/>
                <a:gd name="connsiteX9" fmla="*/ 233362 w 723900"/>
                <a:gd name="connsiteY9" fmla="*/ 48730 h 124930"/>
                <a:gd name="connsiteX10" fmla="*/ 247650 w 723900"/>
                <a:gd name="connsiteY10" fmla="*/ 39205 h 124930"/>
                <a:gd name="connsiteX11" fmla="*/ 319087 w 723900"/>
                <a:gd name="connsiteY11" fmla="*/ 20155 h 124930"/>
                <a:gd name="connsiteX12" fmla="*/ 376237 w 723900"/>
                <a:gd name="connsiteY12" fmla="*/ 15393 h 124930"/>
                <a:gd name="connsiteX13" fmla="*/ 519112 w 723900"/>
                <a:gd name="connsiteY13" fmla="*/ 10630 h 124930"/>
                <a:gd name="connsiteX14" fmla="*/ 533400 w 723900"/>
                <a:gd name="connsiteY14" fmla="*/ 20155 h 124930"/>
                <a:gd name="connsiteX15" fmla="*/ 557212 w 723900"/>
                <a:gd name="connsiteY15" fmla="*/ 29680 h 124930"/>
                <a:gd name="connsiteX16" fmla="*/ 576262 w 723900"/>
                <a:gd name="connsiteY16" fmla="*/ 48730 h 124930"/>
                <a:gd name="connsiteX17" fmla="*/ 590550 w 723900"/>
                <a:gd name="connsiteY17" fmla="*/ 58255 h 124930"/>
                <a:gd name="connsiteX18" fmla="*/ 619125 w 723900"/>
                <a:gd name="connsiteY18" fmla="*/ 86830 h 124930"/>
                <a:gd name="connsiteX19" fmla="*/ 628650 w 723900"/>
                <a:gd name="connsiteY19" fmla="*/ 105880 h 124930"/>
                <a:gd name="connsiteX20" fmla="*/ 657225 w 723900"/>
                <a:gd name="connsiteY20" fmla="*/ 124930 h 124930"/>
                <a:gd name="connsiteX21" fmla="*/ 681037 w 723900"/>
                <a:gd name="connsiteY21" fmla="*/ 120168 h 124930"/>
                <a:gd name="connsiteX22" fmla="*/ 709612 w 723900"/>
                <a:gd name="connsiteY22" fmla="*/ 96355 h 124930"/>
                <a:gd name="connsiteX23" fmla="*/ 723900 w 723900"/>
                <a:gd name="connsiteY23" fmla="*/ 77305 h 124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23900" h="124930">
                  <a:moveTo>
                    <a:pt x="0" y="1105"/>
                  </a:moveTo>
                  <a:cubicBezTo>
                    <a:pt x="33437" y="42903"/>
                    <a:pt x="6916" y="5413"/>
                    <a:pt x="33337" y="58255"/>
                  </a:cubicBezTo>
                  <a:cubicBezTo>
                    <a:pt x="35897" y="63375"/>
                    <a:pt x="40302" y="67423"/>
                    <a:pt x="42862" y="72543"/>
                  </a:cubicBezTo>
                  <a:cubicBezTo>
                    <a:pt x="45107" y="77033"/>
                    <a:pt x="44840" y="82653"/>
                    <a:pt x="47625" y="86830"/>
                  </a:cubicBezTo>
                  <a:cubicBezTo>
                    <a:pt x="51361" y="92434"/>
                    <a:pt x="56024" y="97847"/>
                    <a:pt x="61912" y="101118"/>
                  </a:cubicBezTo>
                  <a:cubicBezTo>
                    <a:pt x="70689" y="105994"/>
                    <a:pt x="90487" y="110643"/>
                    <a:pt x="90487" y="110643"/>
                  </a:cubicBezTo>
                  <a:cubicBezTo>
                    <a:pt x="111125" y="107468"/>
                    <a:pt x="131877" y="104966"/>
                    <a:pt x="152400" y="101118"/>
                  </a:cubicBezTo>
                  <a:cubicBezTo>
                    <a:pt x="157334" y="100193"/>
                    <a:pt x="162452" y="99050"/>
                    <a:pt x="166687" y="96355"/>
                  </a:cubicBezTo>
                  <a:cubicBezTo>
                    <a:pt x="180080" y="87832"/>
                    <a:pt x="191578" y="76586"/>
                    <a:pt x="204787" y="67780"/>
                  </a:cubicBezTo>
                  <a:lnTo>
                    <a:pt x="233362" y="48730"/>
                  </a:lnTo>
                  <a:cubicBezTo>
                    <a:pt x="238125" y="45555"/>
                    <a:pt x="242220" y="41015"/>
                    <a:pt x="247650" y="39205"/>
                  </a:cubicBezTo>
                  <a:cubicBezTo>
                    <a:pt x="269994" y="31758"/>
                    <a:pt x="298420" y="21877"/>
                    <a:pt x="319087" y="20155"/>
                  </a:cubicBezTo>
                  <a:lnTo>
                    <a:pt x="376237" y="15393"/>
                  </a:lnTo>
                  <a:cubicBezTo>
                    <a:pt x="433292" y="-7429"/>
                    <a:pt x="408402" y="-1231"/>
                    <a:pt x="519112" y="10630"/>
                  </a:cubicBezTo>
                  <a:cubicBezTo>
                    <a:pt x="524803" y="11240"/>
                    <a:pt x="528280" y="17595"/>
                    <a:pt x="533400" y="20155"/>
                  </a:cubicBezTo>
                  <a:cubicBezTo>
                    <a:pt x="541046" y="23978"/>
                    <a:pt x="549275" y="26505"/>
                    <a:pt x="557212" y="29680"/>
                  </a:cubicBezTo>
                  <a:cubicBezTo>
                    <a:pt x="563562" y="36030"/>
                    <a:pt x="569444" y="42886"/>
                    <a:pt x="576262" y="48730"/>
                  </a:cubicBezTo>
                  <a:cubicBezTo>
                    <a:pt x="580608" y="52455"/>
                    <a:pt x="586272" y="54452"/>
                    <a:pt x="590550" y="58255"/>
                  </a:cubicBezTo>
                  <a:cubicBezTo>
                    <a:pt x="600618" y="67204"/>
                    <a:pt x="619125" y="86830"/>
                    <a:pt x="619125" y="86830"/>
                  </a:cubicBezTo>
                  <a:cubicBezTo>
                    <a:pt x="622300" y="93180"/>
                    <a:pt x="623630" y="100860"/>
                    <a:pt x="628650" y="105880"/>
                  </a:cubicBezTo>
                  <a:cubicBezTo>
                    <a:pt x="636745" y="113975"/>
                    <a:pt x="657225" y="124930"/>
                    <a:pt x="657225" y="124930"/>
                  </a:cubicBezTo>
                  <a:cubicBezTo>
                    <a:pt x="665162" y="123343"/>
                    <a:pt x="673458" y="123010"/>
                    <a:pt x="681037" y="120168"/>
                  </a:cubicBezTo>
                  <a:cubicBezTo>
                    <a:pt x="690121" y="116762"/>
                    <a:pt x="703995" y="103095"/>
                    <a:pt x="709612" y="96355"/>
                  </a:cubicBezTo>
                  <a:cubicBezTo>
                    <a:pt x="736532" y="64050"/>
                    <a:pt x="708755" y="92450"/>
                    <a:pt x="723900" y="7730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手繪多邊形 11"/>
            <p:cNvSpPr/>
            <p:nvPr/>
          </p:nvSpPr>
          <p:spPr>
            <a:xfrm>
              <a:off x="1752600" y="6129338"/>
              <a:ext cx="261938" cy="56468"/>
            </a:xfrm>
            <a:custGeom>
              <a:avLst/>
              <a:gdLst>
                <a:gd name="connsiteX0" fmla="*/ 0 w 261938"/>
                <a:gd name="connsiteY0" fmla="*/ 38100 h 56468"/>
                <a:gd name="connsiteX1" fmla="*/ 219075 w 261938"/>
                <a:gd name="connsiteY1" fmla="*/ 28575 h 56468"/>
                <a:gd name="connsiteX2" fmla="*/ 233363 w 261938"/>
                <a:gd name="connsiteY2" fmla="*/ 9525 h 56468"/>
                <a:gd name="connsiteX3" fmla="*/ 247650 w 261938"/>
                <a:gd name="connsiteY3" fmla="*/ 0 h 56468"/>
                <a:gd name="connsiteX4" fmla="*/ 261938 w 261938"/>
                <a:gd name="connsiteY4" fmla="*/ 4762 h 56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1938" h="56468">
                  <a:moveTo>
                    <a:pt x="0" y="38100"/>
                  </a:moveTo>
                  <a:cubicBezTo>
                    <a:pt x="73025" y="34925"/>
                    <a:pt x="175218" y="87049"/>
                    <a:pt x="219075" y="28575"/>
                  </a:cubicBezTo>
                  <a:cubicBezTo>
                    <a:pt x="223838" y="22225"/>
                    <a:pt x="227750" y="15138"/>
                    <a:pt x="233363" y="9525"/>
                  </a:cubicBezTo>
                  <a:cubicBezTo>
                    <a:pt x="237410" y="5478"/>
                    <a:pt x="242888" y="3175"/>
                    <a:pt x="247650" y="0"/>
                  </a:cubicBezTo>
                  <a:lnTo>
                    <a:pt x="261938" y="476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橢圓 32"/>
            <p:cNvSpPr/>
            <p:nvPr/>
          </p:nvSpPr>
          <p:spPr>
            <a:xfrm>
              <a:off x="1607486" y="546124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橢圓 33"/>
            <p:cNvSpPr/>
            <p:nvPr/>
          </p:nvSpPr>
          <p:spPr>
            <a:xfrm>
              <a:off x="2028860" y="544721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手繪多邊形 34"/>
            <p:cNvSpPr/>
            <p:nvPr/>
          </p:nvSpPr>
          <p:spPr>
            <a:xfrm>
              <a:off x="904871" y="5518907"/>
              <a:ext cx="71442" cy="182380"/>
            </a:xfrm>
            <a:custGeom>
              <a:avLst/>
              <a:gdLst>
                <a:gd name="connsiteX0" fmla="*/ 71442 w 71442"/>
                <a:gd name="connsiteY0" fmla="*/ 10356 h 182380"/>
                <a:gd name="connsiteX1" fmla="*/ 23817 w 71442"/>
                <a:gd name="connsiteY1" fmla="*/ 5593 h 182380"/>
                <a:gd name="connsiteX2" fmla="*/ 19054 w 71442"/>
                <a:gd name="connsiteY2" fmla="*/ 19881 h 182380"/>
                <a:gd name="connsiteX3" fmla="*/ 9529 w 71442"/>
                <a:gd name="connsiteY3" fmla="*/ 34168 h 182380"/>
                <a:gd name="connsiteX4" fmla="*/ 4767 w 71442"/>
                <a:gd name="connsiteY4" fmla="*/ 62743 h 182380"/>
                <a:gd name="connsiteX5" fmla="*/ 4 w 71442"/>
                <a:gd name="connsiteY5" fmla="*/ 77031 h 182380"/>
                <a:gd name="connsiteX6" fmla="*/ 4767 w 71442"/>
                <a:gd name="connsiteY6" fmla="*/ 143706 h 182380"/>
                <a:gd name="connsiteX7" fmla="*/ 19054 w 71442"/>
                <a:gd name="connsiteY7" fmla="*/ 157993 h 182380"/>
                <a:gd name="connsiteX8" fmla="*/ 28579 w 71442"/>
                <a:gd name="connsiteY8" fmla="*/ 177043 h 182380"/>
                <a:gd name="connsiteX9" fmla="*/ 71442 w 71442"/>
                <a:gd name="connsiteY9" fmla="*/ 181806 h 182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1442" h="182380">
                  <a:moveTo>
                    <a:pt x="71442" y="10356"/>
                  </a:moveTo>
                  <a:cubicBezTo>
                    <a:pt x="54991" y="3776"/>
                    <a:pt x="41926" y="-6480"/>
                    <a:pt x="23817" y="5593"/>
                  </a:cubicBezTo>
                  <a:cubicBezTo>
                    <a:pt x="19640" y="8378"/>
                    <a:pt x="21299" y="15391"/>
                    <a:pt x="19054" y="19881"/>
                  </a:cubicBezTo>
                  <a:cubicBezTo>
                    <a:pt x="16494" y="25000"/>
                    <a:pt x="12704" y="29406"/>
                    <a:pt x="9529" y="34168"/>
                  </a:cubicBezTo>
                  <a:cubicBezTo>
                    <a:pt x="7942" y="43693"/>
                    <a:pt x="6862" y="53317"/>
                    <a:pt x="4767" y="62743"/>
                  </a:cubicBezTo>
                  <a:cubicBezTo>
                    <a:pt x="3678" y="67644"/>
                    <a:pt x="4" y="72011"/>
                    <a:pt x="4" y="77031"/>
                  </a:cubicBezTo>
                  <a:cubicBezTo>
                    <a:pt x="4" y="99313"/>
                    <a:pt x="-336" y="122017"/>
                    <a:pt x="4767" y="143706"/>
                  </a:cubicBezTo>
                  <a:cubicBezTo>
                    <a:pt x="6310" y="150262"/>
                    <a:pt x="15139" y="152513"/>
                    <a:pt x="19054" y="157993"/>
                  </a:cubicBezTo>
                  <a:cubicBezTo>
                    <a:pt x="23180" y="163770"/>
                    <a:pt x="23559" y="172023"/>
                    <a:pt x="28579" y="177043"/>
                  </a:cubicBezTo>
                  <a:cubicBezTo>
                    <a:pt x="36354" y="184818"/>
                    <a:pt x="67347" y="181806"/>
                    <a:pt x="71442" y="181806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手繪多邊形 35"/>
            <p:cNvSpPr/>
            <p:nvPr/>
          </p:nvSpPr>
          <p:spPr>
            <a:xfrm>
              <a:off x="2733675" y="5590312"/>
              <a:ext cx="90488" cy="253968"/>
            </a:xfrm>
            <a:custGeom>
              <a:avLst/>
              <a:gdLst>
                <a:gd name="connsiteX0" fmla="*/ 0 w 90488"/>
                <a:gd name="connsiteY0" fmla="*/ 15151 h 253968"/>
                <a:gd name="connsiteX1" fmla="*/ 23813 w 90488"/>
                <a:gd name="connsiteY1" fmla="*/ 863 h 253968"/>
                <a:gd name="connsiteX2" fmla="*/ 66675 w 90488"/>
                <a:gd name="connsiteY2" fmla="*/ 15151 h 253968"/>
                <a:gd name="connsiteX3" fmla="*/ 80963 w 90488"/>
                <a:gd name="connsiteY3" fmla="*/ 53251 h 253968"/>
                <a:gd name="connsiteX4" fmla="*/ 90488 w 90488"/>
                <a:gd name="connsiteY4" fmla="*/ 86588 h 253968"/>
                <a:gd name="connsiteX5" fmla="*/ 85725 w 90488"/>
                <a:gd name="connsiteY5" fmla="*/ 215176 h 253968"/>
                <a:gd name="connsiteX6" fmla="*/ 52388 w 90488"/>
                <a:gd name="connsiteY6" fmla="*/ 253276 h 253968"/>
                <a:gd name="connsiteX7" fmla="*/ 28575 w 90488"/>
                <a:gd name="connsiteY7" fmla="*/ 253276 h 253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488" h="253968">
                  <a:moveTo>
                    <a:pt x="0" y="15151"/>
                  </a:moveTo>
                  <a:cubicBezTo>
                    <a:pt x="7938" y="10388"/>
                    <a:pt x="14705" y="2519"/>
                    <a:pt x="23813" y="863"/>
                  </a:cubicBezTo>
                  <a:cubicBezTo>
                    <a:pt x="43979" y="-2803"/>
                    <a:pt x="52684" y="5824"/>
                    <a:pt x="66675" y="15151"/>
                  </a:cubicBezTo>
                  <a:cubicBezTo>
                    <a:pt x="77492" y="47596"/>
                    <a:pt x="63869" y="7665"/>
                    <a:pt x="80963" y="53251"/>
                  </a:cubicBezTo>
                  <a:cubicBezTo>
                    <a:pt x="86086" y="66912"/>
                    <a:pt x="86736" y="71582"/>
                    <a:pt x="90488" y="86588"/>
                  </a:cubicBezTo>
                  <a:cubicBezTo>
                    <a:pt x="88900" y="129451"/>
                    <a:pt x="89608" y="172460"/>
                    <a:pt x="85725" y="215176"/>
                  </a:cubicBezTo>
                  <a:cubicBezTo>
                    <a:pt x="83275" y="242122"/>
                    <a:pt x="77196" y="248314"/>
                    <a:pt x="52388" y="253276"/>
                  </a:cubicBezTo>
                  <a:cubicBezTo>
                    <a:pt x="44604" y="254833"/>
                    <a:pt x="36513" y="253276"/>
                    <a:pt x="28575" y="253276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45" name="文字方塊 44"/>
          <p:cNvSpPr txBox="1"/>
          <p:nvPr/>
        </p:nvSpPr>
        <p:spPr>
          <a:xfrm>
            <a:off x="3851920" y="4049430"/>
            <a:ext cx="45365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sz="2400" dirty="0" smtClean="0"/>
              <a:t>把故事看一遍</a:t>
            </a:r>
            <a:endParaRPr lang="en-US" altLang="zh-TW" sz="2400" dirty="0" smtClean="0"/>
          </a:p>
          <a:p>
            <a:pPr marL="342900" indent="-342900">
              <a:buAutoNum type="arabicPeriod"/>
            </a:pPr>
            <a:r>
              <a:rPr lang="zh-TW" altLang="en-US" sz="2400" dirty="0" smtClean="0"/>
              <a:t>看第二遍的時候，圈出關鍵字，寫在表格中。</a:t>
            </a:r>
            <a:endParaRPr lang="en-US" altLang="zh-TW" sz="2400" dirty="0" smtClean="0"/>
          </a:p>
          <a:p>
            <a:pPr marL="342900" indent="-342900">
              <a:buAutoNum type="arabicPeriod"/>
            </a:pPr>
            <a:r>
              <a:rPr lang="zh-TW" altLang="en-US" sz="2400" dirty="0" smtClean="0"/>
              <a:t>把關鍵字連成句子。</a:t>
            </a:r>
            <a:endParaRPr lang="en-US" altLang="zh-TW" sz="2400" dirty="0" smtClean="0"/>
          </a:p>
          <a:p>
            <a:pPr marL="342900" indent="-342900">
              <a:buAutoNum type="arabicPeriod"/>
            </a:pPr>
            <a:r>
              <a:rPr lang="zh-TW" altLang="en-US" sz="2400" dirty="0" smtClean="0"/>
              <a:t>用更簡短的話重講一遍。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7940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806092"/>
              </p:ext>
            </p:extLst>
          </p:nvPr>
        </p:nvGraphicFramePr>
        <p:xfrm>
          <a:off x="323528" y="1484784"/>
          <a:ext cx="8496943" cy="45365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548"/>
                <a:gridCol w="2160548"/>
                <a:gridCol w="2160548"/>
                <a:gridCol w="2015299"/>
              </a:tblGrid>
              <a:tr h="125911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大猩猩黑普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長相可怕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不願意當黑普的好朋友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常常受到黑普的幫助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24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心地很善良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願意親近黑普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兔爺爺依然堅持</a:t>
                      </a:r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不跟怪物做朋友</a:t>
                      </a:r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24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三隻小兔子</a:t>
                      </a:r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熱氣球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探望兔爺爺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破了一個大洞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24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落到了河裡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拔起一棵松樹</a:t>
                      </a:r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救起了三隻小兔子</a:t>
                      </a:r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成為兔子家族的好朋友</a:t>
                      </a:r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824332"/>
                </a:solidFill>
              </a:rPr>
              <a:t>16</a:t>
            </a:r>
            <a:r>
              <a:rPr lang="zh-TW" altLang="en-US" b="1" dirty="0" smtClean="0">
                <a:solidFill>
                  <a:srgbClr val="824332"/>
                </a:solidFill>
              </a:rPr>
              <a:t>格關鍵字表格</a:t>
            </a:r>
            <a:endParaRPr lang="zh-TW" altLang="en-US" b="1" dirty="0">
              <a:solidFill>
                <a:srgbClr val="8243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11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51520" y="260648"/>
            <a:ext cx="8640960" cy="6336704"/>
          </a:xfrm>
          <a:prstGeom prst="rect">
            <a:avLst/>
          </a:prstGeom>
          <a:solidFill>
            <a:srgbClr val="EDB2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5400" b="1" dirty="0" smtClean="0">
                <a:solidFill>
                  <a:srgbClr val="824332"/>
                </a:solidFill>
              </a:rPr>
              <a:t>今天學習的內容</a:t>
            </a:r>
            <a:endParaRPr lang="zh-TW" altLang="en-US" sz="5400" b="1" dirty="0">
              <a:solidFill>
                <a:srgbClr val="824332"/>
              </a:solidFill>
            </a:endParaRPr>
          </a:p>
        </p:txBody>
      </p:sp>
      <p:sp>
        <p:nvSpPr>
          <p:cNvPr id="24" name="圓角矩形 23"/>
          <p:cNvSpPr/>
          <p:nvPr/>
        </p:nvSpPr>
        <p:spPr>
          <a:xfrm>
            <a:off x="467544" y="548680"/>
            <a:ext cx="3168352" cy="576064"/>
          </a:xfrm>
          <a:prstGeom prst="roundRect">
            <a:avLst/>
          </a:prstGeom>
          <a:solidFill>
            <a:srgbClr val="7ED8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solidFill>
                  <a:srgbClr val="824332"/>
                </a:solidFill>
              </a:rPr>
              <a:t>來複習一下</a:t>
            </a:r>
            <a:endParaRPr lang="zh-TW" altLang="en-US" sz="2800" b="1" dirty="0">
              <a:solidFill>
                <a:srgbClr val="8243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17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824332"/>
                </a:solidFill>
              </a:rPr>
              <a:t>怎樣寫出好的摘要？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1357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/>
          </p:nvPr>
        </p:nvGraphicFramePr>
        <p:xfrm>
          <a:off x="827583" y="1380072"/>
          <a:ext cx="7437267" cy="34563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1100"/>
                <a:gridCol w="1891100"/>
                <a:gridCol w="1891100"/>
                <a:gridCol w="1763967"/>
              </a:tblGrid>
              <a:tr h="959323"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2354"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23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2354"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824332"/>
                </a:solidFill>
              </a:rPr>
              <a:t>16</a:t>
            </a:r>
            <a:r>
              <a:rPr lang="zh-TW" altLang="en-US" b="1" dirty="0" smtClean="0">
                <a:solidFill>
                  <a:srgbClr val="824332"/>
                </a:solidFill>
              </a:rPr>
              <a:t>格關鍵字表格</a:t>
            </a:r>
            <a:endParaRPr lang="zh-TW" altLang="en-US" b="1" dirty="0">
              <a:solidFill>
                <a:srgbClr val="824332"/>
              </a:solidFill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971600" y="5157192"/>
            <a:ext cx="1594520" cy="1314648"/>
          </a:xfrm>
          <a:prstGeom prst="roundRect">
            <a:avLst/>
          </a:prstGeom>
          <a:solidFill>
            <a:srgbClr val="7ED8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看</a:t>
            </a:r>
            <a:r>
              <a:rPr lang="zh-TW" altLang="en-US" sz="2400" dirty="0">
                <a:solidFill>
                  <a:srgbClr val="824332"/>
                </a:solidFill>
              </a:rPr>
              <a:t>第</a:t>
            </a:r>
            <a:r>
              <a:rPr lang="zh-TW" altLang="en-US" sz="2400" dirty="0" smtClean="0">
                <a:solidFill>
                  <a:srgbClr val="824332"/>
                </a:solidFill>
              </a:rPr>
              <a:t>一</a:t>
            </a:r>
            <a:r>
              <a:rPr lang="zh-TW" altLang="en-US" sz="2400" dirty="0">
                <a:solidFill>
                  <a:srgbClr val="824332"/>
                </a:solidFill>
              </a:rPr>
              <a:t>遍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2925842" y="5142993"/>
            <a:ext cx="1594520" cy="1328847"/>
          </a:xfrm>
          <a:prstGeom prst="roundRect">
            <a:avLst/>
          </a:prstGeom>
          <a:solidFill>
            <a:srgbClr val="EFF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看第</a:t>
            </a:r>
            <a:r>
              <a:rPr lang="zh-TW" altLang="en-US" sz="2400" dirty="0">
                <a:solidFill>
                  <a:srgbClr val="824332"/>
                </a:solidFill>
              </a:rPr>
              <a:t>二</a:t>
            </a:r>
            <a:r>
              <a:rPr lang="zh-TW" altLang="en-US" sz="2400" dirty="0" smtClean="0">
                <a:solidFill>
                  <a:srgbClr val="824332"/>
                </a:solidFill>
              </a:rPr>
              <a:t>遍</a:t>
            </a:r>
            <a:endParaRPr lang="en-US" altLang="zh-TW" sz="2400" dirty="0" smtClean="0">
              <a:solidFill>
                <a:srgbClr val="824332"/>
              </a:solidFill>
            </a:endParaRPr>
          </a:p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寫關鍵</a:t>
            </a:r>
            <a:r>
              <a:rPr lang="zh-TW" altLang="en-US" sz="2400" dirty="0">
                <a:solidFill>
                  <a:srgbClr val="824332"/>
                </a:solidFill>
              </a:rPr>
              <a:t>字</a:t>
            </a:r>
          </a:p>
        </p:txBody>
      </p:sp>
      <p:sp>
        <p:nvSpPr>
          <p:cNvPr id="7" name="圓角矩形 6"/>
          <p:cNvSpPr/>
          <p:nvPr/>
        </p:nvSpPr>
        <p:spPr>
          <a:xfrm>
            <a:off x="4831487" y="5157192"/>
            <a:ext cx="1594520" cy="132884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把關鍵字連成短句</a:t>
            </a:r>
            <a:endParaRPr lang="zh-TW" altLang="en-US" sz="2400" dirty="0">
              <a:solidFill>
                <a:srgbClr val="824332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6670330" y="5157192"/>
            <a:ext cx="1594520" cy="132884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把短句</a:t>
            </a:r>
            <a:endParaRPr lang="en-US" altLang="zh-TW" sz="2400" dirty="0" smtClean="0">
              <a:solidFill>
                <a:srgbClr val="824332"/>
              </a:solidFill>
            </a:endParaRPr>
          </a:p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連成</a:t>
            </a:r>
            <a:endParaRPr lang="en-US" altLang="zh-TW" sz="2400" dirty="0" smtClean="0">
              <a:solidFill>
                <a:srgbClr val="824332"/>
              </a:solidFill>
            </a:endParaRPr>
          </a:p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一段文字</a:t>
            </a:r>
            <a:endParaRPr lang="zh-TW" altLang="en-US" sz="2400" dirty="0">
              <a:solidFill>
                <a:srgbClr val="824332"/>
              </a:solidFill>
            </a:endParaRPr>
          </a:p>
        </p:txBody>
      </p:sp>
      <p:sp>
        <p:nvSpPr>
          <p:cNvPr id="3" name="向右箭號 2"/>
          <p:cNvSpPr/>
          <p:nvPr/>
        </p:nvSpPr>
        <p:spPr>
          <a:xfrm>
            <a:off x="2566120" y="5661248"/>
            <a:ext cx="359722" cy="432048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右箭號 8"/>
          <p:cNvSpPr/>
          <p:nvPr/>
        </p:nvSpPr>
        <p:spPr>
          <a:xfrm>
            <a:off x="4499920" y="5661248"/>
            <a:ext cx="359722" cy="432048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向右箭號 9"/>
          <p:cNvSpPr/>
          <p:nvPr/>
        </p:nvSpPr>
        <p:spPr>
          <a:xfrm>
            <a:off x="6433720" y="5661248"/>
            <a:ext cx="359722" cy="432048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463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260648"/>
            <a:ext cx="8640960" cy="6336704"/>
          </a:xfrm>
          <a:prstGeom prst="rect">
            <a:avLst/>
          </a:prstGeom>
          <a:solidFill>
            <a:srgbClr val="2F99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907704" y="2921168"/>
            <a:ext cx="5904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b="1" dirty="0" smtClean="0">
                <a:solidFill>
                  <a:schemeClr val="bg1"/>
                </a:solidFill>
              </a:rPr>
              <a:t>摘要是什麼？</a:t>
            </a:r>
            <a:endParaRPr lang="zh-TW" altLang="en-US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" name="Picture 2" descr="U:\09 輔導推廣科\_00_CIS-各時期logo、吉祥物\2國資圖\logo-橫式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5877272"/>
            <a:ext cx="3816424" cy="5595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260648"/>
            <a:ext cx="8640960" cy="6336704"/>
          </a:xfrm>
          <a:prstGeom prst="rect">
            <a:avLst/>
          </a:prstGeom>
          <a:solidFill>
            <a:srgbClr val="E169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907704" y="2921168"/>
            <a:ext cx="5904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b="1" dirty="0" smtClean="0">
                <a:solidFill>
                  <a:schemeClr val="bg1"/>
                </a:solidFill>
              </a:rPr>
              <a:t>為什麼要有摘要？</a:t>
            </a:r>
            <a:endParaRPr lang="zh-TW" altLang="en-US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2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/>
        </p:nvGraphicFramePr>
        <p:xfrm>
          <a:off x="395536" y="188640"/>
          <a:ext cx="835292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加號 7"/>
          <p:cNvSpPr/>
          <p:nvPr/>
        </p:nvSpPr>
        <p:spPr>
          <a:xfrm>
            <a:off x="7236296" y="1988840"/>
            <a:ext cx="720080" cy="720080"/>
          </a:xfrm>
          <a:prstGeom prst="mathPlus">
            <a:avLst/>
          </a:prstGeom>
          <a:solidFill>
            <a:srgbClr val="8243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7" name="群組 16"/>
          <p:cNvGrpSpPr/>
          <p:nvPr/>
        </p:nvGrpSpPr>
        <p:grpSpPr>
          <a:xfrm>
            <a:off x="467544" y="4725144"/>
            <a:ext cx="5906487" cy="1060078"/>
            <a:chOff x="467544" y="4725144"/>
            <a:chExt cx="5906487" cy="1060078"/>
          </a:xfrm>
        </p:grpSpPr>
        <p:sp>
          <p:nvSpPr>
            <p:cNvPr id="9" name="等於 8"/>
            <p:cNvSpPr/>
            <p:nvPr/>
          </p:nvSpPr>
          <p:spPr>
            <a:xfrm>
              <a:off x="467544" y="4941168"/>
              <a:ext cx="936104" cy="720080"/>
            </a:xfrm>
            <a:prstGeom prst="mathEqual">
              <a:avLst/>
            </a:prstGeom>
            <a:solidFill>
              <a:srgbClr val="8243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grpSp>
          <p:nvGrpSpPr>
            <p:cNvPr id="10" name="群組 9"/>
            <p:cNvGrpSpPr/>
            <p:nvPr/>
          </p:nvGrpSpPr>
          <p:grpSpPr>
            <a:xfrm>
              <a:off x="1547664" y="4725144"/>
              <a:ext cx="2405615" cy="1060078"/>
              <a:chOff x="5941876" y="660615"/>
              <a:chExt cx="2405615" cy="1060078"/>
            </a:xfrm>
          </p:grpSpPr>
          <p:sp>
            <p:nvSpPr>
              <p:cNvPr id="11" name="圓角矩形 10"/>
              <p:cNvSpPr/>
              <p:nvPr/>
            </p:nvSpPr>
            <p:spPr>
              <a:xfrm>
                <a:off x="5941876" y="660615"/>
                <a:ext cx="2405615" cy="1060078"/>
              </a:xfrm>
              <a:prstGeom prst="roundRect">
                <a:avLst>
                  <a:gd name="adj" fmla="val 10000"/>
                </a:avLst>
              </a:prstGeom>
              <a:solidFill>
                <a:srgbClr val="E16955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圓角矩形 4"/>
              <p:cNvSpPr/>
              <p:nvPr/>
            </p:nvSpPr>
            <p:spPr>
              <a:xfrm>
                <a:off x="5972925" y="691664"/>
                <a:ext cx="2343517" cy="99798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lvl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zh-TW" altLang="en-US" sz="2400" kern="1200" dirty="0" smtClean="0"/>
                  <a:t>從前有三隻小豬</a:t>
                </a:r>
                <a:endParaRPr lang="zh-TW" altLang="en-US" sz="2400" kern="1200" dirty="0"/>
              </a:p>
            </p:txBody>
          </p:sp>
        </p:grpSp>
        <p:grpSp>
          <p:nvGrpSpPr>
            <p:cNvPr id="13" name="群組 12"/>
            <p:cNvGrpSpPr/>
            <p:nvPr/>
          </p:nvGrpSpPr>
          <p:grpSpPr>
            <a:xfrm>
              <a:off x="3995936" y="4725144"/>
              <a:ext cx="2378095" cy="1060078"/>
              <a:chOff x="5974832" y="2540321"/>
              <a:chExt cx="2378095" cy="1060078"/>
            </a:xfrm>
          </p:grpSpPr>
          <p:sp>
            <p:nvSpPr>
              <p:cNvPr id="14" name="圓角矩形 13"/>
              <p:cNvSpPr/>
              <p:nvPr/>
            </p:nvSpPr>
            <p:spPr>
              <a:xfrm>
                <a:off x="5974832" y="2540321"/>
                <a:ext cx="2378095" cy="1060078"/>
              </a:xfrm>
              <a:prstGeom prst="roundRect">
                <a:avLst>
                  <a:gd name="adj" fmla="val 10000"/>
                </a:avLst>
              </a:prstGeom>
              <a:solidFill>
                <a:srgbClr val="EDB249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圓角矩形 4"/>
              <p:cNvSpPr/>
              <p:nvPr/>
            </p:nvSpPr>
            <p:spPr>
              <a:xfrm>
                <a:off x="6005881" y="2571370"/>
                <a:ext cx="2315997" cy="99798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lvl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zh-TW" altLang="en-US" sz="2400" kern="1200" dirty="0" smtClean="0"/>
                  <a:t>他們過著幸福快樂的日子</a:t>
                </a:r>
                <a:endParaRPr lang="zh-TW" altLang="en-US" sz="2400" kern="1200" dirty="0"/>
              </a:p>
            </p:txBody>
          </p:sp>
        </p:grpSp>
      </p:grpSp>
      <p:sp>
        <p:nvSpPr>
          <p:cNvPr id="21" name="圓角矩形 4"/>
          <p:cNvSpPr/>
          <p:nvPr/>
        </p:nvSpPr>
        <p:spPr>
          <a:xfrm>
            <a:off x="6372200" y="836712"/>
            <a:ext cx="2343517" cy="997980"/>
          </a:xfrm>
          <a:prstGeom prst="roundRect">
            <a:avLst/>
          </a:prstGeom>
          <a:solidFill>
            <a:srgbClr val="E16955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400" kern="1200" dirty="0" smtClean="0"/>
              <a:t>從前有三隻小豬</a:t>
            </a:r>
            <a:endParaRPr lang="zh-TW" altLang="en-US" sz="2400" kern="1200" dirty="0"/>
          </a:p>
        </p:txBody>
      </p:sp>
      <p:sp>
        <p:nvSpPr>
          <p:cNvPr id="23" name="圓角矩形 4"/>
          <p:cNvSpPr/>
          <p:nvPr/>
        </p:nvSpPr>
        <p:spPr>
          <a:xfrm>
            <a:off x="6415180" y="2776546"/>
            <a:ext cx="2343517" cy="997980"/>
          </a:xfrm>
          <a:prstGeom prst="roundRect">
            <a:avLst/>
          </a:prstGeom>
          <a:solidFill>
            <a:srgbClr val="EDB249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400" dirty="0" smtClean="0"/>
              <a:t>他們過著幸福快樂的日子</a:t>
            </a:r>
            <a:endParaRPr lang="zh-TW" altLang="en-US" sz="24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2964760" y="6162377"/>
            <a:ext cx="5783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摘要是把開頭加上結尾，就完成了嗎</a:t>
            </a:r>
            <a:r>
              <a:rPr lang="en-US" altLang="zh-TW" sz="2000" b="1" dirty="0" smtClean="0"/>
              <a:t>?</a:t>
            </a:r>
            <a:r>
              <a:rPr lang="zh-TW" altLang="en-US" sz="2000" b="1" dirty="0" smtClean="0"/>
              <a:t> 還少了什麼？</a:t>
            </a:r>
            <a:endParaRPr lang="en-US" altLang="zh-TW" sz="2000" b="1" dirty="0" smtClean="0"/>
          </a:p>
        </p:txBody>
      </p:sp>
      <p:sp>
        <p:nvSpPr>
          <p:cNvPr id="3" name="文字方塊 2"/>
          <p:cNvSpPr txBox="1"/>
          <p:nvPr/>
        </p:nvSpPr>
        <p:spPr>
          <a:xfrm>
            <a:off x="6156176" y="4527250"/>
            <a:ext cx="7920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800" b="1" dirty="0" smtClean="0">
                <a:solidFill>
                  <a:srgbClr val="C00000"/>
                </a:solidFill>
              </a:rPr>
              <a:t>？</a:t>
            </a:r>
            <a:endParaRPr lang="zh-TW" altLang="en-US" sz="8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1" grpId="0" animBg="1"/>
      <p:bldP spid="23" grpId="0" animBg="1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824332"/>
                </a:solidFill>
              </a:rPr>
              <a:t>怎樣寫出好的摘要？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45860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133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636140"/>
              </p:ext>
            </p:extLst>
          </p:nvPr>
        </p:nvGraphicFramePr>
        <p:xfrm>
          <a:off x="827583" y="1380072"/>
          <a:ext cx="7437267" cy="34563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1100"/>
                <a:gridCol w="1891100"/>
                <a:gridCol w="1891100"/>
                <a:gridCol w="1763967"/>
              </a:tblGrid>
              <a:tr h="959323"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2354"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23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2354"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E169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824332"/>
                </a:solidFill>
              </a:rPr>
              <a:t>16</a:t>
            </a:r>
            <a:r>
              <a:rPr lang="zh-TW" altLang="en-US" b="1" dirty="0" smtClean="0">
                <a:solidFill>
                  <a:srgbClr val="824332"/>
                </a:solidFill>
              </a:rPr>
              <a:t>格關鍵字表格</a:t>
            </a:r>
            <a:endParaRPr lang="zh-TW" altLang="en-US" b="1" dirty="0">
              <a:solidFill>
                <a:srgbClr val="824332"/>
              </a:solidFill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971600" y="5157192"/>
            <a:ext cx="1594520" cy="1314648"/>
          </a:xfrm>
          <a:prstGeom prst="roundRect">
            <a:avLst/>
          </a:prstGeom>
          <a:solidFill>
            <a:srgbClr val="7ED8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看</a:t>
            </a:r>
            <a:r>
              <a:rPr lang="zh-TW" altLang="en-US" sz="2400" dirty="0">
                <a:solidFill>
                  <a:srgbClr val="824332"/>
                </a:solidFill>
              </a:rPr>
              <a:t>第</a:t>
            </a:r>
            <a:r>
              <a:rPr lang="zh-TW" altLang="en-US" sz="2400" dirty="0" smtClean="0">
                <a:solidFill>
                  <a:srgbClr val="824332"/>
                </a:solidFill>
              </a:rPr>
              <a:t>一</a:t>
            </a:r>
            <a:r>
              <a:rPr lang="zh-TW" altLang="en-US" sz="2400" dirty="0">
                <a:solidFill>
                  <a:srgbClr val="824332"/>
                </a:solidFill>
              </a:rPr>
              <a:t>遍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2925842" y="5142993"/>
            <a:ext cx="1594520" cy="1328847"/>
          </a:xfrm>
          <a:prstGeom prst="roundRect">
            <a:avLst/>
          </a:prstGeom>
          <a:solidFill>
            <a:srgbClr val="EFF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看第</a:t>
            </a:r>
            <a:r>
              <a:rPr lang="zh-TW" altLang="en-US" sz="2400" dirty="0">
                <a:solidFill>
                  <a:srgbClr val="824332"/>
                </a:solidFill>
              </a:rPr>
              <a:t>二</a:t>
            </a:r>
            <a:r>
              <a:rPr lang="zh-TW" altLang="en-US" sz="2400" dirty="0" smtClean="0">
                <a:solidFill>
                  <a:srgbClr val="824332"/>
                </a:solidFill>
              </a:rPr>
              <a:t>遍</a:t>
            </a:r>
            <a:endParaRPr lang="en-US" altLang="zh-TW" sz="2400" dirty="0" smtClean="0">
              <a:solidFill>
                <a:srgbClr val="824332"/>
              </a:solidFill>
            </a:endParaRPr>
          </a:p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寫關鍵</a:t>
            </a:r>
            <a:r>
              <a:rPr lang="zh-TW" altLang="en-US" sz="2400" dirty="0">
                <a:solidFill>
                  <a:srgbClr val="824332"/>
                </a:solidFill>
              </a:rPr>
              <a:t>字</a:t>
            </a:r>
          </a:p>
        </p:txBody>
      </p:sp>
      <p:sp>
        <p:nvSpPr>
          <p:cNvPr id="7" name="圓角矩形 6"/>
          <p:cNvSpPr/>
          <p:nvPr/>
        </p:nvSpPr>
        <p:spPr>
          <a:xfrm>
            <a:off x="4831487" y="5157192"/>
            <a:ext cx="1594520" cy="132884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把關鍵字連成短句</a:t>
            </a:r>
            <a:endParaRPr lang="zh-TW" altLang="en-US" sz="2400" dirty="0">
              <a:solidFill>
                <a:srgbClr val="824332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6670330" y="5157192"/>
            <a:ext cx="1594520" cy="132884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把短句</a:t>
            </a:r>
            <a:endParaRPr lang="en-US" altLang="zh-TW" sz="2400" dirty="0" smtClean="0">
              <a:solidFill>
                <a:srgbClr val="824332"/>
              </a:solidFill>
            </a:endParaRPr>
          </a:p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連成</a:t>
            </a:r>
            <a:endParaRPr lang="en-US" altLang="zh-TW" sz="2400" dirty="0" smtClean="0">
              <a:solidFill>
                <a:srgbClr val="824332"/>
              </a:solidFill>
            </a:endParaRPr>
          </a:p>
          <a:p>
            <a:pPr algn="ctr"/>
            <a:r>
              <a:rPr lang="zh-TW" altLang="en-US" sz="2400" dirty="0" smtClean="0">
                <a:solidFill>
                  <a:srgbClr val="824332"/>
                </a:solidFill>
              </a:rPr>
              <a:t>一段文字</a:t>
            </a:r>
            <a:endParaRPr lang="zh-TW" altLang="en-US" sz="2400" dirty="0">
              <a:solidFill>
                <a:srgbClr val="824332"/>
              </a:solidFill>
            </a:endParaRPr>
          </a:p>
        </p:txBody>
      </p:sp>
      <p:sp>
        <p:nvSpPr>
          <p:cNvPr id="3" name="向右箭號 2"/>
          <p:cNvSpPr/>
          <p:nvPr/>
        </p:nvSpPr>
        <p:spPr>
          <a:xfrm>
            <a:off x="2566120" y="5661248"/>
            <a:ext cx="359722" cy="432048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右箭號 8"/>
          <p:cNvSpPr/>
          <p:nvPr/>
        </p:nvSpPr>
        <p:spPr>
          <a:xfrm>
            <a:off x="4499920" y="5661248"/>
            <a:ext cx="359722" cy="432048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向右箭號 9"/>
          <p:cNvSpPr/>
          <p:nvPr/>
        </p:nvSpPr>
        <p:spPr>
          <a:xfrm>
            <a:off x="6433720" y="5661248"/>
            <a:ext cx="359722" cy="432048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265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51520" y="260648"/>
            <a:ext cx="8640960" cy="6336704"/>
          </a:xfrm>
          <a:prstGeom prst="rect">
            <a:avLst/>
          </a:prstGeom>
          <a:solidFill>
            <a:srgbClr val="E169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5400" b="1" dirty="0" smtClean="0">
                <a:solidFill>
                  <a:schemeClr val="bg1"/>
                </a:solidFill>
              </a:rPr>
              <a:t>《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三隻小豬的故事</a:t>
            </a:r>
            <a:r>
              <a:rPr lang="en-US" altLang="zh-TW" sz="5400" b="1" dirty="0" smtClean="0">
                <a:solidFill>
                  <a:schemeClr val="bg1"/>
                </a:solidFill>
              </a:rPr>
              <a:t>》</a:t>
            </a:r>
            <a:endParaRPr lang="zh-TW" altLang="en-US" sz="5400" b="1" dirty="0">
              <a:solidFill>
                <a:schemeClr val="bg1"/>
              </a:solidFill>
            </a:endParaRPr>
          </a:p>
        </p:txBody>
      </p:sp>
      <p:sp>
        <p:nvSpPr>
          <p:cNvPr id="24" name="圓角矩形 23"/>
          <p:cNvSpPr/>
          <p:nvPr/>
        </p:nvSpPr>
        <p:spPr>
          <a:xfrm>
            <a:off x="467544" y="548680"/>
            <a:ext cx="3168352" cy="576064"/>
          </a:xfrm>
          <a:prstGeom prst="roundRect">
            <a:avLst/>
          </a:prstGeom>
          <a:solidFill>
            <a:srgbClr val="EFF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solidFill>
                  <a:srgbClr val="824332"/>
                </a:solidFill>
              </a:rPr>
              <a:t>一</a:t>
            </a:r>
            <a:r>
              <a:rPr lang="zh-TW" altLang="en-US" sz="2800" b="1" dirty="0">
                <a:solidFill>
                  <a:srgbClr val="824332"/>
                </a:solidFill>
              </a:rPr>
              <a:t>起</a:t>
            </a:r>
            <a:r>
              <a:rPr lang="zh-TW" altLang="en-US" sz="2800" b="1" dirty="0" smtClean="0">
                <a:solidFill>
                  <a:srgbClr val="824332"/>
                </a:solidFill>
              </a:rPr>
              <a:t>試試看！</a:t>
            </a:r>
            <a:endParaRPr lang="zh-TW" altLang="en-US" sz="2800" b="1" dirty="0">
              <a:solidFill>
                <a:srgbClr val="824332"/>
              </a:solidFill>
            </a:endParaRPr>
          </a:p>
        </p:txBody>
      </p:sp>
      <p:grpSp>
        <p:nvGrpSpPr>
          <p:cNvPr id="15" name="群組 14"/>
          <p:cNvGrpSpPr/>
          <p:nvPr/>
        </p:nvGrpSpPr>
        <p:grpSpPr>
          <a:xfrm>
            <a:off x="467544" y="5152627"/>
            <a:ext cx="2592288" cy="2632857"/>
            <a:chOff x="467544" y="5152627"/>
            <a:chExt cx="2592288" cy="2632857"/>
          </a:xfrm>
        </p:grpSpPr>
        <p:sp>
          <p:nvSpPr>
            <p:cNvPr id="9" name="橢圓 8"/>
            <p:cNvSpPr/>
            <p:nvPr/>
          </p:nvSpPr>
          <p:spPr>
            <a:xfrm>
              <a:off x="467544" y="5409220"/>
              <a:ext cx="2592288" cy="2376264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等腰三角形 9"/>
            <p:cNvSpPr/>
            <p:nvPr/>
          </p:nvSpPr>
          <p:spPr>
            <a:xfrm rot="2839805">
              <a:off x="2387915" y="5338932"/>
              <a:ext cx="576064" cy="513184"/>
            </a:xfrm>
            <a:prstGeom prst="triangle">
              <a:avLst>
                <a:gd name="adj" fmla="val 41182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等腰三角形 21"/>
            <p:cNvSpPr/>
            <p:nvPr/>
          </p:nvSpPr>
          <p:spPr>
            <a:xfrm rot="19947257">
              <a:off x="717726" y="5152627"/>
              <a:ext cx="576064" cy="513184"/>
            </a:xfrm>
            <a:prstGeom prst="triangle">
              <a:avLst>
                <a:gd name="adj" fmla="val 41182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1345770" y="6109294"/>
              <a:ext cx="720080" cy="721416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1504644" y="6362278"/>
              <a:ext cx="144016" cy="21602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>
              <a:off x="1774776" y="6357947"/>
              <a:ext cx="144016" cy="21602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橢圓 13"/>
            <p:cNvSpPr/>
            <p:nvPr/>
          </p:nvSpPr>
          <p:spPr>
            <a:xfrm>
              <a:off x="1187624" y="5981217"/>
              <a:ext cx="192178" cy="98307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橢圓 27"/>
            <p:cNvSpPr/>
            <p:nvPr/>
          </p:nvSpPr>
          <p:spPr>
            <a:xfrm>
              <a:off x="2103644" y="5981217"/>
              <a:ext cx="192178" cy="98307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7" name="群組 36"/>
          <p:cNvGrpSpPr/>
          <p:nvPr/>
        </p:nvGrpSpPr>
        <p:grpSpPr>
          <a:xfrm>
            <a:off x="2642634" y="5148064"/>
            <a:ext cx="2592288" cy="2632857"/>
            <a:chOff x="467544" y="5152627"/>
            <a:chExt cx="2592288" cy="2632857"/>
          </a:xfrm>
        </p:grpSpPr>
        <p:sp>
          <p:nvSpPr>
            <p:cNvPr id="38" name="橢圓 37"/>
            <p:cNvSpPr/>
            <p:nvPr/>
          </p:nvSpPr>
          <p:spPr>
            <a:xfrm>
              <a:off x="467544" y="5409220"/>
              <a:ext cx="2592288" cy="2376264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等腰三角形 38"/>
            <p:cNvSpPr/>
            <p:nvPr/>
          </p:nvSpPr>
          <p:spPr>
            <a:xfrm rot="2839805">
              <a:off x="2387915" y="5338932"/>
              <a:ext cx="576064" cy="513184"/>
            </a:xfrm>
            <a:prstGeom prst="triangle">
              <a:avLst>
                <a:gd name="adj" fmla="val 41182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等腰三角形 39"/>
            <p:cNvSpPr/>
            <p:nvPr/>
          </p:nvSpPr>
          <p:spPr>
            <a:xfrm rot="19947257">
              <a:off x="717726" y="5152627"/>
              <a:ext cx="576064" cy="513184"/>
            </a:xfrm>
            <a:prstGeom prst="triangle">
              <a:avLst>
                <a:gd name="adj" fmla="val 41182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橢圓 41"/>
            <p:cNvSpPr/>
            <p:nvPr/>
          </p:nvSpPr>
          <p:spPr>
            <a:xfrm>
              <a:off x="1345770" y="6109294"/>
              <a:ext cx="720080" cy="721416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橢圓 42"/>
            <p:cNvSpPr/>
            <p:nvPr/>
          </p:nvSpPr>
          <p:spPr>
            <a:xfrm>
              <a:off x="1504644" y="6362278"/>
              <a:ext cx="144016" cy="21602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橢圓 43"/>
            <p:cNvSpPr/>
            <p:nvPr/>
          </p:nvSpPr>
          <p:spPr>
            <a:xfrm>
              <a:off x="1774776" y="6357947"/>
              <a:ext cx="144016" cy="21602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橢圓 44"/>
            <p:cNvSpPr/>
            <p:nvPr/>
          </p:nvSpPr>
          <p:spPr>
            <a:xfrm rot="3127609" flipH="1">
              <a:off x="1085818" y="5981217"/>
              <a:ext cx="183981" cy="149419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橢圓 45"/>
            <p:cNvSpPr/>
            <p:nvPr/>
          </p:nvSpPr>
          <p:spPr>
            <a:xfrm rot="18126369">
              <a:off x="2163422" y="5977840"/>
              <a:ext cx="188416" cy="149419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7" name="群組 46"/>
          <p:cNvGrpSpPr/>
          <p:nvPr/>
        </p:nvGrpSpPr>
        <p:grpSpPr>
          <a:xfrm>
            <a:off x="5006141" y="5144967"/>
            <a:ext cx="2592288" cy="2632857"/>
            <a:chOff x="467544" y="5152627"/>
            <a:chExt cx="2592288" cy="2632857"/>
          </a:xfrm>
        </p:grpSpPr>
        <p:sp>
          <p:nvSpPr>
            <p:cNvPr id="48" name="橢圓 47"/>
            <p:cNvSpPr/>
            <p:nvPr/>
          </p:nvSpPr>
          <p:spPr>
            <a:xfrm>
              <a:off x="467544" y="5409220"/>
              <a:ext cx="2592288" cy="2376264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等腰三角形 48"/>
            <p:cNvSpPr/>
            <p:nvPr/>
          </p:nvSpPr>
          <p:spPr>
            <a:xfrm rot="2839805">
              <a:off x="2387915" y="5338932"/>
              <a:ext cx="576064" cy="513184"/>
            </a:xfrm>
            <a:prstGeom prst="triangle">
              <a:avLst>
                <a:gd name="adj" fmla="val 41182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等腰三角形 49"/>
            <p:cNvSpPr/>
            <p:nvPr/>
          </p:nvSpPr>
          <p:spPr>
            <a:xfrm rot="19947257">
              <a:off x="717726" y="5152627"/>
              <a:ext cx="576064" cy="513184"/>
            </a:xfrm>
            <a:prstGeom prst="triangle">
              <a:avLst>
                <a:gd name="adj" fmla="val 41182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橢圓 50"/>
            <p:cNvSpPr/>
            <p:nvPr/>
          </p:nvSpPr>
          <p:spPr>
            <a:xfrm>
              <a:off x="1345770" y="6109294"/>
              <a:ext cx="720080" cy="721416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橢圓 51"/>
            <p:cNvSpPr/>
            <p:nvPr/>
          </p:nvSpPr>
          <p:spPr>
            <a:xfrm>
              <a:off x="1504644" y="6362278"/>
              <a:ext cx="144016" cy="21602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橢圓 52"/>
            <p:cNvSpPr/>
            <p:nvPr/>
          </p:nvSpPr>
          <p:spPr>
            <a:xfrm>
              <a:off x="1774776" y="6357947"/>
              <a:ext cx="144016" cy="21602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橢圓 53"/>
            <p:cNvSpPr/>
            <p:nvPr/>
          </p:nvSpPr>
          <p:spPr>
            <a:xfrm>
              <a:off x="1187624" y="5981217"/>
              <a:ext cx="192178" cy="324363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6" name="橢圓 55"/>
          <p:cNvSpPr/>
          <p:nvPr/>
        </p:nvSpPr>
        <p:spPr>
          <a:xfrm>
            <a:off x="6578121" y="5981217"/>
            <a:ext cx="192178" cy="324363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29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dirty="0" smtClean="0"/>
              <a:t>關鍵字</a:t>
            </a:r>
            <a:endParaRPr lang="zh-TW" altLang="en-US" sz="6600" b="1" dirty="0"/>
          </a:p>
        </p:txBody>
      </p:sp>
      <p:sp>
        <p:nvSpPr>
          <p:cNvPr id="3" name="橢圓 2"/>
          <p:cNvSpPr/>
          <p:nvPr/>
        </p:nvSpPr>
        <p:spPr>
          <a:xfrm>
            <a:off x="1475656" y="2348880"/>
            <a:ext cx="1008112" cy="1080120"/>
          </a:xfrm>
          <a:prstGeom prst="ellipse">
            <a:avLst/>
          </a:prstGeom>
          <a:solidFill>
            <a:srgbClr val="37B5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人</a:t>
            </a:r>
            <a:endParaRPr lang="zh-TW" altLang="en-US" sz="4800" dirty="0"/>
          </a:p>
        </p:txBody>
      </p:sp>
      <p:sp>
        <p:nvSpPr>
          <p:cNvPr id="4" name="橢圓 3"/>
          <p:cNvSpPr/>
          <p:nvPr/>
        </p:nvSpPr>
        <p:spPr>
          <a:xfrm>
            <a:off x="2715430" y="2348880"/>
            <a:ext cx="1008112" cy="1080120"/>
          </a:xfrm>
          <a:prstGeom prst="ellipse">
            <a:avLst/>
          </a:prstGeom>
          <a:solidFill>
            <a:srgbClr val="E169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事</a:t>
            </a:r>
            <a:endParaRPr lang="zh-TW" altLang="en-US" sz="4800" dirty="0"/>
          </a:p>
        </p:txBody>
      </p:sp>
      <p:sp>
        <p:nvSpPr>
          <p:cNvPr id="5" name="橢圓 4"/>
          <p:cNvSpPr/>
          <p:nvPr/>
        </p:nvSpPr>
        <p:spPr>
          <a:xfrm>
            <a:off x="4053992" y="2348880"/>
            <a:ext cx="1008112" cy="1080120"/>
          </a:xfrm>
          <a:prstGeom prst="ellipse">
            <a:avLst/>
          </a:prstGeom>
          <a:solidFill>
            <a:srgbClr val="EDB2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824332"/>
                </a:solidFill>
              </a:rPr>
              <a:t>時</a:t>
            </a:r>
            <a:endParaRPr lang="en-US" altLang="zh-TW" sz="4800" dirty="0" smtClean="0">
              <a:solidFill>
                <a:srgbClr val="824332"/>
              </a:solidFill>
            </a:endParaRPr>
          </a:p>
        </p:txBody>
      </p:sp>
      <p:sp>
        <p:nvSpPr>
          <p:cNvPr id="6" name="橢圓 5"/>
          <p:cNvSpPr/>
          <p:nvPr/>
        </p:nvSpPr>
        <p:spPr>
          <a:xfrm>
            <a:off x="5364088" y="2348880"/>
            <a:ext cx="1008112" cy="1080120"/>
          </a:xfrm>
          <a:prstGeom prst="ellipse">
            <a:avLst/>
          </a:prstGeom>
          <a:solidFill>
            <a:srgbClr val="68BC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地</a:t>
            </a:r>
            <a:endParaRPr lang="en-US" altLang="zh-TW" sz="4800" dirty="0" smtClean="0"/>
          </a:p>
        </p:txBody>
      </p:sp>
      <p:sp>
        <p:nvSpPr>
          <p:cNvPr id="7" name="橢圓 6"/>
          <p:cNvSpPr/>
          <p:nvPr/>
        </p:nvSpPr>
        <p:spPr>
          <a:xfrm>
            <a:off x="6588224" y="2348880"/>
            <a:ext cx="1008112" cy="1080120"/>
          </a:xfrm>
          <a:prstGeom prst="ellipse">
            <a:avLst/>
          </a:prstGeom>
          <a:solidFill>
            <a:srgbClr val="EFF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824332"/>
                </a:solidFill>
              </a:rPr>
              <a:t>物</a:t>
            </a:r>
            <a:endParaRPr lang="en-US" altLang="zh-TW" sz="4800" dirty="0" smtClean="0">
              <a:solidFill>
                <a:srgbClr val="824332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475656" y="3645024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824332"/>
                </a:solidFill>
              </a:rPr>
              <a:t>誰</a:t>
            </a:r>
            <a:endParaRPr lang="zh-TW" altLang="en-US" sz="3200" b="1" dirty="0">
              <a:solidFill>
                <a:srgbClr val="824332"/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569592" y="3795938"/>
            <a:ext cx="1620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824332"/>
                </a:solidFill>
              </a:rPr>
              <a:t>在哪裡</a:t>
            </a:r>
            <a:endParaRPr lang="zh-TW" altLang="en-US" sz="3200" b="1" dirty="0">
              <a:solidFill>
                <a:srgbClr val="824332"/>
              </a:solidFill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3735803" y="4455263"/>
            <a:ext cx="3312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824332"/>
                </a:solidFill>
              </a:rPr>
              <a:t>做了什麼事情</a:t>
            </a:r>
            <a:endParaRPr lang="zh-TW" altLang="en-US" sz="3200" b="1" dirty="0">
              <a:solidFill>
                <a:srgbClr val="824332"/>
              </a:solidFill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5868144" y="5114588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824332"/>
                </a:solidFill>
              </a:rPr>
              <a:t>結果如何</a:t>
            </a:r>
            <a:endParaRPr lang="zh-TW" altLang="en-US" sz="3200" b="1" dirty="0">
              <a:solidFill>
                <a:srgbClr val="8243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81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9264" y="1524708"/>
            <a:ext cx="892848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zh-TW" altLang="en-US" sz="2000" dirty="0"/>
              <a:t>從前，有三隻小豬，豬大哥貪睡、豬二哥愛玩，豬</a:t>
            </a:r>
            <a:r>
              <a:rPr lang="zh-TW" altLang="en-US" sz="2000" dirty="0" smtClean="0"/>
              <a:t>小弟又乖巧又勤勞</a:t>
            </a:r>
            <a:r>
              <a:rPr lang="zh-TW" altLang="en-US" sz="2000" dirty="0"/>
              <a:t>。</a:t>
            </a:r>
          </a:p>
          <a:p>
            <a:pPr>
              <a:lnSpc>
                <a:spcPts val="2400"/>
              </a:lnSpc>
            </a:pPr>
            <a:endParaRPr lang="zh-TW" altLang="en-US" sz="2000" dirty="0"/>
          </a:p>
          <a:p>
            <a:pPr>
              <a:lnSpc>
                <a:spcPts val="2400"/>
              </a:lnSpc>
            </a:pPr>
            <a:r>
              <a:rPr lang="zh-TW" altLang="en-US" sz="2000" dirty="0"/>
              <a:t>有一天，豬媽媽對三隻小豬說：「孩子</a:t>
            </a:r>
            <a:r>
              <a:rPr lang="zh-TW" altLang="en-US" sz="2000" dirty="0" smtClean="0"/>
              <a:t>們你們</a:t>
            </a:r>
            <a:r>
              <a:rPr lang="zh-TW" altLang="en-US" sz="2000" dirty="0"/>
              <a:t>長大了，該出去自己蓋房子了。」</a:t>
            </a:r>
          </a:p>
          <a:p>
            <a:pPr>
              <a:lnSpc>
                <a:spcPts val="2400"/>
              </a:lnSpc>
            </a:pPr>
            <a:endParaRPr lang="zh-TW" altLang="en-US" sz="2000" dirty="0"/>
          </a:p>
          <a:p>
            <a:pPr>
              <a:lnSpc>
                <a:spcPts val="2400"/>
              </a:lnSpc>
            </a:pPr>
            <a:r>
              <a:rPr lang="zh-TW" altLang="en-US" sz="2000" dirty="0"/>
              <a:t>三隻小豬各自出門找地方蓋自己的房子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>
              <a:lnSpc>
                <a:spcPts val="2400"/>
              </a:lnSpc>
            </a:pPr>
            <a:endParaRPr lang="en-US" altLang="zh-TW" sz="2000" dirty="0" smtClean="0"/>
          </a:p>
          <a:p>
            <a:pPr>
              <a:lnSpc>
                <a:spcPts val="2400"/>
              </a:lnSpc>
            </a:pPr>
            <a:r>
              <a:rPr lang="zh-TW" altLang="en-US" sz="2000" dirty="0" smtClean="0"/>
              <a:t>豬</a:t>
            </a:r>
            <a:r>
              <a:rPr lang="zh-TW" altLang="en-US" sz="2000" dirty="0"/>
              <a:t>大哥在山腳下</a:t>
            </a:r>
            <a:r>
              <a:rPr lang="zh-TW" altLang="en-US" sz="2000" dirty="0" smtClean="0"/>
              <a:t>用稻草</a:t>
            </a:r>
            <a:r>
              <a:rPr lang="zh-TW" altLang="en-US" sz="2000" dirty="0"/>
              <a:t>，很快的</a:t>
            </a:r>
            <a:r>
              <a:rPr lang="zh-TW" altLang="en-US" sz="2000" dirty="0" smtClean="0"/>
              <a:t>蓋好</a:t>
            </a:r>
            <a:r>
              <a:rPr lang="zh-TW" altLang="en-US" sz="2000" dirty="0"/>
              <a:t>一</a:t>
            </a:r>
            <a:r>
              <a:rPr lang="zh-TW" altLang="en-US" sz="2000" dirty="0" smtClean="0"/>
              <a:t>棟稻草</a:t>
            </a:r>
            <a:r>
              <a:rPr lang="zh-TW" altLang="en-US" sz="2000" dirty="0" smtClean="0"/>
              <a:t>屋。</a:t>
            </a:r>
            <a:r>
              <a:rPr lang="zh-TW" altLang="en-US" sz="2000" dirty="0"/>
              <a:t>豬大哥蓋完房子後，很開心</a:t>
            </a:r>
            <a:r>
              <a:rPr lang="zh-TW" altLang="en-US" sz="2000"/>
              <a:t>的</a:t>
            </a:r>
            <a:r>
              <a:rPr lang="zh-TW" altLang="en-US" sz="2000" smtClean="0"/>
              <a:t>在溫暖的稻草床上</a:t>
            </a:r>
            <a:r>
              <a:rPr lang="zh-TW" altLang="en-US" sz="2000" dirty="0" smtClean="0"/>
              <a:t>睡著</a:t>
            </a:r>
            <a:r>
              <a:rPr lang="zh-TW" altLang="en-US" sz="2000" dirty="0"/>
              <a:t>了</a:t>
            </a:r>
            <a:r>
              <a:rPr lang="zh-TW" altLang="en-US" sz="2000" dirty="0" smtClean="0"/>
              <a:t>。</a:t>
            </a:r>
            <a:endParaRPr lang="zh-TW" altLang="en-US" sz="2000" dirty="0"/>
          </a:p>
          <a:p>
            <a:pPr>
              <a:lnSpc>
                <a:spcPts val="2400"/>
              </a:lnSpc>
            </a:pPr>
            <a:endParaRPr lang="zh-TW" altLang="en-US" sz="2000" dirty="0"/>
          </a:p>
          <a:p>
            <a:pPr>
              <a:lnSpc>
                <a:spcPts val="2400"/>
              </a:lnSpc>
            </a:pPr>
            <a:r>
              <a:rPr lang="zh-TW" altLang="en-US" sz="2000" dirty="0"/>
              <a:t>豬二哥在山腰用撿來的木材蓋了小木屋，他很自豪的說：「用木頭蓋房子，速度又</a:t>
            </a:r>
            <a:r>
              <a:rPr lang="zh-TW" altLang="en-US" sz="2000" dirty="0" smtClean="0"/>
              <a:t>快，</a:t>
            </a:r>
            <a:r>
              <a:rPr lang="zh-TW" altLang="en-US" sz="2000" dirty="0"/>
              <a:t>房子又溫暖！」蓋好房子以後，豬二哥就跑去遊玩了。</a:t>
            </a:r>
          </a:p>
          <a:p>
            <a:pPr>
              <a:lnSpc>
                <a:spcPts val="2400"/>
              </a:lnSpc>
            </a:pPr>
            <a:endParaRPr lang="zh-TW" altLang="en-US" sz="2000" dirty="0"/>
          </a:p>
          <a:p>
            <a:pPr>
              <a:lnSpc>
                <a:spcPts val="2400"/>
              </a:lnSpc>
            </a:pPr>
            <a:r>
              <a:rPr lang="zh-TW" altLang="en-US" sz="2000" dirty="0"/>
              <a:t>豬</a:t>
            </a:r>
            <a:r>
              <a:rPr lang="zh-TW" altLang="en-US" sz="2000" dirty="0" smtClean="0"/>
              <a:t>小弟在</a:t>
            </a:r>
            <a:r>
              <a:rPr lang="zh-TW" altLang="en-US" sz="2000" dirty="0"/>
              <a:t>山頂上選了地點，從早上開始蓋，</a:t>
            </a:r>
            <a:r>
              <a:rPr lang="zh-TW" altLang="en-US" sz="2000" dirty="0" smtClean="0"/>
              <a:t>從搬</a:t>
            </a:r>
            <a:r>
              <a:rPr lang="zh-TW" altLang="en-US" sz="2000" dirty="0"/>
              <a:t>砂石、拌水泥、砌磚頭，忙到傍晚才蓋好堅固的磚房。</a:t>
            </a:r>
          </a:p>
          <a:p>
            <a:pPr>
              <a:lnSpc>
                <a:spcPts val="2400"/>
              </a:lnSpc>
            </a:pPr>
            <a:endParaRPr lang="zh-TW" altLang="en-US" sz="20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三隻小豬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2483768" y="1417638"/>
            <a:ext cx="1368152" cy="571202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矩形 4"/>
          <p:cNvSpPr/>
          <p:nvPr/>
        </p:nvSpPr>
        <p:spPr>
          <a:xfrm>
            <a:off x="4067944" y="1417638"/>
            <a:ext cx="1368152" cy="571202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圓角矩形 5"/>
          <p:cNvSpPr/>
          <p:nvPr/>
        </p:nvSpPr>
        <p:spPr>
          <a:xfrm>
            <a:off x="5532348" y="1417638"/>
            <a:ext cx="839852" cy="571202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/>
          <p:cNvSpPr/>
          <p:nvPr/>
        </p:nvSpPr>
        <p:spPr>
          <a:xfrm>
            <a:off x="7344308" y="1416894"/>
            <a:ext cx="731332" cy="571946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圓角矩形 7"/>
          <p:cNvSpPr/>
          <p:nvPr/>
        </p:nvSpPr>
        <p:spPr>
          <a:xfrm>
            <a:off x="4771470" y="3254461"/>
            <a:ext cx="839852" cy="571202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圓角矩形 8"/>
          <p:cNvSpPr/>
          <p:nvPr/>
        </p:nvSpPr>
        <p:spPr>
          <a:xfrm>
            <a:off x="3697624" y="4221088"/>
            <a:ext cx="923982" cy="432048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圓角矩形 9"/>
          <p:cNvSpPr/>
          <p:nvPr/>
        </p:nvSpPr>
        <p:spPr>
          <a:xfrm>
            <a:off x="1475656" y="5445224"/>
            <a:ext cx="1296144" cy="504056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圓角矩形 10"/>
          <p:cNvSpPr/>
          <p:nvPr/>
        </p:nvSpPr>
        <p:spPr>
          <a:xfrm>
            <a:off x="1259632" y="1417638"/>
            <a:ext cx="1027184" cy="571202"/>
          </a:xfrm>
          <a:prstGeom prst="roundRect">
            <a:avLst/>
          </a:prstGeom>
          <a:noFill/>
          <a:ln>
            <a:solidFill>
              <a:srgbClr val="E169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14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</TotalTime>
  <Words>1693</Words>
  <Application>Microsoft Office PowerPoint</Application>
  <PresentationFormat>如螢幕大小 (4:3)</PresentationFormat>
  <Paragraphs>232</Paragraphs>
  <Slides>20</Slides>
  <Notes>17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5" baseType="lpstr">
      <vt:lpstr>微軟正黑體</vt:lpstr>
      <vt:lpstr>新細明體</vt:lpstr>
      <vt:lpstr>Arial</vt:lpstr>
      <vt:lpstr>Calibri</vt:lpstr>
      <vt:lpstr>Office 佈景主題</vt:lpstr>
      <vt:lpstr>PowerPoint 簡報</vt:lpstr>
      <vt:lpstr>PowerPoint 簡報</vt:lpstr>
      <vt:lpstr>PowerPoint 簡報</vt:lpstr>
      <vt:lpstr>PowerPoint 簡報</vt:lpstr>
      <vt:lpstr>怎樣寫出好的摘要？</vt:lpstr>
      <vt:lpstr>16格關鍵字表格</vt:lpstr>
      <vt:lpstr>《三隻小豬的故事》</vt:lpstr>
      <vt:lpstr>關鍵字</vt:lpstr>
      <vt:lpstr>三隻小豬</vt:lpstr>
      <vt:lpstr>PowerPoint 簡報</vt:lpstr>
      <vt:lpstr>16格關鍵字表格</vt:lpstr>
      <vt:lpstr>整理成句子！</vt:lpstr>
      <vt:lpstr>可以寫的更短一點！</vt:lpstr>
      <vt:lpstr>完成摘要</vt:lpstr>
      <vt:lpstr>《面惡心善的大猩猩黑普》</vt:lpstr>
      <vt:lpstr>16格關鍵字表格</vt:lpstr>
      <vt:lpstr>今天學習的內容</vt:lpstr>
      <vt:lpstr>怎樣寫出好的摘要？</vt:lpstr>
      <vt:lpstr>16格關鍵字表格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JANI</dc:creator>
  <cp:lastModifiedBy>李央晴</cp:lastModifiedBy>
  <cp:revision>406</cp:revision>
  <dcterms:created xsi:type="dcterms:W3CDTF">2019-04-08T13:24:06Z</dcterms:created>
  <dcterms:modified xsi:type="dcterms:W3CDTF">2019-05-28T09:16:40Z</dcterms:modified>
</cp:coreProperties>
</file>