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0" r:id="rId2"/>
    <p:sldId id="311" r:id="rId3"/>
    <p:sldId id="303" r:id="rId4"/>
    <p:sldId id="307" r:id="rId5"/>
    <p:sldId id="272" r:id="rId6"/>
    <p:sldId id="273" r:id="rId7"/>
    <p:sldId id="282" r:id="rId8"/>
    <p:sldId id="260" r:id="rId9"/>
    <p:sldId id="275" r:id="rId10"/>
    <p:sldId id="277" r:id="rId11"/>
    <p:sldId id="276" r:id="rId12"/>
    <p:sldId id="278" r:id="rId13"/>
    <p:sldId id="283" r:id="rId14"/>
    <p:sldId id="304" r:id="rId15"/>
    <p:sldId id="301" r:id="rId16"/>
    <p:sldId id="308" r:id="rId17"/>
    <p:sldId id="268" r:id="rId18"/>
    <p:sldId id="267" r:id="rId19"/>
    <p:sldId id="270" r:id="rId20"/>
    <p:sldId id="266" r:id="rId21"/>
    <p:sldId id="281" r:id="rId22"/>
    <p:sldId id="269" r:id="rId23"/>
    <p:sldId id="280" r:id="rId24"/>
    <p:sldId id="264" r:id="rId25"/>
    <p:sldId id="265" r:id="rId26"/>
    <p:sldId id="279" r:id="rId27"/>
    <p:sldId id="262" r:id="rId28"/>
    <p:sldId id="305" r:id="rId29"/>
    <p:sldId id="306" r:id="rId30"/>
    <p:sldId id="263" r:id="rId3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1D387"/>
    <a:srgbClr val="FFFF99"/>
    <a:srgbClr val="CA9D85"/>
    <a:srgbClr val="AA6D4C"/>
    <a:srgbClr val="FCEE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81797" autoAdjust="0"/>
  </p:normalViewPr>
  <p:slideViewPr>
    <p:cSldViewPr>
      <p:cViewPr varScale="1">
        <p:scale>
          <a:sx n="61" d="100"/>
          <a:sy n="61" d="100"/>
        </p:scale>
        <p:origin x="176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D6BE60-85A1-4851-AD0C-010E9DDF67CE}" type="datetimeFigureOut">
              <a:rPr lang="zh-TW" altLang="en-US" smtClean="0"/>
              <a:t>2020/1/3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1E0BBC-391D-4D1E-BEA7-021DD5E89C01}" type="slidenum">
              <a:rPr lang="zh-TW" altLang="en-US" smtClean="0"/>
              <a:t>‹#›</a:t>
            </a:fld>
            <a:endParaRPr lang="zh-TW" altLang="en-US"/>
          </a:p>
        </p:txBody>
      </p:sp>
    </p:spTree>
    <p:extLst>
      <p:ext uri="{BB962C8B-B14F-4D97-AF65-F5344CB8AC3E}">
        <p14:creationId xmlns:p14="http://schemas.microsoft.com/office/powerpoint/2010/main" val="3149267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ewTaipeiCityLibrary/photos/pcb.3173553805995202/3173543512662898/?type=3&amp;theat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lay.google.com/store/apps/details?id=com.omni.nlpi&amp;hl=zh_TW"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watch?v=sws3ZEaXqg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pml.gov.taipei/News_Content.aspx?n=4F66F55F388033A7&amp;sms=CFFFC938B352678A&amp;s=D9FA4899D573B33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ews.ltn.com.tw/news/local/paper/103207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pml.gov.taipei/News_Content.aspx?n=4F66F55F388033A7&amp;s=8CC11B42D459B443&amp;sms=CFFFC938B352678A"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zh.wikipedia.org/wiki/File:%E6%9D%B1%E5%8D%80%E5%9C%B0%E4%B8%8B%E8%A1%97%E6%99%BA%E6%85%A7%E5%9C%96%E6%9B%B8%E9%A4%A8%E5%85%A5%E5%8F%A3_20181123.jp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library.taichung.gov.tw/public/gallery/index-1.asp?Parser=99,20,573,,,,,,,,,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ommons.wikimedia.org/wiki/User:VollwertBIT"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zh.wikipedia.org/wiki/%E6%9C%9B%E9%81%93%E8%99%9F#/media/File:Logos_Hope_Kiel2008.jpg"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609699876033223/photos/a.614801952189682/912886412381233/?type=3&amp;theat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lis.ntu.edu.tw/?p=3406"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library.pima.gov/newsroom/"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oaklandlibrary.org/"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lis.ntu.edu.tw/?p=3406" TargetMode="External"/><Relationship Id="rId4" Type="http://schemas.openxmlformats.org/officeDocument/2006/relationships/hyperlink" Target="http://torontotoollibrary.com/gallerie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lpi.edu.tw/FileDownLoad/LibraryPublication/20180516095807002034293.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lib.thu.edu.tw/ct.asp?xItem=8439&amp;CtNode=1298&amp;mp=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clfile.ncl.edu.tw/files/201801/418fc82f-e311-460a-91ef-05452c1bfa25.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zh-TW" altLang="en-US" dirty="0" smtClean="0"/>
              <a:t>你常常去圖書館嗎？</a:t>
            </a:r>
            <a:endParaRPr lang="en-US" altLang="zh-TW" dirty="0" smtClean="0"/>
          </a:p>
          <a:p>
            <a:pPr marL="171450" indent="-171450">
              <a:buFont typeface="Arial" panose="020B0604020202020204" pitchFamily="34" charset="0"/>
              <a:buChar char="•"/>
            </a:pPr>
            <a:r>
              <a:rPr lang="zh-TW" altLang="en-US" dirty="0" smtClean="0"/>
              <a:t>你去的圖書館都是什麼樣子？</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2</a:t>
            </a:fld>
            <a:endParaRPr lang="zh-TW" altLang="en-US"/>
          </a:p>
        </p:txBody>
      </p:sp>
    </p:spTree>
    <p:extLst>
      <p:ext uri="{BB962C8B-B14F-4D97-AF65-F5344CB8AC3E}">
        <p14:creationId xmlns:p14="http://schemas.microsoft.com/office/powerpoint/2010/main" val="560873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機器人還可以幫忙運書喔</a:t>
            </a:r>
            <a:endParaRPr lang="en-US" altLang="zh-TW" dirty="0" smtClean="0"/>
          </a:p>
          <a:p>
            <a:r>
              <a:rPr lang="zh-TW" altLang="en-US" dirty="0" smtClean="0"/>
              <a:t>國立公共資訊圖書館有一台運書機器人，他的名字叫波比</a:t>
            </a:r>
            <a:endParaRPr lang="en-US" altLang="zh-TW" dirty="0" smtClean="0"/>
          </a:p>
          <a:p>
            <a:r>
              <a:rPr lang="zh-TW" altLang="en-US" dirty="0" smtClean="0"/>
              <a:t>他不是掃地機器人喔</a:t>
            </a:r>
            <a:endParaRPr lang="en-US" altLang="zh-TW" dirty="0" smtClean="0"/>
          </a:p>
          <a:p>
            <a:r>
              <a:rPr lang="zh-TW" altLang="en-US" dirty="0" smtClean="0"/>
              <a:t>他住在圖書館還書區</a:t>
            </a:r>
            <a:endParaRPr lang="en-US" altLang="zh-TW" dirty="0" smtClean="0"/>
          </a:p>
          <a:p>
            <a:r>
              <a:rPr lang="zh-TW" altLang="en-US" dirty="0" smtClean="0"/>
              <a:t>只要兒童類的書箱一滿，他就會把裝滿的書箱吃進肚子裡</a:t>
            </a:r>
            <a:endParaRPr lang="en-US" altLang="zh-TW" dirty="0" smtClean="0"/>
          </a:p>
          <a:p>
            <a:r>
              <a:rPr lang="zh-TW" altLang="en-US" dirty="0" smtClean="0"/>
              <a:t>然後把書載到兒童室卸下來，把空的書箱裝進肚子裡，然後回到還書區。</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11</a:t>
            </a:fld>
            <a:endParaRPr lang="zh-TW" altLang="en-US"/>
          </a:p>
        </p:txBody>
      </p:sp>
    </p:spTree>
    <p:extLst>
      <p:ext uri="{BB962C8B-B14F-4D97-AF65-F5344CB8AC3E}">
        <p14:creationId xmlns:p14="http://schemas.microsoft.com/office/powerpoint/2010/main" val="2553414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還書後，書要怎麼樣回到書架上呢？</a:t>
            </a:r>
            <a:endParaRPr lang="en-US" altLang="zh-TW" dirty="0" smtClean="0"/>
          </a:p>
          <a:p>
            <a:r>
              <a:rPr lang="zh-TW" altLang="en-US" dirty="0" smtClean="0"/>
              <a:t>每一本書都有自己的分類號，還書量如果很大的話，讓圖書館員去分類，可能會很花時間</a:t>
            </a:r>
            <a:endParaRPr lang="en-US" altLang="zh-TW" dirty="0" smtClean="0"/>
          </a:p>
          <a:p>
            <a:r>
              <a:rPr lang="zh-TW" altLang="en-US" dirty="0" smtClean="0"/>
              <a:t>國立公共圖書館的自動還書分揀機，不僅可以還書，他還可以自動判定這本書是哪一類，然後把書送進各個分類的書車，</a:t>
            </a:r>
            <a:endParaRPr lang="en-US" altLang="zh-TW" dirty="0" smtClean="0"/>
          </a:p>
          <a:p>
            <a:r>
              <a:rPr lang="zh-TW" altLang="en-US" dirty="0" smtClean="0"/>
              <a:t>這樣圖書館員就不用人工分類囉。</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12</a:t>
            </a:fld>
            <a:endParaRPr lang="zh-TW" altLang="en-US"/>
          </a:p>
        </p:txBody>
      </p:sp>
    </p:spTree>
    <p:extLst>
      <p:ext uri="{BB962C8B-B14F-4D97-AF65-F5344CB8AC3E}">
        <p14:creationId xmlns:p14="http://schemas.microsoft.com/office/powerpoint/2010/main" val="487831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想借書，可是沒有帶借書證，也沒有帶手機怎麼辦？</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大家知道人臉辨識嗎</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現在有很多圖書館都提供人臉辨識的服務，只要先到圖書館建立臉部檔案，以後就可以智慧圖書館</a:t>
            </a:r>
            <a:r>
              <a:rPr lang="en-US" altLang="zh-TW" dirty="0" smtClean="0"/>
              <a:t>(</a:t>
            </a:r>
            <a:r>
              <a:rPr lang="zh-TW" altLang="en-US" dirty="0" smtClean="0"/>
              <a:t>沒有館員的圖書館</a:t>
            </a:r>
            <a:r>
              <a:rPr lang="en-US" altLang="zh-TW" dirty="0" smtClean="0"/>
              <a:t>)</a:t>
            </a:r>
            <a:r>
              <a:rPr lang="zh-TW" altLang="en-US" dirty="0" smtClean="0"/>
              <a:t>進出，也可以直接掃描臉來借書囉。</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畫面擷取自：全國第一！新北圖書館推「人臉辨識借書」服務－民視新聞。</a:t>
            </a:r>
            <a:r>
              <a:rPr lang="en-US" altLang="zh-TW" dirty="0" smtClean="0"/>
              <a:t>https://youtu.be/8destDj0JtE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13</a:t>
            </a:fld>
            <a:endParaRPr lang="zh-TW" altLang="en-US"/>
          </a:p>
        </p:txBody>
      </p:sp>
    </p:spTree>
    <p:extLst>
      <p:ext uri="{BB962C8B-B14F-4D97-AF65-F5344CB8AC3E}">
        <p14:creationId xmlns:p14="http://schemas.microsoft.com/office/powerpoint/2010/main" val="42667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hlinkClick r:id="rId3"/>
              </a:rPr>
              <a:t>借書一定要去櫃台排隊嗎？有沒有其他的借書方式？</a:t>
            </a:r>
            <a:endParaRPr lang="en-US" altLang="zh-TW" dirty="0" smtClean="0">
              <a:hlinkClick r:id="rId3"/>
            </a:endParaRPr>
          </a:p>
          <a:p>
            <a:endParaRPr lang="en-US" altLang="zh-TW" dirty="0" smtClean="0">
              <a:hlinkClick r:id="rId3"/>
            </a:endParaRPr>
          </a:p>
          <a:p>
            <a:endParaRPr lang="en-US" altLang="zh-TW" dirty="0" smtClean="0">
              <a:hlinkClick r:id="rId3"/>
            </a:endParaRPr>
          </a:p>
          <a:p>
            <a:r>
              <a:rPr lang="zh-TW" altLang="en-US" dirty="0" smtClean="0">
                <a:hlinkClick r:id="rId3"/>
              </a:rPr>
              <a:t>圖片來源：新北市立圖書館</a:t>
            </a:r>
            <a:r>
              <a:rPr lang="en-US" altLang="zh-TW" dirty="0" smtClean="0">
                <a:hlinkClick r:id="rId3"/>
              </a:rPr>
              <a:t>FB</a:t>
            </a:r>
            <a:r>
              <a:rPr lang="zh-TW" altLang="en-US" dirty="0" smtClean="0">
                <a:hlinkClick r:id="rId3"/>
              </a:rPr>
              <a:t>專頁 </a:t>
            </a:r>
            <a:r>
              <a:rPr lang="en-US" altLang="zh-TW" dirty="0" smtClean="0">
                <a:hlinkClick r:id="rId3"/>
              </a:rPr>
              <a:t>https://www.facebook.com/NewTaipeiCityLibrary/photos/pcb.3173553805995202/3173543512662898/?type=3&amp;theater</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14</a:t>
            </a:fld>
            <a:endParaRPr lang="zh-TW" altLang="en-US"/>
          </a:p>
        </p:txBody>
      </p:sp>
    </p:spTree>
    <p:extLst>
      <p:ext uri="{BB962C8B-B14F-4D97-AF65-F5344CB8AC3E}">
        <p14:creationId xmlns:p14="http://schemas.microsoft.com/office/powerpoint/2010/main" val="930388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smtClean="0">
              <a:hlinkClick r:id="rId3"/>
            </a:endParaRPr>
          </a:p>
          <a:p>
            <a:r>
              <a:rPr lang="zh-TW" altLang="en-US" dirty="0" smtClean="0">
                <a:hlinkClick r:id="rId3"/>
              </a:rPr>
              <a:t>借書一定要到櫃檯嗎？</a:t>
            </a:r>
            <a:endParaRPr lang="en-US" altLang="zh-TW" dirty="0" smtClean="0">
              <a:hlinkClick r:id="rId3"/>
            </a:endParaRPr>
          </a:p>
          <a:p>
            <a:r>
              <a:rPr lang="zh-TW" altLang="en-US" dirty="0" smtClean="0">
                <a:hlinkClick r:id="rId3"/>
              </a:rPr>
              <a:t>國立公共資訊圖書館的手機</a:t>
            </a:r>
            <a:r>
              <a:rPr lang="en-US" altLang="zh-TW" dirty="0" smtClean="0">
                <a:hlinkClick r:id="rId3"/>
              </a:rPr>
              <a:t>APP</a:t>
            </a:r>
            <a:r>
              <a:rPr lang="zh-TW" altLang="en-US" dirty="0" smtClean="0">
                <a:hlinkClick r:id="rId3"/>
              </a:rPr>
              <a:t>，有手機借書的功能，用手機照一下書的條碼，就可以把書帶走囉</a:t>
            </a:r>
            <a:endParaRPr lang="en-US" altLang="zh-TW" dirty="0" smtClean="0">
              <a:hlinkClick r:id="rId3"/>
            </a:endParaRPr>
          </a:p>
          <a:p>
            <a:endParaRPr lang="en-US" altLang="zh-TW" dirty="0" smtClean="0">
              <a:hlinkClick r:id="rId3"/>
            </a:endParaRPr>
          </a:p>
          <a:p>
            <a:endParaRPr lang="en-US" altLang="zh-TW" dirty="0" smtClean="0">
              <a:hlinkClick r:id="rId3"/>
            </a:endParaRPr>
          </a:p>
          <a:p>
            <a:endParaRPr lang="en-US" altLang="zh-TW" dirty="0" smtClean="0">
              <a:hlinkClick r:id="rId3"/>
            </a:endParaRPr>
          </a:p>
          <a:p>
            <a:r>
              <a:rPr lang="zh-TW" altLang="en-US" dirty="0" smtClean="0">
                <a:hlinkClick r:id="rId3"/>
              </a:rPr>
              <a:t>圖片取自：</a:t>
            </a:r>
            <a:r>
              <a:rPr lang="en-US" altLang="zh-TW" sz="1200" b="0" i="0" kern="1200" dirty="0" err="1" smtClean="0">
                <a:solidFill>
                  <a:schemeClr val="tx1"/>
                </a:solidFill>
                <a:effectLst/>
                <a:latin typeface="+mn-lt"/>
                <a:ea typeface="+mn-ea"/>
                <a:cs typeface="+mn-cs"/>
              </a:rPr>
              <a:t>iLib</a:t>
            </a:r>
            <a:r>
              <a:rPr lang="en-US" altLang="zh-TW" sz="1200" b="0" i="0" kern="1200" dirty="0" smtClean="0">
                <a:solidFill>
                  <a:schemeClr val="tx1"/>
                </a:solidFill>
                <a:effectLst/>
                <a:latin typeface="+mn-lt"/>
                <a:ea typeface="+mn-ea"/>
                <a:cs typeface="+mn-cs"/>
              </a:rPr>
              <a:t> Guider </a:t>
            </a:r>
            <a:r>
              <a:rPr lang="zh-TW" altLang="en-US" sz="1200" b="0" i="0" kern="1200" dirty="0" smtClean="0">
                <a:solidFill>
                  <a:schemeClr val="tx1"/>
                </a:solidFill>
                <a:effectLst/>
                <a:latin typeface="+mn-lt"/>
                <a:ea typeface="+mn-ea"/>
                <a:cs typeface="+mn-cs"/>
              </a:rPr>
              <a:t>尋書導引。</a:t>
            </a:r>
            <a:r>
              <a:rPr lang="en-US" altLang="zh-TW" dirty="0" smtClean="0">
                <a:hlinkClick r:id="rId3"/>
              </a:rPr>
              <a:t>https://play.google.com/store/apps/details?id=com.omni.nlpi&amp;hl=zh_TW</a:t>
            </a:r>
            <a:endParaRPr lang="en-US" altLang="zh-TW" dirty="0" smtClean="0">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hlinkClick r:id="rId4"/>
              </a:rPr>
              <a:t>畫面擷取自：</a:t>
            </a:r>
            <a:r>
              <a:rPr lang="en-US" altLang="zh-TW" sz="1200" b="0" i="0" kern="1200" dirty="0" err="1" smtClean="0">
                <a:solidFill>
                  <a:schemeClr val="tx1"/>
                </a:solidFill>
                <a:effectLst/>
                <a:latin typeface="+mn-lt"/>
                <a:ea typeface="+mn-ea"/>
                <a:cs typeface="+mn-cs"/>
              </a:rPr>
              <a:t>iLib</a:t>
            </a:r>
            <a:r>
              <a:rPr lang="en-US" altLang="zh-TW" sz="1200" b="0" i="0" kern="1200" dirty="0" smtClean="0">
                <a:solidFill>
                  <a:schemeClr val="tx1"/>
                </a:solidFill>
                <a:effectLst/>
                <a:latin typeface="+mn-lt"/>
                <a:ea typeface="+mn-ea"/>
                <a:cs typeface="+mn-cs"/>
              </a:rPr>
              <a:t> Guider</a:t>
            </a:r>
            <a:r>
              <a:rPr lang="zh-TW" altLang="en-US" sz="1200" b="0" i="0" kern="1200" dirty="0" smtClean="0">
                <a:solidFill>
                  <a:schemeClr val="tx1"/>
                </a:solidFill>
                <a:effectLst/>
                <a:latin typeface="+mn-lt"/>
                <a:ea typeface="+mn-ea"/>
                <a:cs typeface="+mn-cs"/>
              </a:rPr>
              <a:t>尋書導引有聲版</a:t>
            </a:r>
            <a:r>
              <a:rPr lang="en-US" altLang="zh-TW" sz="1200" b="0" i="0" kern="1200" dirty="0" smtClean="0">
                <a:solidFill>
                  <a:schemeClr val="tx1"/>
                </a:solidFill>
                <a:effectLst/>
                <a:latin typeface="+mn-lt"/>
                <a:ea typeface="+mn-ea"/>
                <a:cs typeface="+mn-cs"/>
              </a:rPr>
              <a:t>2019</a:t>
            </a:r>
            <a:r>
              <a:rPr lang="zh-TW" altLang="en-US" sz="1200" b="0" i="0" kern="1200" dirty="0" smtClean="0">
                <a:solidFill>
                  <a:schemeClr val="tx1"/>
                </a:solidFill>
                <a:effectLst/>
                <a:latin typeface="+mn-lt"/>
                <a:ea typeface="+mn-ea"/>
                <a:cs typeface="+mn-cs"/>
              </a:rPr>
              <a:t>。</a:t>
            </a:r>
            <a:r>
              <a:rPr lang="en-US" altLang="zh-TW" dirty="0" smtClean="0">
                <a:hlinkClick r:id="rId4"/>
              </a:rPr>
              <a:t>https://www.youtube.com/watch?v=sws3ZEaXqg0</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15</a:t>
            </a:fld>
            <a:endParaRPr lang="zh-TW" altLang="en-US"/>
          </a:p>
        </p:txBody>
      </p:sp>
    </p:spTree>
    <p:extLst>
      <p:ext uri="{BB962C8B-B14F-4D97-AF65-F5344CB8AC3E}">
        <p14:creationId xmlns:p14="http://schemas.microsoft.com/office/powerpoint/2010/main" val="1567326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接著，我們再想想兩個問題：</a:t>
            </a:r>
            <a:endParaRPr lang="en-US" altLang="zh-TW" dirty="0" smtClean="0"/>
          </a:p>
          <a:p>
            <a:r>
              <a:rPr lang="en-US" altLang="zh-TW" dirty="0" smtClean="0"/>
              <a:t>1.</a:t>
            </a:r>
            <a:r>
              <a:rPr lang="zh-TW" altLang="en-US" dirty="0" smtClean="0"/>
              <a:t>圖書館裡面，只能借書或是視聽資料嗎？</a:t>
            </a:r>
            <a:endParaRPr lang="en-US" altLang="zh-TW" dirty="0" smtClean="0"/>
          </a:p>
          <a:p>
            <a:r>
              <a:rPr lang="en-US" altLang="zh-TW" dirty="0" smtClean="0"/>
              <a:t>2.</a:t>
            </a:r>
            <a:r>
              <a:rPr lang="zh-TW" altLang="en-US" dirty="0" smtClean="0"/>
              <a:t>想想看，你去的圖書館，通常都是一棟建築，裡面有很多書，對不對？所有圖書館都是「一棟建築」嗎？</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16</a:t>
            </a:fld>
            <a:endParaRPr lang="zh-TW" altLang="en-US"/>
          </a:p>
        </p:txBody>
      </p:sp>
    </p:spTree>
    <p:extLst>
      <p:ext uri="{BB962C8B-B14F-4D97-AF65-F5344CB8AC3E}">
        <p14:creationId xmlns:p14="http://schemas.microsoft.com/office/powerpoint/2010/main" val="4235925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altLang="zh-TW" sz="1200" b="0" i="0" kern="1200" dirty="0" smtClean="0">
              <a:solidFill>
                <a:schemeClr val="tx1"/>
              </a:solidFill>
              <a:latin typeface="+mn-lt"/>
              <a:ea typeface="+mn-ea"/>
              <a:cs typeface="+mn-cs"/>
            </a:endParaRPr>
          </a:p>
          <a:p>
            <a:r>
              <a:rPr lang="zh-TW" altLang="en-US" sz="1200" b="0" i="0" kern="1200" dirty="0" smtClean="0">
                <a:solidFill>
                  <a:schemeClr val="tx1"/>
                </a:solidFill>
                <a:latin typeface="+mn-lt"/>
                <a:ea typeface="+mn-ea"/>
                <a:cs typeface="+mn-cs"/>
              </a:rPr>
              <a:t>首先，我們看到這是台北市立圖書館中崙分館</a:t>
            </a:r>
            <a:endParaRPr lang="en-US" altLang="zh-TW" sz="1200" b="0" i="0" kern="1200" dirty="0" smtClean="0">
              <a:solidFill>
                <a:schemeClr val="tx1"/>
              </a:solidFill>
              <a:latin typeface="+mn-lt"/>
              <a:ea typeface="+mn-ea"/>
              <a:cs typeface="+mn-cs"/>
            </a:endParaRPr>
          </a:p>
          <a:p>
            <a:r>
              <a:rPr lang="zh-TW" altLang="en-US" sz="1200" b="0" i="0" kern="1200" dirty="0" smtClean="0">
                <a:solidFill>
                  <a:schemeClr val="tx1"/>
                </a:solidFill>
                <a:latin typeface="+mn-lt"/>
                <a:ea typeface="+mn-ea"/>
                <a:cs typeface="+mn-cs"/>
              </a:rPr>
              <a:t>這間圖書館有一整層樓的漫畫，對於喜歡看漫畫的同學來說，是不是很像漫畫天堂呢。</a:t>
            </a:r>
            <a:endParaRPr lang="en-US" altLang="zh-TW" sz="1200" b="0" i="0" kern="1200" dirty="0" smtClean="0">
              <a:solidFill>
                <a:schemeClr val="tx1"/>
              </a:solidFill>
              <a:latin typeface="+mn-lt"/>
              <a:ea typeface="+mn-ea"/>
              <a:cs typeface="+mn-cs"/>
            </a:endParaRPr>
          </a:p>
          <a:p>
            <a:endParaRPr lang="en-US" altLang="zh-TW" sz="1200" b="0" i="0" kern="1200" dirty="0" smtClean="0">
              <a:solidFill>
                <a:schemeClr val="tx1"/>
              </a:solidFill>
              <a:latin typeface="+mn-lt"/>
              <a:ea typeface="+mn-ea"/>
              <a:cs typeface="+mn-cs"/>
            </a:endParaRPr>
          </a:p>
          <a:p>
            <a:r>
              <a:rPr lang="en-US" altLang="zh-TW" sz="1200" b="0" i="0" kern="1200" dirty="0" smtClean="0">
                <a:solidFill>
                  <a:schemeClr val="tx1"/>
                </a:solidFill>
                <a:latin typeface="+mn-lt"/>
                <a:ea typeface="+mn-ea"/>
                <a:cs typeface="+mn-cs"/>
              </a:rPr>
              <a:t>--</a:t>
            </a:r>
          </a:p>
          <a:p>
            <a:r>
              <a:rPr lang="zh-TW" altLang="en-US" dirty="0" smtClean="0"/>
              <a:t>中崙分館簡介。台北市立圖書館。取自：</a:t>
            </a:r>
            <a:r>
              <a:rPr lang="en-US" altLang="zh-TW" dirty="0" smtClean="0"/>
              <a:t>https://tpml.gov.taipei/News_Content.aspx?n=4F66F55F388033A7&amp;sms=CFFFC938B352678A&amp;s=72657041F7AA3992</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17</a:t>
            </a:fld>
            <a:endParaRPr lang="zh-TW" altLang="en-US"/>
          </a:p>
        </p:txBody>
      </p:sp>
    </p:spTree>
    <p:extLst>
      <p:ext uri="{BB962C8B-B14F-4D97-AF65-F5344CB8AC3E}">
        <p14:creationId xmlns:p14="http://schemas.microsoft.com/office/powerpoint/2010/main" val="676938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圖書館也可以借玩具喔</a:t>
            </a:r>
            <a:endParaRPr lang="en-US" altLang="zh-TW" dirty="0" smtClean="0"/>
          </a:p>
          <a:p>
            <a:r>
              <a:rPr lang="zh-TW" altLang="en-US" dirty="0" smtClean="0"/>
              <a:t>這是台北市立圖書館柳鄉民眾閱覽室，提供玩具在館內借用的服務，</a:t>
            </a:r>
            <a:endParaRPr lang="en-US" altLang="zh-TW" dirty="0" smtClean="0"/>
          </a:p>
          <a:p>
            <a:r>
              <a:rPr lang="zh-TW" altLang="en-US" dirty="0" smtClean="0"/>
              <a:t>除了這裡，還有許多圖書館也都有提供玩具借用喔</a:t>
            </a:r>
            <a:endParaRPr lang="en-US" altLang="zh-TW" dirty="0" smtClean="0"/>
          </a:p>
          <a:p>
            <a:r>
              <a:rPr lang="zh-TW" altLang="en-US" dirty="0" smtClean="0"/>
              <a:t>像是我們國立公共資訊圖書館的兒童學習中心，只要有借書證就可以借用玩具，</a:t>
            </a:r>
            <a:endParaRPr lang="en-US" altLang="zh-TW" dirty="0" smtClean="0"/>
          </a:p>
          <a:p>
            <a:r>
              <a:rPr lang="zh-TW" altLang="en-US" dirty="0" smtClean="0"/>
              <a:t>如果你是大一點的青少年朋友，很多圖書館也有提供桌遊。</a:t>
            </a:r>
            <a:endParaRPr lang="en-US" altLang="zh-TW" dirty="0" smtClean="0"/>
          </a:p>
          <a:p>
            <a:endParaRPr lang="en-US" altLang="zh-TW" dirty="0" smtClean="0"/>
          </a:p>
          <a:p>
            <a:r>
              <a:rPr lang="en-US" altLang="zh-TW" dirty="0" smtClean="0"/>
              <a:t>--</a:t>
            </a:r>
          </a:p>
          <a:p>
            <a:r>
              <a:rPr lang="zh-TW" altLang="en-US" dirty="0" smtClean="0"/>
              <a:t>圖片來源：柳鄉民眾閱覽室簡介。台北市立圖書館。取自：</a:t>
            </a:r>
            <a:r>
              <a:rPr lang="en-US" altLang="zh-TW" dirty="0" smtClean="0">
                <a:hlinkClick r:id="rId3"/>
              </a:rPr>
              <a:t>https://tpml.gov.taipei/News_Content.aspx?n=4F66F55F388033A7&amp;sms=CFFFC938B352678A&amp;s=D9FA4899D573B332</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18</a:t>
            </a:fld>
            <a:endParaRPr lang="zh-TW" altLang="en-US"/>
          </a:p>
        </p:txBody>
      </p:sp>
    </p:spTree>
    <p:extLst>
      <p:ext uri="{BB962C8B-B14F-4D97-AF65-F5344CB8AC3E}">
        <p14:creationId xmlns:p14="http://schemas.microsoft.com/office/powerpoint/2010/main" val="522841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全自動借書站通常會放在火車站或是捷運站，人來人往的地方，</a:t>
            </a:r>
            <a:endParaRPr lang="en-US" altLang="zh-TW"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這樣我們下班下課經過，就可以直接借書帶回家看，不用跑去圖書館囉</a:t>
            </a:r>
            <a:endParaRPr lang="en-US" altLang="zh-TW"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外觀類似自動販賣機，內有三排書架，裡面長得像迴轉壽司的轉盤一樣，上面有很多格子，每格放</a:t>
            </a:r>
            <a:r>
              <a:rPr lang="en-US" altLang="zh-TW" sz="1200" b="0" i="0" kern="1200" dirty="0" smtClean="0">
                <a:solidFill>
                  <a:schemeClr val="tx1"/>
                </a:solidFill>
                <a:effectLst/>
                <a:latin typeface="+mn-lt"/>
                <a:ea typeface="+mn-ea"/>
                <a:cs typeface="+mn-cs"/>
              </a:rPr>
              <a:t>1</a:t>
            </a:r>
            <a:r>
              <a:rPr lang="zh-TW" altLang="en-US" sz="1200" b="0" i="0" kern="1200" dirty="0" smtClean="0">
                <a:solidFill>
                  <a:schemeClr val="tx1"/>
                </a:solidFill>
                <a:effectLst/>
                <a:latin typeface="+mn-lt"/>
                <a:ea typeface="+mn-ea"/>
                <a:cs typeface="+mn-cs"/>
              </a:rPr>
              <a:t>本書，總共可以放</a:t>
            </a:r>
            <a:r>
              <a:rPr lang="en-US" altLang="zh-TW" sz="1200" b="0" i="0" kern="1200" dirty="0" smtClean="0">
                <a:solidFill>
                  <a:schemeClr val="tx1"/>
                </a:solidFill>
                <a:effectLst/>
                <a:latin typeface="+mn-lt"/>
                <a:ea typeface="+mn-ea"/>
                <a:cs typeface="+mn-cs"/>
              </a:rPr>
              <a:t>300</a:t>
            </a:r>
            <a:r>
              <a:rPr lang="zh-TW" altLang="en-US" sz="1200" b="0" i="0" kern="1200" dirty="0" smtClean="0">
                <a:solidFill>
                  <a:schemeClr val="tx1"/>
                </a:solidFill>
                <a:effectLst/>
                <a:latin typeface="+mn-lt"/>
                <a:ea typeface="+mn-ea"/>
                <a:cs typeface="+mn-cs"/>
              </a:rPr>
              <a:t>多本書。</a:t>
            </a:r>
            <a:endParaRPr lang="en-US" altLang="zh-TW"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這台是台北市立圖書的自動借書站，只要用借書證，選擇書格的編號，機器就會轉動轉盤，讓書掉到取書口，就可以帶走囉。</a:t>
            </a:r>
            <a:endParaRPr lang="en-US" altLang="zh-TW"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這台機器也可以還書，只要把書送進還書口，就可以馬上還書囉。</a:t>
            </a:r>
            <a:endParaRPr lang="en-US" altLang="zh-TW" sz="1200" b="0" i="0" kern="1200" dirty="0" smtClean="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圖片與文字來源：梁珮綺。</a:t>
            </a:r>
            <a:r>
              <a:rPr lang="zh-TW" altLang="en-US" sz="1200" b="1" i="0" kern="1200" dirty="0" smtClean="0">
                <a:solidFill>
                  <a:schemeClr val="tx1"/>
                </a:solidFill>
                <a:effectLst/>
                <a:latin typeface="+mn-lt"/>
                <a:ea typeface="+mn-ea"/>
                <a:cs typeface="+mn-cs"/>
              </a:rPr>
              <a:t>超商借還書 北市圖擴大合作。自由時報</a:t>
            </a:r>
            <a:r>
              <a:rPr lang="en-US" altLang="zh-TW" sz="1200" b="0" i="0" kern="1200" dirty="0" smtClean="0">
                <a:solidFill>
                  <a:schemeClr val="tx1"/>
                </a:solidFill>
                <a:effectLst/>
                <a:latin typeface="+mn-lt"/>
                <a:ea typeface="+mn-ea"/>
                <a:cs typeface="+mn-cs"/>
              </a:rPr>
              <a:t>2016-09-14</a:t>
            </a:r>
            <a:r>
              <a:rPr lang="zh-TW" altLang="en-US" sz="1200" b="0" i="0" kern="1200" dirty="0" smtClean="0">
                <a:solidFill>
                  <a:schemeClr val="tx1"/>
                </a:solidFill>
                <a:effectLst/>
                <a:latin typeface="+mn-lt"/>
                <a:ea typeface="+mn-ea"/>
                <a:cs typeface="+mn-cs"/>
              </a:rPr>
              <a:t> 。取自：</a:t>
            </a:r>
            <a:r>
              <a:rPr lang="en-US" altLang="zh-TW" dirty="0" smtClean="0">
                <a:hlinkClick r:id="rId3"/>
              </a:rPr>
              <a:t>https://news.ltn.com.tw/news/local/paper/1032079</a:t>
            </a:r>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19</a:t>
            </a:fld>
            <a:endParaRPr lang="zh-TW" altLang="en-US"/>
          </a:p>
        </p:txBody>
      </p:sp>
    </p:spTree>
    <p:extLst>
      <p:ext uri="{BB962C8B-B14F-4D97-AF65-F5344CB8AC3E}">
        <p14:creationId xmlns:p14="http://schemas.microsoft.com/office/powerpoint/2010/main" val="3829552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hlinkClick r:id="rId3"/>
              </a:rPr>
              <a:t>台北市立圖書館在很多個捷運站都有設立智慧圖書館</a:t>
            </a:r>
            <a:endParaRPr lang="en-US" altLang="zh-TW" dirty="0" smtClean="0">
              <a:hlinkClick r:id="rId3"/>
            </a:endParaRPr>
          </a:p>
          <a:p>
            <a:r>
              <a:rPr lang="zh-TW" altLang="en-US" dirty="0" smtClean="0">
                <a:hlinkClick r:id="rId3"/>
              </a:rPr>
              <a:t>這裡面沒有任何館員，只要有晶片借書證，就可以刷卡進去，裡面有自助借書機，可以借了書帶走，也可以在裡面閱讀喔。</a:t>
            </a:r>
            <a:endParaRPr lang="en-US" altLang="zh-TW" dirty="0" smtClean="0">
              <a:hlinkClick r:id="rId3"/>
            </a:endParaRPr>
          </a:p>
          <a:p>
            <a:endParaRPr lang="en-US" altLang="zh-TW" dirty="0" smtClean="0">
              <a:hlinkClick r:id="rId3"/>
            </a:endParaRPr>
          </a:p>
          <a:p>
            <a:endParaRPr lang="en-US" altLang="zh-TW" dirty="0" smtClean="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u="none" strike="noStrike" dirty="0" smtClean="0">
                <a:solidFill>
                  <a:srgbClr val="A55858"/>
                </a:solidFill>
                <a:effectLst/>
                <a:latin typeface="Arial" panose="020B0604020202020204" pitchFamily="34" charset="0"/>
              </a:rPr>
              <a:t>圖片來源：</a:t>
            </a:r>
            <a:r>
              <a:rPr lang="en-US" altLang="zh-TW" b="0" i="0" u="none" strike="noStrike" dirty="0" smtClean="0">
                <a:solidFill>
                  <a:srgbClr val="A55858"/>
                </a:solidFill>
                <a:effectLst/>
                <a:latin typeface="Arial" panose="020B0604020202020204" pitchFamily="34" charset="0"/>
              </a:rPr>
              <a:t>Ahao823</a:t>
            </a:r>
            <a:r>
              <a:rPr lang="zh-TW" altLang="en-US" b="0" i="0" u="none" strike="noStrike" dirty="0" smtClean="0">
                <a:solidFill>
                  <a:srgbClr val="A55858"/>
                </a:solidFill>
                <a:effectLst/>
                <a:latin typeface="Arial" panose="020B0604020202020204" pitchFamily="34" charset="0"/>
              </a:rPr>
              <a:t>。</a:t>
            </a:r>
            <a:r>
              <a:rPr lang="zh-TW" altLang="en-US" dirty="0" smtClean="0"/>
              <a:t>臺北市立圖書館東區地下街智慧圖書館入口</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smtClean="0">
                <a:hlinkClick r:id="rId4"/>
              </a:rPr>
              <a:t>https://zh.wikipedia.org/wiki/File:%E6%9D%B1%E5%8D%80%E5%9C%B0%E4%B8%8B%E8%A1%97%E6%99%BA%E6%85%A7%E5%9C%96%E6%9B%B8%E9%A4%A8%E5%85%A5%E5%8F%A3_20181123.jpg</a:t>
            </a:r>
            <a:endParaRPr lang="zh-TW" altLang="en-US" dirty="0" smtClean="0"/>
          </a:p>
          <a:p>
            <a:endParaRPr lang="en-US" altLang="zh-TW" dirty="0" smtClean="0"/>
          </a:p>
          <a:p>
            <a:r>
              <a:rPr lang="zh-TW" altLang="en-US" dirty="0" smtClean="0"/>
              <a:t>文字取自：</a:t>
            </a:r>
            <a:endParaRPr lang="en-US" altLang="zh-TW" dirty="0" smtClean="0"/>
          </a:p>
          <a:p>
            <a:r>
              <a:rPr lang="zh-TW" altLang="en-US" dirty="0" smtClean="0"/>
              <a:t>台北市立圖書館。</a:t>
            </a:r>
            <a:r>
              <a:rPr lang="zh-TW" altLang="en-US" sz="1200" b="1" i="0" kern="1200" dirty="0" smtClean="0">
                <a:solidFill>
                  <a:schemeClr val="tx1"/>
                </a:solidFill>
                <a:effectLst/>
                <a:latin typeface="+mn-lt"/>
                <a:ea typeface="+mn-ea"/>
                <a:cs typeface="+mn-cs"/>
              </a:rPr>
              <a:t>東區地下街智慧圖書館。</a:t>
            </a:r>
            <a:endParaRPr lang="en-US" altLang="zh-TW" dirty="0" smtClean="0"/>
          </a:p>
          <a:p>
            <a:r>
              <a:rPr lang="en-US" altLang="zh-TW" dirty="0" smtClean="0">
                <a:hlinkClick r:id="rId3"/>
              </a:rPr>
              <a:t>https://tpml.gov.taipei/News_Content.aspx?n=4F66F55F388033A7&amp;s=8CC11B42D459B443&amp;sms=CFFFC938B352678A</a:t>
            </a:r>
          </a:p>
          <a:p>
            <a:endParaRPr lang="en-US" altLang="zh-TW" dirty="0" smtClean="0">
              <a:hlinkClick r:id="rId3"/>
            </a:endParaRPr>
          </a:p>
          <a:p>
            <a:r>
              <a:rPr lang="zh-TW" altLang="en-US" b="0" i="0" dirty="0" smtClean="0">
                <a:solidFill>
                  <a:srgbClr val="575454"/>
                </a:solidFill>
                <a:effectLst/>
                <a:latin typeface="Arial" panose="020B0604020202020204" pitchFamily="34" charset="0"/>
              </a:rPr>
              <a:t>臺北市立圖書館東區地下街智慧圖書館位於臺北捷運忠孝復興站連接忠孝敦化站的東區地下商街，面積約</a:t>
            </a:r>
            <a:r>
              <a:rPr lang="en-US" altLang="zh-TW" b="0" i="0" dirty="0" smtClean="0">
                <a:solidFill>
                  <a:srgbClr val="575454"/>
                </a:solidFill>
                <a:effectLst/>
                <a:latin typeface="Arial" panose="020B0604020202020204" pitchFamily="34" charset="0"/>
              </a:rPr>
              <a:t>30</a:t>
            </a:r>
            <a:r>
              <a:rPr lang="zh-TW" altLang="en-US" b="0" i="0" dirty="0" smtClean="0">
                <a:solidFill>
                  <a:srgbClr val="575454"/>
                </a:solidFill>
                <a:effectLst/>
                <a:latin typeface="Arial" panose="020B0604020202020204" pitchFamily="34" charset="0"/>
              </a:rPr>
              <a:t>坪，於</a:t>
            </a:r>
            <a:r>
              <a:rPr lang="en-US" altLang="zh-TW" b="0" i="0" dirty="0" smtClean="0">
                <a:solidFill>
                  <a:srgbClr val="575454"/>
                </a:solidFill>
                <a:effectLst/>
                <a:latin typeface="Arial" panose="020B0604020202020204" pitchFamily="34" charset="0"/>
              </a:rPr>
              <a:t>102</a:t>
            </a:r>
            <a:r>
              <a:rPr lang="zh-TW" altLang="en-US" b="0" i="0" dirty="0" smtClean="0">
                <a:solidFill>
                  <a:srgbClr val="575454"/>
                </a:solidFill>
                <a:effectLst/>
                <a:latin typeface="Arial" panose="020B0604020202020204" pitchFamily="34" charset="0"/>
              </a:rPr>
              <a:t>年</a:t>
            </a:r>
            <a:r>
              <a:rPr lang="en-US" altLang="zh-TW" b="0" i="0" dirty="0" smtClean="0">
                <a:solidFill>
                  <a:srgbClr val="575454"/>
                </a:solidFill>
                <a:effectLst/>
                <a:latin typeface="Arial" panose="020B0604020202020204" pitchFamily="34" charset="0"/>
              </a:rPr>
              <a:t>1</a:t>
            </a:r>
            <a:r>
              <a:rPr lang="zh-TW" altLang="en-US" b="0" i="0" dirty="0" smtClean="0">
                <a:solidFill>
                  <a:srgbClr val="575454"/>
                </a:solidFill>
                <a:effectLst/>
                <a:latin typeface="Arial" panose="020B0604020202020204" pitchFamily="34" charset="0"/>
              </a:rPr>
              <a:t>月落成啟用。</a:t>
            </a:r>
            <a:endParaRPr lang="en-US" altLang="zh-TW" b="0" i="0" dirty="0" smtClean="0">
              <a:solidFill>
                <a:srgbClr val="575454"/>
              </a:solidFill>
              <a:effectLst/>
              <a:latin typeface="Arial" panose="020B0604020202020204" pitchFamily="34" charset="0"/>
            </a:endParaRPr>
          </a:p>
          <a:p>
            <a:r>
              <a:rPr lang="zh-TW" altLang="en-US" dirty="0" smtClean="0"/>
              <a:t>要如何利用這座智慧圖書館呢？只要申辦本館發行的</a:t>
            </a:r>
            <a:r>
              <a:rPr lang="en-US" altLang="zh-TW" dirty="0" smtClean="0"/>
              <a:t>RFID</a:t>
            </a:r>
            <a:r>
              <a:rPr lang="zh-TW" altLang="en-US" dirty="0" smtClean="0"/>
              <a:t>晶片借書證或悠遊卡借閱證，即可於上下班、放學後或是結束商圈休閒娛樂活動時，自行刷卡進入館內閱覽圖書，並利用自助借還書機辦理借閱及歸還手續，充分滿足民眾的資訊需求。</a:t>
            </a:r>
          </a:p>
          <a:p>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20</a:t>
            </a:fld>
            <a:endParaRPr lang="zh-TW" altLang="en-US"/>
          </a:p>
        </p:txBody>
      </p:sp>
    </p:spTree>
    <p:extLst>
      <p:ext uri="{BB962C8B-B14F-4D97-AF65-F5344CB8AC3E}">
        <p14:creationId xmlns:p14="http://schemas.microsoft.com/office/powerpoint/2010/main" val="767783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現在，每一組手上會拿到這樣的小卡片，</a:t>
            </a:r>
            <a:r>
              <a:rPr lang="en-US" altLang="zh-TW" dirty="0" smtClean="0"/>
              <a:t>(</a:t>
            </a:r>
            <a:r>
              <a:rPr lang="zh-TW" altLang="en-US" dirty="0" smtClean="0"/>
              <a:t>敘述一下每一張卡片</a:t>
            </a:r>
            <a:r>
              <a:rPr lang="en-US" altLang="zh-TW" dirty="0" smtClean="0"/>
              <a:t>)</a:t>
            </a:r>
          </a:p>
          <a:p>
            <a:r>
              <a:rPr lang="zh-TW" altLang="en-US" dirty="0" smtClean="0"/>
              <a:t>在老師介紹各種不同的圖書館和設備的同時，大家可以想一想，並和組員討論，如果你是圖書館的館長，你的圖書館會是什麼樣子？</a:t>
            </a:r>
            <a:endParaRPr lang="en-US" altLang="zh-TW" dirty="0" smtClean="0"/>
          </a:p>
          <a:p>
            <a:r>
              <a:rPr lang="zh-TW" altLang="en-US" dirty="0" smtClean="0"/>
              <a:t>等到課程快結束的時候，老師會請每一組來講一下你們這組的想法喔</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3</a:t>
            </a:fld>
            <a:endParaRPr lang="zh-TW" altLang="en-US"/>
          </a:p>
        </p:txBody>
      </p:sp>
    </p:spTree>
    <p:extLst>
      <p:ext uri="{BB962C8B-B14F-4D97-AF65-F5344CB8AC3E}">
        <p14:creationId xmlns:p14="http://schemas.microsoft.com/office/powerpoint/2010/main" val="299829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路邊也有圖書館，</a:t>
            </a:r>
            <a:endParaRPr lang="en-US" altLang="zh-TW" dirty="0" smtClean="0"/>
          </a:p>
          <a:p>
            <a:r>
              <a:rPr lang="zh-TW" altLang="en-US" dirty="0" smtClean="0"/>
              <a:t>台中市立圖書館在多個景點設立的讀冊吧</a:t>
            </a:r>
            <a:endParaRPr lang="en-US" altLang="zh-TW" dirty="0" smtClean="0"/>
          </a:p>
          <a:p>
            <a:r>
              <a:rPr lang="zh-TW" altLang="en-US" sz="1200" b="0" i="0" kern="1200" dirty="0" smtClean="0">
                <a:solidFill>
                  <a:schemeClr val="tx1"/>
                </a:solidFill>
                <a:effectLst/>
                <a:latin typeface="+mn-lt"/>
                <a:ea typeface="+mn-ea"/>
                <a:cs typeface="+mn-cs"/>
              </a:rPr>
              <a:t>書籍來源部份為民眾捐贈之二手書，可以自由地拿起來看，看完記得歸還，如果想帶走，記得要拿一本書來交換喔</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i="0" kern="1200" dirty="0" smtClean="0">
                <a:solidFill>
                  <a:schemeClr val="tx1"/>
                </a:solidFill>
                <a:effectLst/>
                <a:latin typeface="+mn-lt"/>
                <a:ea typeface="+mn-ea"/>
                <a:cs typeface="+mn-cs"/>
              </a:rPr>
              <a:t>Reading Bar </a:t>
            </a:r>
            <a:r>
              <a:rPr lang="zh-TW" altLang="en-US" sz="1200" b="1" i="0" kern="1200" dirty="0" smtClean="0">
                <a:solidFill>
                  <a:schemeClr val="tx1"/>
                </a:solidFill>
                <a:effectLst/>
                <a:latin typeface="+mn-lt"/>
                <a:ea typeface="+mn-ea"/>
                <a:cs typeface="+mn-cs"/>
              </a:rPr>
              <a:t>讀冊吧。臺中市立圖書館。取自：</a:t>
            </a:r>
            <a:r>
              <a:rPr lang="en-US" altLang="zh-TW" dirty="0" smtClean="0">
                <a:hlinkClick r:id="rId3"/>
              </a:rPr>
              <a:t>https://www.library.taichung.gov.tw/public/gallery/index-1.asp?Parser=99,20,573,,,,,,,,,8</a:t>
            </a:r>
            <a:endParaRPr lang="en-US" altLang="zh-TW" dirty="0" smtClean="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21</a:t>
            </a:fld>
            <a:endParaRPr lang="zh-TW" altLang="en-US"/>
          </a:p>
        </p:txBody>
      </p:sp>
    </p:spTree>
    <p:extLst>
      <p:ext uri="{BB962C8B-B14F-4D97-AF65-F5344CB8AC3E}">
        <p14:creationId xmlns:p14="http://schemas.microsoft.com/office/powerpoint/2010/main" val="1640786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海上也有圖書館喔，</a:t>
            </a:r>
            <a:endParaRPr lang="en-US" altLang="zh-TW" dirty="0" smtClean="0"/>
          </a:p>
          <a:p>
            <a:r>
              <a:rPr lang="zh-TW" altLang="en-US" dirty="0" smtClean="0"/>
              <a:t>這艘船叫望道號（</a:t>
            </a:r>
            <a:r>
              <a:rPr lang="en-US" altLang="zh-TW" dirty="0" smtClean="0"/>
              <a:t>MV Logos Hope</a:t>
            </a:r>
            <a:r>
              <a:rPr lang="zh-TW" altLang="en-US" dirty="0" smtClean="0"/>
              <a:t>），是一艘基督教組織的福音船，為目前全球規模最龐大的海上書展船，</a:t>
            </a:r>
            <a:endParaRPr lang="en-US" altLang="zh-TW" dirty="0" smtClean="0"/>
          </a:p>
          <a:p>
            <a:r>
              <a:rPr lang="zh-TW" altLang="en-US" dirty="0" smtClean="0"/>
              <a:t>上船會收一點清潔費，停靠台灣的時候，上船的費用是新台幣</a:t>
            </a:r>
            <a:r>
              <a:rPr lang="en-US" altLang="zh-TW" dirty="0" smtClean="0"/>
              <a:t>20</a:t>
            </a:r>
            <a:r>
              <a:rPr lang="zh-TW" altLang="en-US" dirty="0" smtClean="0"/>
              <a:t>元，</a:t>
            </a:r>
            <a:r>
              <a:rPr lang="en-US" altLang="zh-TW" dirty="0" smtClean="0"/>
              <a:t>12</a:t>
            </a:r>
            <a:r>
              <a:rPr lang="zh-TW" altLang="en-US" dirty="0" smtClean="0"/>
              <a:t>歲以下兒童及</a:t>
            </a:r>
            <a:r>
              <a:rPr lang="en-US" altLang="zh-TW" dirty="0" smtClean="0"/>
              <a:t>65</a:t>
            </a:r>
            <a:r>
              <a:rPr lang="zh-TW" altLang="en-US" dirty="0" smtClean="0"/>
              <a:t>歲以上長者免費。</a:t>
            </a:r>
            <a:endParaRPr lang="en-US" altLang="zh-TW" dirty="0" smtClean="0"/>
          </a:p>
          <a:p>
            <a:r>
              <a:rPr lang="zh-TW" altLang="en-US" dirty="0" smtClean="0"/>
              <a:t>裡面的書是用很平價的價格去販售的，主要的目的是進行文化交流。</a:t>
            </a:r>
            <a:endParaRPr lang="en-US" altLang="zh-TW" dirty="0" smtClean="0"/>
          </a:p>
          <a:p>
            <a:endParaRPr lang="zh-TW" altLang="en-US" dirty="0" smtClean="0"/>
          </a:p>
          <a:p>
            <a:endParaRPr lang="zh-TW" altLang="en-US" dirty="0" smtClean="0"/>
          </a:p>
          <a:p>
            <a:r>
              <a:rPr lang="zh-TW" altLang="en-US" dirty="0" smtClean="0"/>
              <a:t>望道號。維基百科，自由的百科全書。取自：</a:t>
            </a:r>
            <a:r>
              <a:rPr lang="en-US" altLang="zh-TW" dirty="0" smtClean="0"/>
              <a:t>https://zh.wikipedia.org/wiki/%E6%9C%9B%E9%81%93%E8%99%9F</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圖片來源：</a:t>
            </a:r>
            <a:r>
              <a:rPr lang="en-US" altLang="zh-TW" sz="1200" b="0" i="0" u="none" strike="noStrike" kern="1200" dirty="0" err="1" smtClean="0">
                <a:solidFill>
                  <a:schemeClr val="tx1"/>
                </a:solidFill>
                <a:effectLst/>
                <a:latin typeface="+mn-lt"/>
                <a:ea typeface="+mn-ea"/>
                <a:cs typeface="+mn-cs"/>
                <a:hlinkClick r:id="rId3" tooltip="User:VollwertBIT"/>
              </a:rPr>
              <a:t>VollwertBIT</a:t>
            </a:r>
            <a:r>
              <a:rPr lang="en-US" altLang="zh-TW" sz="1200" b="0" i="0" kern="1200" dirty="0" smtClean="0">
                <a:solidFill>
                  <a:schemeClr val="tx1"/>
                </a:solidFill>
                <a:effectLst/>
                <a:latin typeface="+mn-lt"/>
                <a:ea typeface="+mn-ea"/>
                <a:cs typeface="+mn-cs"/>
              </a:rPr>
              <a:t> -</a:t>
            </a:r>
            <a:r>
              <a:rPr lang="en-US" altLang="zh-TW" dirty="0" smtClean="0">
                <a:hlinkClick r:id="rId4"/>
              </a:rPr>
              <a:t>https://zh.wikipedia.org/wiki/%E6%9C%9B%E9%81%93%E8%99%9F#/media/File:Logos_Hope_Kiel2008.jpg</a:t>
            </a:r>
            <a:endParaRPr lang="en-US" altLang="zh-TW" dirty="0" smtClean="0"/>
          </a:p>
          <a:p>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22</a:t>
            </a:fld>
            <a:endParaRPr lang="zh-TW" altLang="en-US"/>
          </a:p>
        </p:txBody>
      </p:sp>
    </p:spTree>
    <p:extLst>
      <p:ext uri="{BB962C8B-B14F-4D97-AF65-F5344CB8AC3E}">
        <p14:creationId xmlns:p14="http://schemas.microsoft.com/office/powerpoint/2010/main" val="3103604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大家有沒有看過行動書車？</a:t>
            </a:r>
            <a:endParaRPr lang="en-US" altLang="zh-TW" dirty="0" smtClean="0"/>
          </a:p>
          <a:p>
            <a:r>
              <a:rPr lang="zh-TW" altLang="en-US" dirty="0" smtClean="0"/>
              <a:t>有些地方，像是山上或是海邊，沒有辦法蓋圖書館，所以就會有這種行動書車，就像一種行動圖書館的概念。</a:t>
            </a:r>
            <a:endParaRPr lang="en-US" altLang="zh-TW" dirty="0" smtClean="0"/>
          </a:p>
          <a:p>
            <a:endParaRPr lang="en-US" altLang="zh-TW" dirty="0" smtClean="0"/>
          </a:p>
          <a:p>
            <a:endParaRPr lang="en-US" altLang="zh-TW" dirty="0" smtClean="0"/>
          </a:p>
          <a:p>
            <a:endParaRPr lang="en-US" altLang="zh-TW" dirty="0" smtClean="0"/>
          </a:p>
          <a:p>
            <a:r>
              <a:rPr lang="zh-TW" altLang="en-US" dirty="0" smtClean="0"/>
              <a:t>圖片來源：台北市立圖書館行動書車粉絲專頁 </a:t>
            </a:r>
            <a:r>
              <a:rPr lang="en-US" altLang="zh-TW" dirty="0" smtClean="0">
                <a:hlinkClick r:id="rId3"/>
              </a:rPr>
              <a:t>https://www.facebook.com/609699876033223/photos/a.614801952189682/912886412381233/?type=3&amp;theater</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23</a:t>
            </a:fld>
            <a:endParaRPr lang="zh-TW" altLang="en-US"/>
          </a:p>
        </p:txBody>
      </p:sp>
    </p:spTree>
    <p:extLst>
      <p:ext uri="{BB962C8B-B14F-4D97-AF65-F5344CB8AC3E}">
        <p14:creationId xmlns:p14="http://schemas.microsoft.com/office/powerpoint/2010/main" val="2325060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這間在美國的圖書館，可以借種子回家種喔。</a:t>
            </a:r>
            <a:endParaRPr lang="en-US" altLang="zh-TW" dirty="0" smtClean="0"/>
          </a:p>
          <a:p>
            <a:r>
              <a:rPr lang="zh-TW" altLang="en-US" dirty="0" smtClean="0"/>
              <a:t>美國亞利桑那州的皮馬郡公共圖書館可以借你種子帶回家種。圖書館把種子放在小袋子裡做好標籤，</a:t>
            </a:r>
            <a:endParaRPr lang="en-US" altLang="zh-TW" dirty="0" smtClean="0"/>
          </a:p>
          <a:p>
            <a:r>
              <a:rPr lang="zh-TW" altLang="en-US" sz="1200" b="0" i="0" kern="1200" dirty="0" smtClean="0">
                <a:solidFill>
                  <a:schemeClr val="tx1"/>
                </a:solidFill>
                <a:latin typeface="+mn-lt"/>
                <a:ea typeface="+mn-ea"/>
                <a:cs typeface="+mn-cs"/>
              </a:rPr>
              <a:t>民眾可以在網路上看有哪些新的種子可以借</a:t>
            </a:r>
            <a:endParaRPr lang="en-US" altLang="zh-TW" sz="1200" b="0" i="0" kern="1200" dirty="0" smtClean="0">
              <a:solidFill>
                <a:schemeClr val="tx1"/>
              </a:solidFill>
              <a:latin typeface="+mn-lt"/>
              <a:ea typeface="+mn-ea"/>
              <a:cs typeface="+mn-cs"/>
            </a:endParaRPr>
          </a:p>
          <a:p>
            <a:r>
              <a:rPr lang="zh-TW" altLang="en-US" sz="1200" b="0" i="0" kern="1200" dirty="0" smtClean="0">
                <a:solidFill>
                  <a:schemeClr val="tx1"/>
                </a:solidFill>
                <a:latin typeface="+mn-lt"/>
                <a:ea typeface="+mn-ea"/>
                <a:cs typeface="+mn-cs"/>
              </a:rPr>
              <a:t>圖書館也鼓勵民眾把種出來的植物種子送給圖書館，再分享給其他人。</a:t>
            </a:r>
            <a:endParaRPr lang="en-US" altLang="zh-TW" sz="1200" b="0" i="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latin typeface="+mn-lt"/>
                <a:ea typeface="+mn-ea"/>
                <a:cs typeface="+mn-cs"/>
              </a:rPr>
              <a:t>文字來源：羅文廷、梁佑慈。到圖書館借種子借工具借</a:t>
            </a:r>
            <a:r>
              <a:rPr lang="en-US" altLang="zh-TW" sz="1200" b="0" i="0" kern="1200" dirty="0" smtClean="0">
                <a:solidFill>
                  <a:schemeClr val="tx1"/>
                </a:solidFill>
                <a:latin typeface="+mn-lt"/>
                <a:ea typeface="+mn-ea"/>
                <a:cs typeface="+mn-cs"/>
              </a:rPr>
              <a:t>……</a:t>
            </a:r>
            <a:r>
              <a:rPr lang="zh-TW" altLang="en-US" sz="1200" b="0" i="0" kern="1200" dirty="0" smtClean="0">
                <a:solidFill>
                  <a:schemeClr val="tx1"/>
                </a:solidFill>
                <a:latin typeface="+mn-lt"/>
                <a:ea typeface="+mn-ea"/>
                <a:cs typeface="+mn-cs"/>
              </a:rPr>
              <a:t>。國立臺灣大學圖書資訊學系。取自：</a:t>
            </a:r>
            <a:r>
              <a:rPr lang="en-US" altLang="zh-TW" dirty="0" smtClean="0">
                <a:hlinkClick r:id="rId3"/>
              </a:rPr>
              <a:t>https://www.lis.ntu.edu.tw/?p=3406</a:t>
            </a:r>
            <a:endParaRPr lang="zh-TW" altLang="en-US" dirty="0" smtClean="0"/>
          </a:p>
          <a:p>
            <a:r>
              <a:rPr lang="zh-TW" altLang="en-US" sz="1200" b="0" i="0" kern="1200" dirty="0" smtClean="0">
                <a:solidFill>
                  <a:schemeClr val="tx1"/>
                </a:solidFill>
                <a:latin typeface="+mn-lt"/>
                <a:ea typeface="+mn-ea"/>
                <a:cs typeface="+mn-cs"/>
              </a:rPr>
              <a:t>（照片來源：</a:t>
            </a:r>
            <a:r>
              <a:rPr lang="en-US" altLang="zh-TW" sz="1200" b="0" i="0" u="none" strike="noStrike" kern="1200" dirty="0" smtClean="0">
                <a:solidFill>
                  <a:schemeClr val="tx1"/>
                </a:solidFill>
                <a:latin typeface="+mn-lt"/>
                <a:ea typeface="+mn-ea"/>
                <a:cs typeface="+mn-cs"/>
                <a:hlinkClick r:id="rId4"/>
              </a:rPr>
              <a:t>Pima County Public Library Seed Library</a:t>
            </a:r>
            <a:r>
              <a:rPr lang="zh-TW" altLang="en-US" sz="1200" b="0" i="0" kern="1200" dirty="0" smtClean="0">
                <a:solidFill>
                  <a:schemeClr val="tx1"/>
                </a:solidFill>
                <a:latin typeface="+mn-lt"/>
                <a:ea typeface="+mn-ea"/>
                <a:cs typeface="+mn-cs"/>
              </a:rPr>
              <a:t>）</a:t>
            </a:r>
            <a:endParaRPr lang="en-US" altLang="zh-TW" sz="1200" b="0" i="0" kern="1200" dirty="0" smtClean="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24</a:t>
            </a:fld>
            <a:endParaRPr lang="zh-TW" altLang="en-US"/>
          </a:p>
        </p:txBody>
      </p:sp>
    </p:spTree>
    <p:extLst>
      <p:ext uri="{BB962C8B-B14F-4D97-AF65-F5344CB8AC3E}">
        <p14:creationId xmlns:p14="http://schemas.microsoft.com/office/powerpoint/2010/main" val="711003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sz="1200" b="0" i="0" kern="1200" dirty="0" smtClean="0">
                <a:solidFill>
                  <a:schemeClr val="tx1"/>
                </a:solidFill>
                <a:latin typeface="+mn-lt"/>
                <a:ea typeface="+mn-ea"/>
                <a:cs typeface="+mn-cs"/>
              </a:rPr>
              <a:t>圖書館也可以借工具喔，</a:t>
            </a:r>
            <a:endParaRPr lang="en-US" altLang="zh-TW" sz="1200" b="0" i="0" kern="1200" dirty="0" smtClean="0">
              <a:solidFill>
                <a:schemeClr val="tx1"/>
              </a:solidFill>
              <a:latin typeface="+mn-lt"/>
              <a:ea typeface="+mn-ea"/>
              <a:cs typeface="+mn-cs"/>
            </a:endParaRPr>
          </a:p>
          <a:p>
            <a:r>
              <a:rPr lang="zh-TW" altLang="en-US" sz="1200" b="0" i="0" kern="1200" dirty="0" smtClean="0">
                <a:solidFill>
                  <a:schemeClr val="tx1"/>
                </a:solidFill>
                <a:latin typeface="+mn-lt"/>
                <a:ea typeface="+mn-ea"/>
                <a:cs typeface="+mn-cs"/>
              </a:rPr>
              <a:t>美國加州的</a:t>
            </a:r>
            <a:r>
              <a:rPr lang="zh-TW" altLang="en-US" sz="1200" b="0" i="0" u="none" strike="noStrike" kern="1200" dirty="0" smtClean="0">
                <a:solidFill>
                  <a:schemeClr val="tx1"/>
                </a:solidFill>
                <a:latin typeface="+mn-lt"/>
                <a:ea typeface="+mn-ea"/>
                <a:cs typeface="+mn-cs"/>
                <a:hlinkClick r:id="rId3"/>
              </a:rPr>
              <a:t>奧克蘭公共圖書館</a:t>
            </a:r>
            <a:r>
              <a:rPr lang="zh-TW" altLang="en-US" sz="1200" b="0" i="0" u="none" strike="noStrike" kern="1200" dirty="0" smtClean="0">
                <a:solidFill>
                  <a:schemeClr val="tx1"/>
                </a:solidFill>
                <a:latin typeface="+mn-lt"/>
                <a:ea typeface="+mn-ea"/>
                <a:cs typeface="+mn-cs"/>
              </a:rPr>
              <a:t>提供工具借用的服務，為什麼會有這樣的服務呢？</a:t>
            </a:r>
            <a:endParaRPr lang="en-US" altLang="zh-TW" sz="1200" b="0" i="0" u="none" strike="noStrike" kern="1200" dirty="0" smtClean="0">
              <a:solidFill>
                <a:schemeClr val="tx1"/>
              </a:solidFill>
              <a:latin typeface="+mn-lt"/>
              <a:ea typeface="+mn-ea"/>
              <a:cs typeface="+mn-cs"/>
            </a:endParaRPr>
          </a:p>
          <a:p>
            <a:r>
              <a:rPr lang="zh-TW" altLang="en-US" sz="1200" b="0" i="0" u="none" strike="noStrike" kern="1200" dirty="0" smtClean="0">
                <a:solidFill>
                  <a:schemeClr val="tx1"/>
                </a:solidFill>
                <a:latin typeface="+mn-lt"/>
                <a:ea typeface="+mn-ea"/>
                <a:cs typeface="+mn-cs"/>
              </a:rPr>
              <a:t>一開始是因為</a:t>
            </a:r>
            <a:r>
              <a:rPr lang="en-US" altLang="zh-TW" sz="1200" b="0" i="0" u="none" strike="noStrike" kern="1200" dirty="0" smtClean="0">
                <a:solidFill>
                  <a:schemeClr val="tx1"/>
                </a:solidFill>
                <a:latin typeface="+mn-lt"/>
                <a:ea typeface="+mn-ea"/>
                <a:cs typeface="+mn-cs"/>
              </a:rPr>
              <a:t>1991</a:t>
            </a:r>
            <a:r>
              <a:rPr lang="zh-TW" altLang="en-US" sz="1200" b="0" i="0" u="none" strike="noStrike" kern="1200" dirty="0" smtClean="0">
                <a:solidFill>
                  <a:schemeClr val="tx1"/>
                </a:solidFill>
                <a:latin typeface="+mn-lt"/>
                <a:ea typeface="+mn-ea"/>
                <a:cs typeface="+mn-cs"/>
              </a:rPr>
              <a:t>年的一場爆炸事件，造成當地居民房屋和生命的損傷，當時圖書館為了幫助居民修復或是重建房屋，</a:t>
            </a:r>
            <a:endParaRPr lang="en-US" altLang="zh-TW" sz="1200" b="0" i="0" u="none" strike="noStrike" kern="1200" dirty="0" smtClean="0">
              <a:solidFill>
                <a:schemeClr val="tx1"/>
              </a:solidFill>
              <a:latin typeface="+mn-lt"/>
              <a:ea typeface="+mn-ea"/>
              <a:cs typeface="+mn-cs"/>
            </a:endParaRPr>
          </a:p>
          <a:p>
            <a:r>
              <a:rPr lang="zh-TW" altLang="en-US" sz="1200" b="0" i="0" u="none" strike="noStrike" kern="1200" dirty="0" smtClean="0">
                <a:solidFill>
                  <a:schemeClr val="tx1"/>
                </a:solidFill>
                <a:latin typeface="+mn-lt"/>
                <a:ea typeface="+mn-ea"/>
                <a:cs typeface="+mn-cs"/>
              </a:rPr>
              <a:t>開始提供工具的借用，借用流程跟一般借書差不多，而且他們還會開設工具的使用課程跟水電維修課程，教民眾怎麼使用喔。</a:t>
            </a:r>
            <a:endParaRPr lang="en-US" altLang="zh-TW" sz="1200" b="0" i="0" kern="1200" dirty="0" smtClean="0">
              <a:solidFill>
                <a:schemeClr val="tx1"/>
              </a:solidFill>
              <a:latin typeface="+mn-lt"/>
              <a:ea typeface="+mn-ea"/>
              <a:cs typeface="+mn-cs"/>
            </a:endParaRPr>
          </a:p>
          <a:p>
            <a:endParaRPr lang="en-US" altLang="zh-TW" sz="1200" b="0" i="0" kern="1200" dirty="0" smtClean="0">
              <a:solidFill>
                <a:schemeClr val="tx1"/>
              </a:solidFill>
              <a:latin typeface="+mn-lt"/>
              <a:ea typeface="+mn-ea"/>
              <a:cs typeface="+mn-cs"/>
            </a:endParaRPr>
          </a:p>
          <a:p>
            <a:r>
              <a:rPr lang="zh-TW" altLang="en-US" sz="1200" b="0" i="0" kern="1200" dirty="0" smtClean="0">
                <a:solidFill>
                  <a:schemeClr val="tx1"/>
                </a:solidFill>
                <a:latin typeface="+mn-lt"/>
                <a:ea typeface="+mn-ea"/>
                <a:cs typeface="+mn-cs"/>
              </a:rPr>
              <a:t>照片來源：</a:t>
            </a:r>
            <a:r>
              <a:rPr lang="en-US" altLang="zh-TW" sz="1200" b="0" i="0" u="none" strike="noStrike" kern="1200" dirty="0" smtClean="0">
                <a:solidFill>
                  <a:schemeClr val="tx1"/>
                </a:solidFill>
                <a:latin typeface="+mn-lt"/>
                <a:ea typeface="+mn-ea"/>
                <a:cs typeface="+mn-cs"/>
                <a:hlinkClick r:id="rId4"/>
              </a:rPr>
              <a:t>Toronto Tool Library</a:t>
            </a:r>
            <a:endParaRPr lang="en-US" altLang="zh-TW" sz="1200" b="0" i="0" u="none" strike="noStrike"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latin typeface="+mn-lt"/>
                <a:ea typeface="+mn-ea"/>
                <a:cs typeface="+mn-cs"/>
              </a:rPr>
              <a:t>文字來源：羅文廷、梁佑慈。到圖書館借種子借工具借</a:t>
            </a:r>
            <a:r>
              <a:rPr lang="en-US" altLang="zh-TW" sz="1200" b="0" i="0" kern="1200" dirty="0" smtClean="0">
                <a:solidFill>
                  <a:schemeClr val="tx1"/>
                </a:solidFill>
                <a:latin typeface="+mn-lt"/>
                <a:ea typeface="+mn-ea"/>
                <a:cs typeface="+mn-cs"/>
              </a:rPr>
              <a:t>……</a:t>
            </a:r>
            <a:r>
              <a:rPr lang="zh-TW" altLang="en-US" sz="1200" b="0" i="0" kern="1200" dirty="0" smtClean="0">
                <a:solidFill>
                  <a:schemeClr val="tx1"/>
                </a:solidFill>
                <a:latin typeface="+mn-lt"/>
                <a:ea typeface="+mn-ea"/>
                <a:cs typeface="+mn-cs"/>
              </a:rPr>
              <a:t>。國立臺灣大學圖書資訊學系。取自：</a:t>
            </a:r>
            <a:r>
              <a:rPr lang="en-US" altLang="zh-TW" dirty="0" smtClean="0">
                <a:hlinkClick r:id="rId5"/>
              </a:rPr>
              <a:t>https://www.lis.ntu.edu.tw/?p=3406</a:t>
            </a:r>
            <a:endParaRPr lang="zh-TW" altLang="en-US" dirty="0" smtClean="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25</a:t>
            </a:fld>
            <a:endParaRPr lang="zh-TW" altLang="en-US"/>
          </a:p>
        </p:txBody>
      </p:sp>
    </p:spTree>
    <p:extLst>
      <p:ext uri="{BB962C8B-B14F-4D97-AF65-F5344CB8AC3E}">
        <p14:creationId xmlns:p14="http://schemas.microsoft.com/office/powerpoint/2010/main" val="4246999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現在，很多圖書館不只借書，也可以借人喔</a:t>
            </a:r>
            <a:endParaRPr lang="en-US" altLang="zh-TW" dirty="0" smtClean="0"/>
          </a:p>
          <a:p>
            <a:r>
              <a:rPr lang="zh-TW" altLang="en-US" dirty="0" smtClean="0"/>
              <a:t>新北市立圖書館的真人圖書館服務。</a:t>
            </a:r>
            <a:endParaRPr lang="en-US" altLang="zh-TW" dirty="0" smtClean="0"/>
          </a:p>
          <a:p>
            <a:r>
              <a:rPr lang="zh-TW" altLang="en-US" dirty="0" smtClean="0"/>
              <a:t>我們透過讀書，可以學到書本上的各種知識，可是有很多知識，可能無法只透過書來獲得，</a:t>
            </a:r>
            <a:endParaRPr lang="en-US" altLang="zh-TW" dirty="0" smtClean="0"/>
          </a:p>
          <a:p>
            <a:r>
              <a:rPr lang="zh-TW" altLang="en-US" dirty="0" smtClean="0"/>
              <a:t>真人圖書館可以讓我們在圖書館裡借一個人，聽他講他所知道的知識或技能。</a:t>
            </a:r>
            <a:endParaRPr lang="en-US" altLang="zh-TW" dirty="0" smtClean="0"/>
          </a:p>
          <a:p>
            <a:r>
              <a:rPr lang="zh-TW" altLang="en-US" dirty="0" smtClean="0"/>
              <a:t>新北市立圖書館的真人圖書館，裡面的真人館藏包括剪紙高手、數學高手、客家話高手，一次借</a:t>
            </a:r>
            <a:r>
              <a:rPr lang="en-US" altLang="zh-TW" dirty="0" smtClean="0"/>
              <a:t>30</a:t>
            </a:r>
            <a:r>
              <a:rPr lang="zh-TW" altLang="en-US" dirty="0" smtClean="0"/>
              <a:t>分鐘，</a:t>
            </a:r>
            <a:endParaRPr lang="en-US" altLang="zh-TW" dirty="0" smtClean="0"/>
          </a:p>
          <a:p>
            <a:r>
              <a:rPr lang="zh-TW" altLang="en-US" dirty="0" smtClean="0"/>
              <a:t>讓真人圖書館免費把他知道的事情告訴你。</a:t>
            </a:r>
            <a:endParaRPr lang="en-US" altLang="zh-TW" dirty="0" smtClean="0"/>
          </a:p>
          <a:p>
            <a:endParaRPr lang="en-US" altLang="zh-TW" dirty="0" smtClean="0"/>
          </a:p>
          <a:p>
            <a:r>
              <a:rPr lang="zh-TW" altLang="en-US" dirty="0" smtClean="0"/>
              <a:t>新北市真人圖書館。新北市立圖書館。取自：</a:t>
            </a:r>
            <a:r>
              <a:rPr lang="en-US" altLang="zh-TW" dirty="0" smtClean="0"/>
              <a:t>https://www.library.ntpc.gov.tw/htmlcnt/1d3abf3cc10b4390ae82096b5bf44730</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26</a:t>
            </a:fld>
            <a:endParaRPr lang="zh-TW" altLang="en-US"/>
          </a:p>
        </p:txBody>
      </p:sp>
    </p:spTree>
    <p:extLst>
      <p:ext uri="{BB962C8B-B14F-4D97-AF65-F5344CB8AC3E}">
        <p14:creationId xmlns:p14="http://schemas.microsoft.com/office/powerpoint/2010/main" val="3963703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大家可以想像一下，你心中未來的圖書館是什麼樣子呢</a:t>
            </a:r>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27</a:t>
            </a:fld>
            <a:endParaRPr lang="zh-TW" altLang="en-US"/>
          </a:p>
        </p:txBody>
      </p:sp>
    </p:spTree>
    <p:extLst>
      <p:ext uri="{BB962C8B-B14F-4D97-AF65-F5344CB8AC3E}">
        <p14:creationId xmlns:p14="http://schemas.microsoft.com/office/powerpoint/2010/main" val="2888714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現在，看看大家手上的卡片，跟你的組員討論：</a:t>
            </a:r>
            <a:endParaRPr lang="en-US" altLang="zh-TW" dirty="0" smtClean="0"/>
          </a:p>
          <a:p>
            <a:r>
              <a:rPr lang="zh-TW" altLang="en-US" dirty="0" smtClean="0"/>
              <a:t>想一想，我們剛剛看過的各種圖書館，</a:t>
            </a:r>
            <a:endParaRPr lang="en-US" altLang="zh-TW" dirty="0" smtClean="0"/>
          </a:p>
          <a:p>
            <a:pPr marL="228600" indent="-228600">
              <a:buAutoNum type="arabicPeriod"/>
            </a:pPr>
            <a:r>
              <a:rPr lang="zh-TW" altLang="en-US" dirty="0" smtClean="0"/>
              <a:t>我要讓誰來用我的圖書館？只有同學？還是任何人都可以來？</a:t>
            </a:r>
            <a:endParaRPr lang="en-US" altLang="zh-TW" dirty="0" smtClean="0"/>
          </a:p>
          <a:p>
            <a:pPr marL="228600" indent="-228600">
              <a:buAutoNum type="arabicPeriod"/>
            </a:pPr>
            <a:r>
              <a:rPr lang="zh-TW" altLang="en-US" dirty="0" smtClean="0"/>
              <a:t>我要在哪裡蓋圖書館？我們看過有在海上的圖書館、在路邊的圖書館、長得像自動販賣機的圖書館</a:t>
            </a:r>
            <a:r>
              <a:rPr lang="en-US" altLang="zh-TW" dirty="0" smtClean="0"/>
              <a:t>…</a:t>
            </a:r>
          </a:p>
          <a:p>
            <a:pPr marL="228600" indent="-228600">
              <a:buAutoNum type="arabicPeriod"/>
            </a:pPr>
            <a:r>
              <a:rPr lang="zh-TW" altLang="en-US" dirty="0" smtClean="0"/>
              <a:t>圖書館要提供哪些設備？我們剛剛有看到攝影棚、錄音室、烹飪教室、木工教室</a:t>
            </a:r>
            <a:r>
              <a:rPr lang="en-US" altLang="zh-TW" dirty="0" smtClean="0"/>
              <a:t>…</a:t>
            </a:r>
            <a:r>
              <a:rPr lang="zh-TW" altLang="en-US" dirty="0" smtClean="0"/>
              <a:t>你的圖書館會有哪些設備</a:t>
            </a:r>
            <a:r>
              <a:rPr lang="en-US" altLang="zh-TW" dirty="0" smtClean="0"/>
              <a:t>?</a:t>
            </a:r>
          </a:p>
          <a:p>
            <a:pPr marL="228600" indent="-228600">
              <a:buAutoNum type="arabicPeriod"/>
            </a:pPr>
            <a:r>
              <a:rPr lang="zh-TW" altLang="en-US" dirty="0" smtClean="0"/>
              <a:t>圖書館的館員，會是什麼樣的人呢？是很厲害的圖書館員、只有機器人當館員，還是我們剛剛看過的，沒有館員的圖書館？</a:t>
            </a:r>
            <a:endParaRPr lang="en-US" altLang="zh-TW" dirty="0" smtClean="0"/>
          </a:p>
          <a:p>
            <a:pPr marL="228600" indent="-228600">
              <a:buAutoNum type="arabicPeriod"/>
            </a:pPr>
            <a:r>
              <a:rPr lang="zh-TW" altLang="en-US" dirty="0" smtClean="0"/>
              <a:t>圖書館裡面要提供哪些服務？一般的圖書館可以借書、借影片，我們剛剛也看到可以借種子、借玩具、借漫畫的圖書館，你的圖書館要借給別人什麼？</a:t>
            </a:r>
            <a:endParaRPr lang="en-US" altLang="zh-TW" dirty="0" smtClean="0"/>
          </a:p>
          <a:p>
            <a:pPr marL="228600" indent="-228600">
              <a:buAutoNum type="arabicPeriod"/>
            </a:pPr>
            <a:r>
              <a:rPr lang="zh-TW" altLang="en-US" dirty="0" smtClean="0"/>
              <a:t>圖書館有哪些規定呢？我們剛剛看過的種子圖書館，可以把種子帶回家種，種出來的植物種子再還給圖書館，路邊的圖書館是可以帶喜歡的書放在裡面，然後把裡面喜歡的書帶走，你的圖書館有什麼規定呢？</a:t>
            </a:r>
            <a:endParaRPr lang="en-US" altLang="zh-TW" dirty="0" smtClean="0"/>
          </a:p>
          <a:p>
            <a:pPr marL="228600" indent="-228600">
              <a:buAutoNum type="arabicPeriod"/>
            </a:pP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28</a:t>
            </a:fld>
            <a:endParaRPr lang="zh-TW" altLang="en-US"/>
          </a:p>
        </p:txBody>
      </p:sp>
    </p:spTree>
    <p:extLst>
      <p:ext uri="{BB962C8B-B14F-4D97-AF65-F5344CB8AC3E}">
        <p14:creationId xmlns:p14="http://schemas.microsoft.com/office/powerpoint/2010/main" val="1151735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mtClean="0"/>
              <a:t>現在是分享時間，我們請每組同學上台，跟大家說一下，你們的圖書館會是什麼樣子？</a:t>
            </a:r>
            <a:endParaRPr lang="en-US" altLang="zh-TW" dirty="0" smtClean="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29</a:t>
            </a:fld>
            <a:endParaRPr lang="zh-TW" altLang="en-US"/>
          </a:p>
        </p:txBody>
      </p:sp>
    </p:spTree>
    <p:extLst>
      <p:ext uri="{BB962C8B-B14F-4D97-AF65-F5344CB8AC3E}">
        <p14:creationId xmlns:p14="http://schemas.microsoft.com/office/powerpoint/2010/main" val="2182506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圖書館可以做什麼？</a:t>
            </a:r>
            <a:r>
              <a:rPr lang="en-US" altLang="zh-TW" dirty="0" smtClean="0"/>
              <a:t>--</a:t>
            </a:r>
            <a:r>
              <a:rPr lang="zh-TW" altLang="en-US" dirty="0" smtClean="0"/>
              <a:t> 圖書館可以看書、寫功課、用電腦找資料</a:t>
            </a:r>
            <a:endParaRPr lang="en-US" altLang="zh-TW" dirty="0" smtClean="0"/>
          </a:p>
          <a:p>
            <a:r>
              <a:rPr lang="zh-TW" altLang="en-US" dirty="0" smtClean="0"/>
              <a:t>圖書館可以睡覺嗎？ </a:t>
            </a:r>
            <a:r>
              <a:rPr lang="en-US" altLang="zh-TW" dirty="0" smtClean="0"/>
              <a:t>--</a:t>
            </a:r>
            <a:r>
              <a:rPr lang="zh-TW" altLang="en-US" dirty="0" smtClean="0"/>
              <a:t> 不可以</a:t>
            </a:r>
            <a:r>
              <a:rPr lang="en-US" altLang="zh-TW" dirty="0" smtClean="0"/>
              <a:t>~</a:t>
            </a:r>
          </a:p>
          <a:p>
            <a:r>
              <a:rPr lang="zh-TW" altLang="en-US" dirty="0" smtClean="0"/>
              <a:t>圖書館有很多功能，不是只有看書、用電腦而已，我們來看看，圖書館還有哪些特別的功能吧！</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4</a:t>
            </a:fld>
            <a:endParaRPr lang="zh-TW" altLang="en-US"/>
          </a:p>
        </p:txBody>
      </p:sp>
    </p:spTree>
    <p:extLst>
      <p:ext uri="{BB962C8B-B14F-4D97-AF65-F5344CB8AC3E}">
        <p14:creationId xmlns:p14="http://schemas.microsoft.com/office/powerpoint/2010/main" val="2490919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整間錄音室借給你用</a:t>
            </a:r>
            <a:r>
              <a:rPr lang="en-US" altLang="zh-TW" dirty="0" smtClean="0"/>
              <a:t>~</a:t>
            </a:r>
          </a:p>
          <a:p>
            <a:r>
              <a:rPr lang="zh-TW" altLang="en-US" dirty="0" smtClean="0"/>
              <a:t>這是新加坡濱海藝術中心圖書館，只要付台幣</a:t>
            </a:r>
            <a:r>
              <a:rPr lang="en-US" altLang="zh-TW" dirty="0" smtClean="0"/>
              <a:t>185</a:t>
            </a:r>
            <a:r>
              <a:rPr lang="zh-TW" altLang="en-US" dirty="0" smtClean="0"/>
              <a:t>元，就可以使用這些昂貴設備的錄音室，在圖書館可以做自己的音樂喔。</a:t>
            </a:r>
            <a:endParaRPr lang="en-US" altLang="zh-TW" dirty="0" smtClean="0"/>
          </a:p>
          <a:p>
            <a:endParaRPr lang="en-US" altLang="zh-TW" dirty="0" smtClean="0"/>
          </a:p>
          <a:p>
            <a:r>
              <a:rPr lang="zh-TW" altLang="en-US" dirty="0" smtClean="0"/>
              <a:t>**</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新加坡濱海藝術中心圖書館（Library@esplanade）</a:t>
            </a:r>
          </a:p>
          <a:p>
            <a:r>
              <a:rPr lang="zh-TW" altLang="en-US" dirty="0" smtClean="0"/>
              <a:t>陳雅苓</a:t>
            </a:r>
            <a:r>
              <a:rPr lang="en-US" altLang="zh-TW" dirty="0" smtClean="0"/>
              <a:t>(2018)</a:t>
            </a:r>
            <a:r>
              <a:rPr lang="zh-TW" altLang="en-US" dirty="0" smtClean="0"/>
              <a:t>。新加坡公共圖書館參訪開啟圖書館新視野 。公共圖書館研究 </a:t>
            </a:r>
            <a:r>
              <a:rPr lang="en-US" altLang="zh-TW" dirty="0" smtClean="0"/>
              <a:t>:</a:t>
            </a:r>
            <a:r>
              <a:rPr lang="zh-TW" altLang="en-US" dirty="0" smtClean="0"/>
              <a:t> </a:t>
            </a:r>
            <a:r>
              <a:rPr lang="en-US" altLang="zh-TW" dirty="0" smtClean="0"/>
              <a:t>7</a:t>
            </a:r>
          </a:p>
          <a:p>
            <a:r>
              <a:rPr lang="en-US" altLang="zh-TW" dirty="0" smtClean="0">
                <a:hlinkClick r:id="rId3"/>
              </a:rPr>
              <a:t>https://www.nlpi.edu.tw/FileDownLoad/LibraryPublication/20180516095807002034293.pdf</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5</a:t>
            </a:fld>
            <a:endParaRPr lang="zh-TW" altLang="en-US"/>
          </a:p>
        </p:txBody>
      </p:sp>
    </p:spTree>
    <p:extLst>
      <p:ext uri="{BB962C8B-B14F-4D97-AF65-F5344CB8AC3E}">
        <p14:creationId xmlns:p14="http://schemas.microsoft.com/office/powerpoint/2010/main" val="2090023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圖書館裡面也可以拍影片喔，大家有看過藍幕或綠幕嗎？</a:t>
            </a:r>
            <a:endParaRPr lang="en-US" altLang="zh-TW" dirty="0" smtClean="0"/>
          </a:p>
          <a:p>
            <a:r>
              <a:rPr lang="zh-TW" altLang="en-US" dirty="0" smtClean="0"/>
              <a:t>這個是拍影片的道具，</a:t>
            </a:r>
            <a:endParaRPr lang="en-US" altLang="zh-TW" dirty="0" smtClean="0"/>
          </a:p>
          <a:p>
            <a:r>
              <a:rPr lang="zh-TW" altLang="en-US" dirty="0" smtClean="0"/>
              <a:t>像螢幕上這個是東海大學圖書館的數位攝影棚，學生或教職員用學生證、工作證就可以借用。</a:t>
            </a:r>
            <a:endParaRPr lang="en-US" altLang="zh-TW" dirty="0" smtClean="0"/>
          </a:p>
          <a:p>
            <a:r>
              <a:rPr lang="zh-TW" altLang="en-US" dirty="0" smtClean="0"/>
              <a:t>國立公共資訊圖書館提供簡易攝影棚的借用，只要有借書證就可以借喔</a:t>
            </a:r>
            <a:endParaRPr lang="en-US" altLang="zh-TW" dirty="0" smtClean="0"/>
          </a:p>
          <a:p>
            <a:endParaRPr lang="en-US" altLang="zh-TW" dirty="0" smtClean="0"/>
          </a:p>
          <a:p>
            <a:endParaRPr lang="en-US" altLang="zh-TW" dirty="0" smtClean="0"/>
          </a:p>
          <a:p>
            <a:r>
              <a:rPr lang="zh-TW" altLang="en-US" dirty="0" smtClean="0"/>
              <a:t>東海大學圖書館。數位攝影棚。取自</a:t>
            </a:r>
            <a:r>
              <a:rPr lang="zh-TW" altLang="en-US" dirty="0" smtClean="0">
                <a:hlinkClick r:id="rId3"/>
              </a:rPr>
              <a:t>：</a:t>
            </a:r>
            <a:r>
              <a:rPr lang="en-US" altLang="zh-TW" dirty="0" smtClean="0">
                <a:hlinkClick r:id="rId3"/>
              </a:rPr>
              <a:t>http://www.lib.thu.edu.tw/ct.asp?xItem=8439&amp;CtNode=1298&amp;mp=1</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6</a:t>
            </a:fld>
            <a:endParaRPr lang="zh-TW" altLang="en-US"/>
          </a:p>
        </p:txBody>
      </p:sp>
    </p:spTree>
    <p:extLst>
      <p:ext uri="{BB962C8B-B14F-4D97-AF65-F5344CB8AC3E}">
        <p14:creationId xmlns:p14="http://schemas.microsoft.com/office/powerpoint/2010/main" val="2759883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u="none" dirty="0" smtClean="0">
                <a:hlinkClick r:id="rId3"/>
              </a:rPr>
              <a:t>在圖書館也可以學做菜喔，</a:t>
            </a:r>
            <a:r>
              <a:rPr lang="zh-TW" altLang="en-US" u="none" dirty="0" smtClean="0"/>
              <a:t>這是新加坡</a:t>
            </a:r>
            <a:r>
              <a:rPr lang="zh-TW" altLang="en-US" sz="1200" b="1" u="none" dirty="0" smtClean="0">
                <a:solidFill>
                  <a:schemeClr val="bg1"/>
                </a:solidFill>
                <a:latin typeface="+mn-ea"/>
              </a:rPr>
              <a:t>淡</a:t>
            </a:r>
            <a:r>
              <a:rPr lang="zh-TW" altLang="en-US" sz="1200" b="1" dirty="0" smtClean="0">
                <a:solidFill>
                  <a:schemeClr val="bg1"/>
                </a:solidFill>
                <a:latin typeface="+mn-ea"/>
              </a:rPr>
              <a:t>濱尼區圖書館與人民協會合作的烹飪教室，</a:t>
            </a:r>
            <a:r>
              <a:rPr lang="zh-TW" altLang="en-US" dirty="0" smtClean="0"/>
              <a:t>協會負責舉辦烹飪和烘焙課程，而教室外就由圖書館設置烹飪書籍、</a:t>
            </a:r>
            <a:r>
              <a:rPr lang="en-US" altLang="zh-TW" dirty="0" smtClean="0"/>
              <a:t>DVD </a:t>
            </a:r>
            <a:r>
              <a:rPr lang="zh-TW" altLang="en-US" dirty="0" smtClean="0"/>
              <a:t>專區，提供讀者借閱。</a:t>
            </a:r>
          </a:p>
          <a:p>
            <a:endParaRPr lang="en-US" altLang="zh-TW" sz="1200" b="1" dirty="0" smtClean="0">
              <a:solidFill>
                <a:schemeClr val="bg1"/>
              </a:solidFill>
              <a:latin typeface="+mn-ea"/>
            </a:endParaRPr>
          </a:p>
          <a:p>
            <a:endParaRPr lang="en-US" altLang="zh-TW" sz="1200" b="1" dirty="0" smtClean="0">
              <a:solidFill>
                <a:schemeClr val="bg1"/>
              </a:solidFill>
              <a:latin typeface="+mn-ea"/>
            </a:endParaRPr>
          </a:p>
          <a:p>
            <a:endParaRPr lang="zh-TW" altLang="en-US" sz="1200" b="1" dirty="0" smtClean="0">
              <a:solidFill>
                <a:schemeClr val="bg1"/>
              </a:solidFill>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hlinkClick r:id="rId3"/>
              </a:rPr>
              <a:t>**</a:t>
            </a:r>
            <a:endParaRPr lang="en-US" altLang="zh-TW" dirty="0" smtClean="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hlinkClick r:id="rId3"/>
              </a:rPr>
              <a:t>曾淑賢等</a:t>
            </a:r>
            <a:r>
              <a:rPr lang="en-US" altLang="zh-TW" dirty="0" smtClean="0">
                <a:hlinkClick r:id="rId3"/>
              </a:rPr>
              <a:t>(2018)</a:t>
            </a:r>
            <a:r>
              <a:rPr lang="zh-TW" altLang="en-US" dirty="0" smtClean="0">
                <a:hlinkClick r:id="rId3"/>
              </a:rPr>
              <a:t>。臺灣公共圖書館新加坡學習參訪出國報告。取自</a:t>
            </a:r>
            <a:r>
              <a:rPr lang="en-US" altLang="zh-TW" dirty="0" smtClean="0">
                <a:hlinkClick r:id="rId3"/>
              </a:rPr>
              <a:t>:https://nclfile.ncl.edu.tw/files/201801/418fc82f-e311-460a-91ef-05452c1bfa25.pdf</a:t>
            </a:r>
            <a:endParaRPr lang="zh-TW" altLang="en-US" dirty="0" smtClean="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7</a:t>
            </a:fld>
            <a:endParaRPr lang="zh-TW" altLang="en-US"/>
          </a:p>
        </p:txBody>
      </p:sp>
    </p:spTree>
    <p:extLst>
      <p:ext uri="{BB962C8B-B14F-4D97-AF65-F5344CB8AC3E}">
        <p14:creationId xmlns:p14="http://schemas.microsoft.com/office/powerpoint/2010/main" val="3329484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大家想想看，你在圖書館裏面，有看過哪些你覺得「哇</a:t>
            </a:r>
            <a:r>
              <a:rPr lang="en-US" altLang="zh-TW" dirty="0" smtClean="0"/>
              <a:t>~</a:t>
            </a:r>
            <a:r>
              <a:rPr lang="zh-TW" altLang="en-US" dirty="0" smtClean="0"/>
              <a:t>高科技」的新東西呢？</a:t>
            </a:r>
            <a:endParaRPr lang="en-US" altLang="zh-TW" dirty="0" smtClean="0"/>
          </a:p>
          <a:p>
            <a:r>
              <a:rPr lang="zh-TW" altLang="en-US" dirty="0" smtClean="0"/>
              <a:t>現在的圖書館跟以前很不一樣，多了很多機器人來幫忙，你有沒有在圖書館看過機器人呢？</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8</a:t>
            </a:fld>
            <a:endParaRPr lang="zh-TW" altLang="en-US"/>
          </a:p>
        </p:txBody>
      </p:sp>
    </p:spTree>
    <p:extLst>
      <p:ext uri="{BB962C8B-B14F-4D97-AF65-F5344CB8AC3E}">
        <p14:creationId xmlns:p14="http://schemas.microsoft.com/office/powerpoint/2010/main" val="166942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這個是可以幫忙找書的機器人，</a:t>
            </a:r>
            <a:endParaRPr lang="en-US" altLang="zh-TW" dirty="0" smtClean="0"/>
          </a:p>
          <a:p>
            <a:r>
              <a:rPr lang="zh-TW" altLang="en-US" dirty="0" smtClean="0"/>
              <a:t>圖書館書那麼多，每天都有人放錯位置，館員跟讀者找書找的好辛苦。</a:t>
            </a:r>
            <a:endParaRPr lang="en-US" altLang="zh-TW"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smtClean="0">
                <a:solidFill>
                  <a:srgbClr val="373737"/>
                </a:solidFill>
                <a:effectLst/>
                <a:latin typeface="Helvetica Neue"/>
              </a:rPr>
              <a:t>新加坡國家圖書館與新加坡科技研究局</a:t>
            </a:r>
            <a:r>
              <a:rPr lang="en-US" altLang="zh-TW" b="0" i="0" dirty="0" smtClean="0">
                <a:solidFill>
                  <a:srgbClr val="373737"/>
                </a:solidFill>
                <a:effectLst/>
                <a:latin typeface="Helvetica Neue"/>
              </a:rPr>
              <a:t>(</a:t>
            </a:r>
            <a:r>
              <a:rPr lang="zh-TW" altLang="en-US" b="0" i="0" dirty="0" smtClean="0">
                <a:solidFill>
                  <a:srgbClr val="373737"/>
                </a:solidFill>
                <a:effectLst/>
                <a:latin typeface="Helvetica Neue"/>
              </a:rPr>
              <a:t>合作研發出一台名為 </a:t>
            </a:r>
            <a:r>
              <a:rPr lang="en-US" altLang="zh-TW" b="0" i="0" dirty="0" err="1" smtClean="0">
                <a:solidFill>
                  <a:srgbClr val="373737"/>
                </a:solidFill>
                <a:effectLst/>
                <a:latin typeface="Helvetica Neue"/>
              </a:rPr>
              <a:t>AuRoSS</a:t>
            </a:r>
            <a:r>
              <a:rPr lang="en-US" altLang="zh-TW" b="0" i="0" dirty="0" smtClean="0">
                <a:solidFill>
                  <a:srgbClr val="373737"/>
                </a:solidFill>
                <a:effectLst/>
                <a:latin typeface="Helvetica Neue"/>
              </a:rPr>
              <a:t> (autonomous robotic shelf scanning system) </a:t>
            </a:r>
            <a:r>
              <a:rPr lang="zh-TW" altLang="en-US" b="0" i="0" dirty="0" smtClean="0">
                <a:solidFill>
                  <a:srgbClr val="373737"/>
                </a:solidFill>
                <a:effectLst/>
                <a:latin typeface="Helvetica Neue"/>
              </a:rPr>
              <a:t>的機器人</a:t>
            </a:r>
            <a:r>
              <a:rPr lang="zh-TW" altLang="en-US" dirty="0" smtClean="0"/>
              <a:t>，可以幫忙找書喔。</a:t>
            </a:r>
            <a:endParaRPr lang="en-US" altLang="zh-TW" dirty="0" smtClean="0"/>
          </a:p>
          <a:p>
            <a:r>
              <a:rPr lang="zh-TW" altLang="en-US" dirty="0" smtClean="0"/>
              <a:t>每天晚上閉館之後，他就會沿著書架一本一本的掃描書裡面的晶片，然後隔天早上圖書館員就可以收到報告，上面會顯示哪本書放錯位置，館員再去把書挑出來歸回原來的書架。</a:t>
            </a:r>
            <a:endParaRPr lang="en-US" altLang="zh-TW" dirty="0" smtClean="0"/>
          </a:p>
          <a:p>
            <a:endParaRPr lang="en-US" altLang="zh-TW" dirty="0" smtClean="0"/>
          </a:p>
          <a:p>
            <a:r>
              <a:rPr lang="zh-TW" altLang="en-US" dirty="0" smtClean="0"/>
              <a:t>**</a:t>
            </a:r>
            <a:endParaRPr lang="en-US" altLang="zh-TW" dirty="0" smtClean="0"/>
          </a:p>
          <a:p>
            <a:r>
              <a:rPr lang="zh-TW" altLang="en-US" sz="1200" b="0" i="0" kern="1200" dirty="0" smtClean="0">
                <a:solidFill>
                  <a:schemeClr val="tx1"/>
                </a:solidFill>
                <a:effectLst/>
                <a:latin typeface="+mn-lt"/>
                <a:ea typeface="+mn-ea"/>
                <a:cs typeface="+mn-cs"/>
              </a:rPr>
              <a:t>圖片來源：联合早报</a:t>
            </a:r>
            <a:endParaRPr lang="en-US" altLang="zh-TW"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smtClean="0"/>
              <a:t>資料來源：</a:t>
            </a:r>
            <a:r>
              <a:rPr lang="zh-TW" altLang="en-US" sz="1200" b="1" i="0" u="none" strike="noStrike" kern="1200" dirty="0" smtClean="0">
                <a:solidFill>
                  <a:schemeClr val="tx1"/>
                </a:solidFill>
                <a:effectLst/>
                <a:latin typeface="+mn-lt"/>
                <a:ea typeface="+mn-ea"/>
                <a:cs typeface="+mn-cs"/>
              </a:rPr>
              <a:t>新加坡圖書館運用機器人來協助排架。</a:t>
            </a:r>
            <a:r>
              <a:rPr lang="en-US" altLang="zh-TW" sz="1200" b="1" i="0" u="none" strike="noStrike" kern="1200" dirty="0" smtClean="0">
                <a:solidFill>
                  <a:schemeClr val="tx1"/>
                </a:solidFill>
                <a:effectLst/>
                <a:latin typeface="+mn-lt"/>
                <a:ea typeface="+mn-ea"/>
                <a:cs typeface="+mn-cs"/>
              </a:rPr>
              <a:t>Library Views </a:t>
            </a:r>
            <a:r>
              <a:rPr lang="zh-TW" altLang="en-US" sz="1200" b="1" i="0" u="none" strike="noStrike" kern="1200" dirty="0" smtClean="0">
                <a:solidFill>
                  <a:schemeClr val="tx1"/>
                </a:solidFill>
                <a:effectLst/>
                <a:latin typeface="+mn-lt"/>
                <a:ea typeface="+mn-ea"/>
                <a:cs typeface="+mn-cs"/>
              </a:rPr>
              <a:t>圖書館觀點。取自：</a:t>
            </a:r>
            <a:r>
              <a:rPr lang="en-US" altLang="zh-TW" sz="1200" b="1" i="0" u="none" strike="noStrike" kern="1200" dirty="0" smtClean="0">
                <a:solidFill>
                  <a:schemeClr val="tx1"/>
                </a:solidFill>
                <a:effectLst/>
                <a:latin typeface="+mn-lt"/>
                <a:ea typeface="+mn-ea"/>
                <a:cs typeface="+mn-cs"/>
              </a:rPr>
              <a:t>https://libraryview.me/2016/08/11/10709/</a:t>
            </a:r>
            <a:endParaRPr lang="zh-TW" altLang="en-US" sz="1200" b="1" i="0" u="none" strike="noStrike" kern="1200" dirty="0" smtClean="0">
              <a:solidFill>
                <a:schemeClr val="tx1"/>
              </a:solidFill>
              <a:effectLst/>
              <a:latin typeface="+mn-lt"/>
              <a:ea typeface="+mn-ea"/>
              <a:cs typeface="+mn-cs"/>
            </a:endParaRPr>
          </a:p>
          <a:p>
            <a:endParaRPr lang="en-US" altLang="zh-TW" dirty="0" smtClean="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9</a:t>
            </a:fld>
            <a:endParaRPr lang="zh-TW" altLang="en-US"/>
          </a:p>
        </p:txBody>
      </p:sp>
    </p:spTree>
    <p:extLst>
      <p:ext uri="{BB962C8B-B14F-4D97-AF65-F5344CB8AC3E}">
        <p14:creationId xmlns:p14="http://schemas.microsoft.com/office/powerpoint/2010/main" val="2637771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機器人可以幫忙回答問題：</a:t>
            </a:r>
            <a:endParaRPr lang="en-US" altLang="zh-TW" dirty="0" smtClean="0"/>
          </a:p>
          <a:p>
            <a:r>
              <a:rPr lang="zh-TW" altLang="en-US" dirty="0" smtClean="0"/>
              <a:t>國立公共資訊圖書館一樓入口站著一位導覽機器人，他的名字叫酷比，</a:t>
            </a:r>
            <a:endParaRPr lang="en-US" altLang="zh-TW" dirty="0" smtClean="0"/>
          </a:p>
          <a:p>
            <a:r>
              <a:rPr lang="zh-TW" altLang="en-US" dirty="0" smtClean="0"/>
              <a:t>除了可以告訴你廁所在哪裡之外，</a:t>
            </a:r>
            <a:endParaRPr lang="en-US" altLang="zh-TW" dirty="0" smtClean="0"/>
          </a:p>
          <a:p>
            <a:r>
              <a:rPr lang="zh-TW" altLang="en-US" dirty="0" smtClean="0"/>
              <a:t>他還有人臉辨識功能，只要你在他附近，他會慢慢走過來對你推薦一本適合你的書喔。</a:t>
            </a:r>
            <a:endParaRPr lang="zh-TW" altLang="en-US" dirty="0"/>
          </a:p>
        </p:txBody>
      </p:sp>
      <p:sp>
        <p:nvSpPr>
          <p:cNvPr id="4" name="投影片編號版面配置區 3"/>
          <p:cNvSpPr>
            <a:spLocks noGrp="1"/>
          </p:cNvSpPr>
          <p:nvPr>
            <p:ph type="sldNum" sz="quarter" idx="10"/>
          </p:nvPr>
        </p:nvSpPr>
        <p:spPr/>
        <p:txBody>
          <a:bodyPr/>
          <a:lstStyle/>
          <a:p>
            <a:fld id="{E31E0BBC-391D-4D1E-BEA7-021DD5E89C01}" type="slidenum">
              <a:rPr lang="zh-TW" altLang="en-US" smtClean="0"/>
              <a:t>10</a:t>
            </a:fld>
            <a:endParaRPr lang="zh-TW" altLang="en-US"/>
          </a:p>
        </p:txBody>
      </p:sp>
    </p:spTree>
    <p:extLst>
      <p:ext uri="{BB962C8B-B14F-4D97-AF65-F5344CB8AC3E}">
        <p14:creationId xmlns:p14="http://schemas.microsoft.com/office/powerpoint/2010/main" val="2132236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E0427228-A854-44EA-82AC-8E3CCA37EAA2}" type="datetimeFigureOut">
              <a:rPr lang="zh-TW" altLang="en-US" smtClean="0"/>
              <a:t>2020/1/3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B22932D-23B1-4D2E-AEA0-91E062070525}"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0427228-A854-44EA-82AC-8E3CCA37EAA2}" type="datetimeFigureOut">
              <a:rPr lang="zh-TW" altLang="en-US" smtClean="0"/>
              <a:t>2020/1/3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B22932D-23B1-4D2E-AEA0-91E062070525}"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0427228-A854-44EA-82AC-8E3CCA37EAA2}" type="datetimeFigureOut">
              <a:rPr lang="zh-TW" altLang="en-US" smtClean="0"/>
              <a:t>2020/1/3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B22932D-23B1-4D2E-AEA0-91E062070525}" type="slidenum">
              <a:rPr lang="zh-TW" altLang="en-US" smtClean="0"/>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0427228-A854-44EA-82AC-8E3CCA37EAA2}" type="datetimeFigureOut">
              <a:rPr lang="zh-TW" altLang="en-US" smtClean="0"/>
              <a:t>2020/1/3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B22932D-23B1-4D2E-AEA0-91E062070525}"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E0427228-A854-44EA-82AC-8E3CCA37EAA2}" type="datetimeFigureOut">
              <a:rPr lang="zh-TW" altLang="en-US" smtClean="0"/>
              <a:t>2020/1/3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6B22932D-23B1-4D2E-AEA0-91E062070525}"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E0427228-A854-44EA-82AC-8E3CCA37EAA2}" type="datetimeFigureOut">
              <a:rPr lang="zh-TW" altLang="en-US" smtClean="0"/>
              <a:t>2020/1/3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B22932D-23B1-4D2E-AEA0-91E062070525}"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E0427228-A854-44EA-82AC-8E3CCA37EAA2}" type="datetimeFigureOut">
              <a:rPr lang="zh-TW" altLang="en-US" smtClean="0"/>
              <a:t>2020/1/3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6B22932D-23B1-4D2E-AEA0-91E062070525}"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E0427228-A854-44EA-82AC-8E3CCA37EAA2}" type="datetimeFigureOut">
              <a:rPr lang="zh-TW" altLang="en-US" smtClean="0"/>
              <a:t>2020/1/3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6B22932D-23B1-4D2E-AEA0-91E062070525}"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0427228-A854-44EA-82AC-8E3CCA37EAA2}" type="datetimeFigureOut">
              <a:rPr lang="zh-TW" altLang="en-US" smtClean="0"/>
              <a:t>2020/1/3</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6B22932D-23B1-4D2E-AEA0-91E062070525}"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0427228-A854-44EA-82AC-8E3CCA37EAA2}" type="datetimeFigureOut">
              <a:rPr lang="zh-TW" altLang="en-US" smtClean="0"/>
              <a:t>2020/1/3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B22932D-23B1-4D2E-AEA0-91E062070525}"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0427228-A854-44EA-82AC-8E3CCA37EAA2}" type="datetimeFigureOut">
              <a:rPr lang="zh-TW" altLang="en-US" smtClean="0"/>
              <a:t>2020/1/3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6B22932D-23B1-4D2E-AEA0-91E062070525}" type="slidenum">
              <a:rPr lang="zh-TW" altLang="en-US" smtClean="0"/>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27228-A854-44EA-82AC-8E3CCA37EAA2}" type="datetimeFigureOut">
              <a:rPr lang="zh-TW" altLang="en-US" smtClean="0"/>
              <a:t>2020/1/3</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2932D-23B1-4D2E-AEA0-91E062070525}" type="slidenum">
              <a:rPr lang="zh-TW" altLang="en-US" smtClean="0"/>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facebook.com/NewTaipeiCityLibrary/photos/pcb.3173553805995202/3173543512662898/?type=3&amp;theate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commons.wikimedia.org/wiki/User:VollwertBI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2000"/>
            <a:lum/>
            <a:extLst>
              <a:ext uri="{28A0092B-C50C-407E-A947-70E740481C1C}">
                <a14:useLocalDpi xmlns:a14="http://schemas.microsoft.com/office/drawing/2010/main"/>
              </a:ext>
            </a:extLst>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719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660232" y="260648"/>
            <a:ext cx="2026568" cy="1143000"/>
          </a:xfrm>
        </p:spPr>
        <p:txBody>
          <a:bodyPr>
            <a:normAutofit fontScale="90000"/>
          </a:bodyPr>
          <a:lstStyle/>
          <a:p>
            <a:r>
              <a:rPr lang="zh-TW" altLang="en-US" b="1" dirty="0" smtClean="0"/>
              <a:t>導覽的機器人</a:t>
            </a:r>
            <a:endParaRPr lang="zh-TW" altLang="en-US" b="1" dirty="0"/>
          </a:p>
        </p:txBody>
      </p:sp>
      <p:pic>
        <p:nvPicPr>
          <p:cNvPr id="4" name="圖片 3"/>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1000" contrast="27000"/>
                    </a14:imgEffect>
                  </a14:imgLayer>
                </a14:imgProps>
              </a:ext>
              <a:ext uri="{28A0092B-C50C-407E-A947-70E740481C1C}">
                <a14:useLocalDpi xmlns:a14="http://schemas.microsoft.com/office/drawing/2010/main"/>
              </a:ext>
            </a:extLst>
          </a:blip>
          <a:stretch>
            <a:fillRect/>
          </a:stretch>
        </p:blipFill>
        <p:spPr>
          <a:xfrm rot="5400000">
            <a:off x="-822553" y="857250"/>
            <a:ext cx="6858000" cy="51435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08104" y="274638"/>
            <a:ext cx="3178696" cy="1143000"/>
          </a:xfrm>
        </p:spPr>
        <p:txBody>
          <a:bodyPr>
            <a:normAutofit fontScale="90000"/>
          </a:bodyPr>
          <a:lstStyle/>
          <a:p>
            <a:pPr algn="r"/>
            <a:r>
              <a:rPr lang="zh-TW" altLang="en-US" b="1" dirty="0" smtClean="0"/>
              <a:t>運書的</a:t>
            </a:r>
            <a:r>
              <a:rPr lang="en-US" altLang="zh-TW" b="1" dirty="0" smtClean="0"/>
              <a:t/>
            </a:r>
            <a:br>
              <a:rPr lang="en-US" altLang="zh-TW" b="1" dirty="0" smtClean="0"/>
            </a:br>
            <a:r>
              <a:rPr lang="zh-TW" altLang="en-US" b="1" dirty="0" smtClean="0"/>
              <a:t>機器人</a:t>
            </a:r>
            <a:endParaRPr lang="zh-TW" altLang="en-US" b="1" dirty="0"/>
          </a:p>
        </p:txBody>
      </p:sp>
      <p:pic>
        <p:nvPicPr>
          <p:cNvPr id="5" name="Picture 3"/>
          <p:cNvPicPr>
            <a:picLocks noChangeAspect="1" noChangeArrowheads="1"/>
          </p:cNvPicPr>
          <p:nvPr/>
        </p:nvPicPr>
        <p:blipFill>
          <a:blip r:embed="rId3" cstate="print"/>
          <a:srcRect/>
          <a:stretch>
            <a:fillRect/>
          </a:stretch>
        </p:blipFill>
        <p:spPr bwMode="auto">
          <a:xfrm>
            <a:off x="-1" y="0"/>
            <a:ext cx="544748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3" y="260648"/>
            <a:ext cx="8229600" cy="1143000"/>
          </a:xfrm>
        </p:spPr>
        <p:txBody>
          <a:bodyPr/>
          <a:lstStyle/>
          <a:p>
            <a:pPr algn="l"/>
            <a:r>
              <a:rPr lang="zh-TW" altLang="en-US" b="1" dirty="0" smtClean="0"/>
              <a:t>自動還書分揀機</a:t>
            </a:r>
            <a:endParaRPr lang="zh-TW" altLang="en-US" b="1" dirty="0"/>
          </a:p>
        </p:txBody>
      </p:sp>
      <p:sp>
        <p:nvSpPr>
          <p:cNvPr id="3" name="內容版面配置區 2"/>
          <p:cNvSpPr>
            <a:spLocks noGrp="1"/>
          </p:cNvSpPr>
          <p:nvPr>
            <p:ph idx="1"/>
          </p:nvPr>
        </p:nvSpPr>
        <p:spPr/>
        <p:txBody>
          <a:bodyPr/>
          <a:lstStyle/>
          <a:p>
            <a:endParaRPr lang="zh-TW" altLang="en-US"/>
          </a:p>
        </p:txBody>
      </p:sp>
      <p:pic>
        <p:nvPicPr>
          <p:cNvPr id="13315" name="Picture 3" descr="C:\Users\JANI\Downloads\IMG_1257.JPG"/>
          <p:cNvPicPr>
            <a:picLocks noChangeAspect="1" noChangeArrowheads="1"/>
          </p:cNvPicPr>
          <p:nvPr/>
        </p:nvPicPr>
        <p:blipFill>
          <a:blip r:embed="rId3" cstate="email">
            <a:lum bright="10000" contrast="20000"/>
            <a:extLst>
              <a:ext uri="{28A0092B-C50C-407E-A947-70E740481C1C}">
                <a14:useLocalDpi xmlns:a14="http://schemas.microsoft.com/office/drawing/2010/main"/>
              </a:ext>
            </a:extLst>
          </a:blip>
          <a:srcRect t="19570" b="10081"/>
          <a:stretch>
            <a:fillRect/>
          </a:stretch>
        </p:blipFill>
        <p:spPr bwMode="auto">
          <a:xfrm>
            <a:off x="0" y="1628800"/>
            <a:ext cx="9144000" cy="482453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39430"/>
            <a:ext cx="9144000" cy="5149741"/>
          </a:xfrm>
          <a:prstGeom prst="rect">
            <a:avLst/>
          </a:prstGeom>
        </p:spPr>
      </p:pic>
      <p:sp>
        <p:nvSpPr>
          <p:cNvPr id="5" name="標題 1"/>
          <p:cNvSpPr>
            <a:spLocks noGrp="1"/>
          </p:cNvSpPr>
          <p:nvPr>
            <p:ph type="title"/>
          </p:nvPr>
        </p:nvSpPr>
        <p:spPr>
          <a:xfrm>
            <a:off x="107504" y="180653"/>
            <a:ext cx="8229600" cy="1143000"/>
          </a:xfrm>
        </p:spPr>
        <p:txBody>
          <a:bodyPr/>
          <a:lstStyle/>
          <a:p>
            <a:pPr algn="l"/>
            <a:r>
              <a:rPr lang="zh-TW" altLang="en-US" b="1" dirty="0" smtClean="0"/>
              <a:t>用「臉」就可以借書</a:t>
            </a:r>
            <a:endParaRPr lang="zh-TW" altLang="en-US" b="1" dirty="0"/>
          </a:p>
        </p:txBody>
      </p:sp>
      <p:sp>
        <p:nvSpPr>
          <p:cNvPr id="6" name="文字方塊 5"/>
          <p:cNvSpPr txBox="1"/>
          <p:nvPr/>
        </p:nvSpPr>
        <p:spPr>
          <a:xfrm>
            <a:off x="-54260" y="6596390"/>
            <a:ext cx="9252520" cy="261610"/>
          </a:xfrm>
          <a:prstGeom prst="rect">
            <a:avLst/>
          </a:prstGeom>
          <a:solidFill>
            <a:schemeClr val="bg1">
              <a:alpha val="66000"/>
            </a:schemeClr>
          </a:solidFill>
        </p:spPr>
        <p:txBody>
          <a:bodyPr wrap="square" rtlCol="0">
            <a:spAutoFit/>
          </a:bodyPr>
          <a:lstStyle/>
          <a:p>
            <a:pPr lvl="0">
              <a:defRPr/>
            </a:pPr>
            <a:r>
              <a:rPr lang="zh-TW" altLang="en-US" sz="1100" dirty="0">
                <a:solidFill>
                  <a:schemeClr val="bg1">
                    <a:lumMod val="65000"/>
                  </a:schemeClr>
                </a:solidFill>
              </a:rPr>
              <a:t>畫面擷取自：全國第一！新北圖書館推「人臉辨識借書」服務－民視新聞。</a:t>
            </a:r>
            <a:r>
              <a:rPr lang="en-US" altLang="zh-TW" sz="1100" dirty="0">
                <a:solidFill>
                  <a:schemeClr val="bg1">
                    <a:lumMod val="65000"/>
                  </a:schemeClr>
                </a:solidFill>
              </a:rPr>
              <a:t>https://youtu.be/8destDj0JtE</a:t>
            </a:r>
          </a:p>
        </p:txBody>
      </p:sp>
    </p:spTree>
    <p:extLst>
      <p:ext uri="{BB962C8B-B14F-4D97-AF65-F5344CB8AC3E}">
        <p14:creationId xmlns:p14="http://schemas.microsoft.com/office/powerpoint/2010/main" val="2891601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4645" y="1038225"/>
            <a:ext cx="9144000" cy="5819775"/>
          </a:xfrm>
          <a:prstGeom prst="rect">
            <a:avLst/>
          </a:prstGeom>
        </p:spPr>
      </p:pic>
      <p:sp>
        <p:nvSpPr>
          <p:cNvPr id="5" name="文字方塊 4"/>
          <p:cNvSpPr txBox="1"/>
          <p:nvPr/>
        </p:nvSpPr>
        <p:spPr>
          <a:xfrm>
            <a:off x="4645" y="6396335"/>
            <a:ext cx="9139355" cy="461665"/>
          </a:xfrm>
          <a:prstGeom prst="rect">
            <a:avLst/>
          </a:prstGeom>
          <a:solidFill>
            <a:schemeClr val="bg1">
              <a:alpha val="66000"/>
            </a:schemeClr>
          </a:solidFill>
        </p:spPr>
        <p:txBody>
          <a:bodyPr wrap="square" rtlCol="0">
            <a:spAutoFit/>
          </a:bodyPr>
          <a:lstStyle/>
          <a:p>
            <a:r>
              <a:rPr lang="zh-TW" altLang="en-US" sz="1200" dirty="0"/>
              <a:t>圖片來源</a:t>
            </a:r>
            <a:r>
              <a:rPr lang="zh-TW" altLang="en-US" sz="1200" dirty="0" smtClean="0"/>
              <a:t>：新北市立圖書館</a:t>
            </a:r>
            <a:r>
              <a:rPr lang="en-US" altLang="zh-TW" sz="1200" dirty="0" smtClean="0"/>
              <a:t>FB</a:t>
            </a:r>
            <a:r>
              <a:rPr lang="zh-TW" altLang="en-US" sz="1200" dirty="0" smtClean="0"/>
              <a:t>專頁</a:t>
            </a:r>
            <a:r>
              <a:rPr lang="en-US" altLang="zh-TW" sz="1200" dirty="0" smtClean="0">
                <a:hlinkClick r:id="rId4"/>
              </a:rPr>
              <a:t>https</a:t>
            </a:r>
            <a:r>
              <a:rPr lang="en-US" altLang="zh-TW" sz="1200" dirty="0">
                <a:hlinkClick r:id="rId4"/>
              </a:rPr>
              <a:t>://www.facebook.com/NewTaipeiCityLibrary/photos/pcb.3173553805995202/3173543512662898/?</a:t>
            </a:r>
            <a:r>
              <a:rPr lang="en-US" altLang="zh-TW" sz="1200" dirty="0" smtClean="0">
                <a:hlinkClick r:id="rId4"/>
              </a:rPr>
              <a:t>type=3&amp;theater</a:t>
            </a:r>
            <a:endParaRPr lang="en-US" altLang="zh-TW" sz="1200" dirty="0"/>
          </a:p>
        </p:txBody>
      </p:sp>
      <p:sp>
        <p:nvSpPr>
          <p:cNvPr id="6" name="標題 1"/>
          <p:cNvSpPr>
            <a:spLocks noGrp="1"/>
          </p:cNvSpPr>
          <p:nvPr>
            <p:ph type="title"/>
          </p:nvPr>
        </p:nvSpPr>
        <p:spPr>
          <a:xfrm>
            <a:off x="107504" y="116632"/>
            <a:ext cx="8229600" cy="1143000"/>
          </a:xfrm>
        </p:spPr>
        <p:txBody>
          <a:bodyPr/>
          <a:lstStyle/>
          <a:p>
            <a:pPr algn="l"/>
            <a:r>
              <a:rPr lang="zh-TW" altLang="en-US" b="1" dirty="0" smtClean="0"/>
              <a:t>借書一定要去櫃檯排隊嗎？</a:t>
            </a:r>
            <a:endParaRPr lang="zh-TW" altLang="en-US" b="1" dirty="0"/>
          </a:p>
        </p:txBody>
      </p:sp>
      <p:sp>
        <p:nvSpPr>
          <p:cNvPr id="8" name="橢圓 7"/>
          <p:cNvSpPr/>
          <p:nvPr/>
        </p:nvSpPr>
        <p:spPr>
          <a:xfrm>
            <a:off x="7916068" y="2852936"/>
            <a:ext cx="452736" cy="288032"/>
          </a:xfrm>
          <a:prstGeom prst="ellipse">
            <a:avLst/>
          </a:prstGeom>
          <a:solidFill>
            <a:srgbClr val="AA6D4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5508104" y="2924944"/>
            <a:ext cx="360040" cy="216024"/>
          </a:xfrm>
          <a:prstGeom prst="ellipse">
            <a:avLst/>
          </a:prstGeom>
          <a:solidFill>
            <a:srgbClr val="AA6D4C">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2627784" y="2924944"/>
            <a:ext cx="360040" cy="216024"/>
          </a:xfrm>
          <a:prstGeom prst="ellipse">
            <a:avLst/>
          </a:prstGeom>
          <a:solidFill>
            <a:srgbClr val="CA9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32678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107504" y="180653"/>
            <a:ext cx="8229600" cy="1143000"/>
          </a:xfrm>
        </p:spPr>
        <p:txBody>
          <a:bodyPr>
            <a:normAutofit/>
          </a:bodyPr>
          <a:lstStyle/>
          <a:p>
            <a:pPr algn="l"/>
            <a:r>
              <a:rPr lang="zh-TW" altLang="en-US" b="1" dirty="0" smtClean="0"/>
              <a:t>免排隊，直接用手機借書</a:t>
            </a:r>
            <a:endParaRPr lang="zh-TW" altLang="en-US" b="1" dirty="0"/>
          </a:p>
        </p:txBody>
      </p:sp>
      <p:pic>
        <p:nvPicPr>
          <p:cNvPr id="6" name="圖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256" y="1743884"/>
            <a:ext cx="2448272" cy="4343523"/>
          </a:xfrm>
          <a:prstGeom prst="rect">
            <a:avLst/>
          </a:prstGeom>
        </p:spPr>
      </p:pic>
      <p:pic>
        <p:nvPicPr>
          <p:cNvPr id="7" name="圖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3346" y="1739961"/>
            <a:ext cx="2594667" cy="4343523"/>
          </a:xfrm>
          <a:prstGeom prst="rect">
            <a:avLst/>
          </a:prstGeom>
        </p:spPr>
      </p:pic>
      <p:pic>
        <p:nvPicPr>
          <p:cNvPr id="8" name="圖片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88832" y="1772816"/>
            <a:ext cx="2448272" cy="4350567"/>
          </a:xfrm>
          <a:prstGeom prst="rect">
            <a:avLst/>
          </a:prstGeom>
        </p:spPr>
      </p:pic>
      <p:sp>
        <p:nvSpPr>
          <p:cNvPr id="9" name="矩形 8"/>
          <p:cNvSpPr/>
          <p:nvPr/>
        </p:nvSpPr>
        <p:spPr>
          <a:xfrm>
            <a:off x="3563888" y="5229200"/>
            <a:ext cx="1152128" cy="648072"/>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圖說文字 9"/>
          <p:cNvSpPr/>
          <p:nvPr/>
        </p:nvSpPr>
        <p:spPr>
          <a:xfrm>
            <a:off x="3815916" y="2831602"/>
            <a:ext cx="1800200" cy="1080120"/>
          </a:xfrm>
          <a:prstGeom prst="wedgeRoundRectCallout">
            <a:avLst>
              <a:gd name="adj1" fmla="val -13406"/>
              <a:gd name="adj2" fmla="val 16987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smtClean="0"/>
              <a:t>打開手機照相機鏡頭，掃一下書上條碼</a:t>
            </a:r>
            <a:endParaRPr lang="zh-TW" altLang="en-US" dirty="0"/>
          </a:p>
        </p:txBody>
      </p:sp>
      <p:sp>
        <p:nvSpPr>
          <p:cNvPr id="11" name="圓角矩形圖說文字 10"/>
          <p:cNvSpPr/>
          <p:nvPr/>
        </p:nvSpPr>
        <p:spPr>
          <a:xfrm>
            <a:off x="7632857" y="4293096"/>
            <a:ext cx="1408494" cy="784727"/>
          </a:xfrm>
          <a:prstGeom prst="wedgeRoundRectCallout">
            <a:avLst>
              <a:gd name="adj1" fmla="val -63581"/>
              <a:gd name="adj2" fmla="val 6353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smtClean="0"/>
              <a:t>按一下就可以借走囉</a:t>
            </a:r>
            <a:endParaRPr lang="zh-TW" altLang="en-US" dirty="0"/>
          </a:p>
        </p:txBody>
      </p:sp>
      <p:sp>
        <p:nvSpPr>
          <p:cNvPr id="12" name="矩形 11"/>
          <p:cNvSpPr/>
          <p:nvPr/>
        </p:nvSpPr>
        <p:spPr>
          <a:xfrm>
            <a:off x="611560" y="6181957"/>
            <a:ext cx="6930516" cy="400110"/>
          </a:xfrm>
          <a:prstGeom prst="rect">
            <a:avLst/>
          </a:prstGeom>
        </p:spPr>
        <p:txBody>
          <a:bodyPr wrap="square">
            <a:spAutoFit/>
          </a:bodyPr>
          <a:lstStyle/>
          <a:p>
            <a:r>
              <a:rPr lang="zh-TW" altLang="en-US" sz="1000" dirty="0"/>
              <a:t>圖片取自：</a:t>
            </a:r>
            <a:r>
              <a:rPr lang="en-US" altLang="zh-TW" sz="1000" dirty="0" err="1"/>
              <a:t>iLib</a:t>
            </a:r>
            <a:r>
              <a:rPr lang="en-US" altLang="zh-TW" sz="1000" dirty="0"/>
              <a:t> Guider </a:t>
            </a:r>
            <a:r>
              <a:rPr lang="zh-TW" altLang="en-US" sz="1000" dirty="0"/>
              <a:t>尋書導引。</a:t>
            </a:r>
            <a:r>
              <a:rPr lang="en-US" altLang="zh-TW" sz="1000" dirty="0"/>
              <a:t>https://play.google.com/store/apps/details?id=com.omni.nlpi&amp;hl=zh_TW</a:t>
            </a:r>
          </a:p>
          <a:p>
            <a:pPr lvl="0">
              <a:defRPr/>
            </a:pPr>
            <a:r>
              <a:rPr lang="zh-TW" altLang="en-US" sz="1000" dirty="0"/>
              <a:t>畫面擷取自：</a:t>
            </a:r>
            <a:r>
              <a:rPr lang="en-US" altLang="zh-TW" sz="1000" dirty="0" err="1"/>
              <a:t>iLib</a:t>
            </a:r>
            <a:r>
              <a:rPr lang="en-US" altLang="zh-TW" sz="1000" dirty="0"/>
              <a:t> Guider</a:t>
            </a:r>
            <a:r>
              <a:rPr lang="zh-TW" altLang="en-US" sz="1000" dirty="0"/>
              <a:t>尋書導引有聲版</a:t>
            </a:r>
            <a:r>
              <a:rPr lang="en-US" altLang="zh-TW" sz="1000" dirty="0"/>
              <a:t>2019</a:t>
            </a:r>
            <a:r>
              <a:rPr lang="zh-TW" altLang="en-US" sz="1000" dirty="0"/>
              <a:t>。</a:t>
            </a:r>
            <a:r>
              <a:rPr lang="en-US" altLang="zh-TW" sz="1000" dirty="0"/>
              <a:t>https://www.youtube.com/watch?v=sws3ZEaXqg0</a:t>
            </a:r>
            <a:endParaRPr lang="zh-TW" altLang="en-US" sz="1000" dirty="0"/>
          </a:p>
        </p:txBody>
      </p:sp>
    </p:spTree>
    <p:extLst>
      <p:ext uri="{BB962C8B-B14F-4D97-AF65-F5344CB8AC3E}">
        <p14:creationId xmlns:p14="http://schemas.microsoft.com/office/powerpoint/2010/main" val="4031687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585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5508104" y="1606694"/>
            <a:ext cx="3653296" cy="3761194"/>
          </a:xfrm>
          <a:prstGeom prst="rect">
            <a:avLst/>
          </a:prstGeom>
          <a:noFill/>
          <a:ln w="9525">
            <a:noFill/>
            <a:miter lim="800000"/>
            <a:headEnd/>
            <a:tailEnd/>
          </a:ln>
        </p:spPr>
      </p:pic>
      <p:pic>
        <p:nvPicPr>
          <p:cNvPr id="6" name="圖片 5" descr="C:\Documents and Settings\Administrator\My Documents\我已接收的檔案\CIMG3184.JPG"/>
          <p:cNvPicPr/>
          <p:nvPr/>
        </p:nvPicPr>
        <p:blipFill>
          <a:blip r:embed="rId4" cstate="email">
            <a:extLst>
              <a:ext uri="{28A0092B-C50C-407E-A947-70E740481C1C}">
                <a14:useLocalDpi xmlns:a14="http://schemas.microsoft.com/office/drawing/2010/main"/>
              </a:ext>
            </a:extLst>
          </a:blip>
          <a:stretch>
            <a:fillRect/>
          </a:stretch>
        </p:blipFill>
        <p:spPr bwMode="auto">
          <a:xfrm>
            <a:off x="38100" y="1695480"/>
            <a:ext cx="5402179" cy="3672408"/>
          </a:xfrm>
          <a:prstGeom prst="rect">
            <a:avLst/>
          </a:prstGeom>
          <a:noFill/>
          <a:ln>
            <a:noFill/>
          </a:ln>
        </p:spPr>
      </p:pic>
      <p:sp>
        <p:nvSpPr>
          <p:cNvPr id="8" name="標題 7"/>
          <p:cNvSpPr>
            <a:spLocks noGrp="1"/>
          </p:cNvSpPr>
          <p:nvPr>
            <p:ph type="title"/>
          </p:nvPr>
        </p:nvSpPr>
        <p:spPr>
          <a:xfrm>
            <a:off x="38100" y="245006"/>
            <a:ext cx="8229600" cy="1143000"/>
          </a:xfrm>
        </p:spPr>
        <p:txBody>
          <a:bodyPr/>
          <a:lstStyle/>
          <a:p>
            <a:pPr algn="l"/>
            <a:r>
              <a:rPr lang="zh-TW" altLang="en-US" b="1" dirty="0"/>
              <a:t>一整層</a:t>
            </a:r>
            <a:r>
              <a:rPr lang="zh-TW" altLang="en-US" b="1" dirty="0" smtClean="0"/>
              <a:t>樓都是漫畫的圖書館</a:t>
            </a:r>
            <a:endParaRPr lang="zh-TW" altLang="en-US" b="1" dirty="0"/>
          </a:p>
        </p:txBody>
      </p:sp>
      <p:sp>
        <p:nvSpPr>
          <p:cNvPr id="7" name="文字方塊 6"/>
          <p:cNvSpPr txBox="1"/>
          <p:nvPr/>
        </p:nvSpPr>
        <p:spPr>
          <a:xfrm>
            <a:off x="0" y="6380395"/>
            <a:ext cx="9252520" cy="430887"/>
          </a:xfrm>
          <a:prstGeom prst="rect">
            <a:avLst/>
          </a:prstGeom>
          <a:solidFill>
            <a:schemeClr val="bg1">
              <a:alpha val="66000"/>
            </a:schemeClr>
          </a:solidFill>
        </p:spPr>
        <p:txBody>
          <a:bodyPr wrap="square" rtlCol="0">
            <a:spAutoFit/>
          </a:bodyPr>
          <a:lstStyle/>
          <a:p>
            <a:pPr>
              <a:defRPr/>
            </a:pPr>
            <a:r>
              <a:rPr lang="zh-TW" altLang="en-US" sz="1100" dirty="0">
                <a:solidFill>
                  <a:schemeClr val="bg1">
                    <a:lumMod val="65000"/>
                  </a:schemeClr>
                </a:solidFill>
              </a:rPr>
              <a:t>中崙分館簡介。台北市立圖書館。取自：</a:t>
            </a:r>
            <a:r>
              <a:rPr lang="en-US" altLang="zh-TW" sz="1100" dirty="0">
                <a:solidFill>
                  <a:schemeClr val="bg1">
                    <a:lumMod val="65000"/>
                  </a:schemeClr>
                </a:solidFill>
              </a:rPr>
              <a:t>https://</a:t>
            </a:r>
            <a:r>
              <a:rPr lang="en-US" altLang="zh-TW" sz="1100" dirty="0" smtClean="0">
                <a:solidFill>
                  <a:schemeClr val="bg1">
                    <a:lumMod val="65000"/>
                  </a:schemeClr>
                </a:solidFill>
              </a:rPr>
              <a:t>tpml.gov.taipei/News_Content.aspx?n=4F66F55F388033A7&amp;sms=CFFFC938B352678A&amp;s=72657041F7AA3992</a:t>
            </a:r>
            <a:endParaRPr lang="zh-TW" altLang="en-US" sz="11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260648"/>
            <a:ext cx="8229600" cy="1143000"/>
          </a:xfrm>
        </p:spPr>
        <p:txBody>
          <a:bodyPr/>
          <a:lstStyle/>
          <a:p>
            <a:pPr algn="l"/>
            <a:r>
              <a:rPr lang="zh-TW" altLang="en-US" b="1" dirty="0" smtClean="0"/>
              <a:t>玩具圖書館</a:t>
            </a:r>
            <a:endParaRPr lang="zh-TW" altLang="en-US" b="1" dirty="0"/>
          </a:p>
        </p:txBody>
      </p:sp>
      <p:pic>
        <p:nvPicPr>
          <p:cNvPr id="3" name="Picture 2" descr="「兒童 圖書 館」的圖片搜尋結果"/>
          <p:cNvPicPr>
            <a:picLocks noChangeAspect="1" noChangeArrowheads="1"/>
          </p:cNvPicPr>
          <p:nvPr/>
        </p:nvPicPr>
        <p:blipFill>
          <a:blip r:embed="rId3" cstate="print"/>
          <a:srcRect b="26127"/>
          <a:stretch>
            <a:fillRect/>
          </a:stretch>
        </p:blipFill>
        <p:spPr bwMode="auto">
          <a:xfrm>
            <a:off x="-54260" y="1772816"/>
            <a:ext cx="9144000" cy="5107089"/>
          </a:xfrm>
          <a:prstGeom prst="rect">
            <a:avLst/>
          </a:prstGeom>
          <a:noFill/>
        </p:spPr>
      </p:pic>
      <p:sp>
        <p:nvSpPr>
          <p:cNvPr id="5" name="文字方塊 4"/>
          <p:cNvSpPr txBox="1"/>
          <p:nvPr/>
        </p:nvSpPr>
        <p:spPr>
          <a:xfrm>
            <a:off x="-54260" y="6449018"/>
            <a:ext cx="9252520" cy="430887"/>
          </a:xfrm>
          <a:prstGeom prst="rect">
            <a:avLst/>
          </a:prstGeom>
          <a:solidFill>
            <a:schemeClr val="bg1">
              <a:alpha val="66000"/>
            </a:schemeClr>
          </a:solidFill>
        </p:spPr>
        <p:txBody>
          <a:bodyPr wrap="square" rtlCol="0">
            <a:spAutoFit/>
          </a:bodyPr>
          <a:lstStyle/>
          <a:p>
            <a:pPr>
              <a:defRPr/>
            </a:pPr>
            <a:r>
              <a:rPr lang="zh-TW" altLang="en-US" sz="1100" dirty="0">
                <a:solidFill>
                  <a:schemeClr val="bg1">
                    <a:lumMod val="50000"/>
                  </a:schemeClr>
                </a:solidFill>
              </a:rPr>
              <a:t>圖片來源：柳鄉民眾閱覽室簡介。台北市立圖書館。取自：</a:t>
            </a:r>
            <a:r>
              <a:rPr lang="en-US" altLang="zh-TW" sz="1100" dirty="0">
                <a:solidFill>
                  <a:schemeClr val="bg1">
                    <a:lumMod val="50000"/>
                  </a:schemeClr>
                </a:solidFill>
              </a:rPr>
              <a:t>https://</a:t>
            </a:r>
            <a:r>
              <a:rPr lang="en-US" altLang="zh-TW" sz="1100" dirty="0" smtClean="0">
                <a:solidFill>
                  <a:schemeClr val="bg1">
                    <a:lumMod val="50000"/>
                  </a:schemeClr>
                </a:solidFill>
              </a:rPr>
              <a:t>tpml.gov.taipei/News_Content.aspx?n=4F66F55F388033A7&amp;sms=CFFFC938B352678A&amp;s=D9FA4899D573B332</a:t>
            </a:r>
            <a:endParaRPr lang="zh-TW" altLang="en-US" sz="11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4398" y="218279"/>
            <a:ext cx="8229600" cy="1143000"/>
          </a:xfrm>
        </p:spPr>
        <p:txBody>
          <a:bodyPr/>
          <a:lstStyle/>
          <a:p>
            <a:pPr algn="l"/>
            <a:r>
              <a:rPr lang="zh-TW" altLang="en-US" b="1" dirty="0" smtClean="0"/>
              <a:t>長的像自動販賣機的圖書館</a:t>
            </a:r>
            <a:endParaRPr lang="zh-TW" altLang="en-US" b="1" dirty="0"/>
          </a:p>
        </p:txBody>
      </p:sp>
      <p:pic>
        <p:nvPicPr>
          <p:cNvPr id="6" name="圖片 5"/>
          <p:cNvPicPr>
            <a:picLocks noChangeAspect="1"/>
          </p:cNvPicPr>
          <p:nvPr/>
        </p:nvPicPr>
        <p:blipFill rotWithShape="1">
          <a:blip r:embed="rId3"/>
          <a:srcRect t="9051" b="5901"/>
          <a:stretch/>
        </p:blipFill>
        <p:spPr>
          <a:xfrm>
            <a:off x="0" y="1839122"/>
            <a:ext cx="9152925" cy="5018878"/>
          </a:xfrm>
          <a:prstGeom prst="rect">
            <a:avLst/>
          </a:prstGeom>
        </p:spPr>
      </p:pic>
      <p:sp>
        <p:nvSpPr>
          <p:cNvPr id="7" name="文字方塊 6"/>
          <p:cNvSpPr txBox="1"/>
          <p:nvPr/>
        </p:nvSpPr>
        <p:spPr>
          <a:xfrm>
            <a:off x="0" y="6596390"/>
            <a:ext cx="9252520" cy="261610"/>
          </a:xfrm>
          <a:prstGeom prst="rect">
            <a:avLst/>
          </a:prstGeom>
          <a:solidFill>
            <a:schemeClr val="bg1">
              <a:alpha val="66000"/>
            </a:schemeClr>
          </a:solidFill>
        </p:spPr>
        <p:txBody>
          <a:bodyPr wrap="square" rtlCol="0">
            <a:spAutoFit/>
          </a:bodyPr>
          <a:lstStyle/>
          <a:p>
            <a:pPr>
              <a:defRPr/>
            </a:pPr>
            <a:r>
              <a:rPr lang="zh-TW" altLang="en-US" sz="1100" dirty="0"/>
              <a:t>圖片與文字來源：梁珮綺。</a:t>
            </a:r>
            <a:r>
              <a:rPr lang="zh-TW" altLang="en-US" sz="1100" b="1" dirty="0"/>
              <a:t>超商借還書 北市圖擴大合作。自由時報</a:t>
            </a:r>
            <a:r>
              <a:rPr lang="en-US" altLang="zh-TW" sz="1100" dirty="0"/>
              <a:t>2016-09-14</a:t>
            </a:r>
            <a:r>
              <a:rPr lang="zh-TW" altLang="en-US" sz="1100" dirty="0"/>
              <a:t> 。取自：</a:t>
            </a:r>
            <a:r>
              <a:rPr lang="en-US" altLang="zh-TW" sz="1100" dirty="0"/>
              <a:t>https://</a:t>
            </a:r>
            <a:r>
              <a:rPr lang="en-US" altLang="zh-TW" sz="1100" dirty="0" smtClean="0"/>
              <a:t>news.ltn.com.tw/news/local/paper/1032079</a:t>
            </a:r>
            <a:endParaRPr lang="en-US" altLang="zh-TW" sz="11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2000"/>
            <a:lum/>
            <a:extLst>
              <a:ext uri="{28A0092B-C50C-407E-A947-70E740481C1C}">
                <a14:useLocalDpi xmlns:a14="http://schemas.microsoft.com/office/drawing/2010/main"/>
              </a:ext>
            </a:extLst>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764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200"/>
                    </a14:imgEffect>
                    <a14:imgEffect>
                      <a14:brightnessContrast bright="41000" contrast="-6000"/>
                    </a14:imgEffect>
                  </a14:imgLayer>
                </a14:imgProps>
              </a:ext>
            </a:extLst>
          </a:blip>
          <a:srcRect b="9040"/>
          <a:stretch/>
        </p:blipFill>
        <p:spPr>
          <a:xfrm>
            <a:off x="0" y="1577441"/>
            <a:ext cx="9144000" cy="5280559"/>
          </a:xfrm>
          <a:prstGeom prst="rect">
            <a:avLst/>
          </a:prstGeom>
        </p:spPr>
      </p:pic>
      <p:sp>
        <p:nvSpPr>
          <p:cNvPr id="5" name="標題 4"/>
          <p:cNvSpPr>
            <a:spLocks noGrp="1"/>
          </p:cNvSpPr>
          <p:nvPr>
            <p:ph type="title"/>
          </p:nvPr>
        </p:nvSpPr>
        <p:spPr>
          <a:xfrm>
            <a:off x="0" y="175493"/>
            <a:ext cx="8229600" cy="1143000"/>
          </a:xfrm>
        </p:spPr>
        <p:txBody>
          <a:bodyPr>
            <a:noAutofit/>
          </a:bodyPr>
          <a:lstStyle/>
          <a:p>
            <a:pPr algn="l"/>
            <a:r>
              <a:rPr lang="zh-TW" altLang="en-US" sz="3600" b="1" dirty="0" smtClean="0"/>
              <a:t>沒有圖書館員的圖書館</a:t>
            </a:r>
            <a:endParaRPr lang="zh-TW" altLang="en-US" sz="3600" b="1" dirty="0"/>
          </a:p>
        </p:txBody>
      </p:sp>
      <p:sp>
        <p:nvSpPr>
          <p:cNvPr id="6" name="文字方塊 5"/>
          <p:cNvSpPr txBox="1"/>
          <p:nvPr/>
        </p:nvSpPr>
        <p:spPr>
          <a:xfrm>
            <a:off x="0" y="6232969"/>
            <a:ext cx="9252520" cy="600164"/>
          </a:xfrm>
          <a:prstGeom prst="rect">
            <a:avLst/>
          </a:prstGeom>
          <a:solidFill>
            <a:schemeClr val="bg1">
              <a:alpha val="66000"/>
            </a:schemeClr>
          </a:solidFill>
        </p:spPr>
        <p:txBody>
          <a:bodyPr wrap="square" rtlCol="0">
            <a:spAutoFit/>
          </a:bodyPr>
          <a:lstStyle/>
          <a:p>
            <a:pPr lvl="0">
              <a:defRPr/>
            </a:pPr>
            <a:r>
              <a:rPr lang="zh-TW" altLang="en-US" sz="1100" dirty="0">
                <a:solidFill>
                  <a:srgbClr val="A55858"/>
                </a:solidFill>
                <a:latin typeface="Arial" panose="020B0604020202020204" pitchFamily="34" charset="0"/>
              </a:rPr>
              <a:t>圖片來源：</a:t>
            </a:r>
            <a:r>
              <a:rPr lang="en-US" altLang="zh-TW" sz="1100" dirty="0">
                <a:solidFill>
                  <a:srgbClr val="A55858"/>
                </a:solidFill>
                <a:latin typeface="Arial" panose="020B0604020202020204" pitchFamily="34" charset="0"/>
              </a:rPr>
              <a:t>Ahao823</a:t>
            </a:r>
            <a:r>
              <a:rPr lang="zh-TW" altLang="en-US" sz="1100" dirty="0">
                <a:solidFill>
                  <a:srgbClr val="A55858"/>
                </a:solidFill>
                <a:latin typeface="Arial" panose="020B0604020202020204" pitchFamily="34" charset="0"/>
              </a:rPr>
              <a:t>。臺北市立圖書館東區地下街智慧圖書館入口</a:t>
            </a:r>
          </a:p>
          <a:p>
            <a:pPr lvl="0">
              <a:defRPr/>
            </a:pPr>
            <a:r>
              <a:rPr lang="en-US" altLang="zh-TW" sz="1100" dirty="0">
                <a:solidFill>
                  <a:srgbClr val="A55858"/>
                </a:solidFill>
                <a:latin typeface="Arial" panose="020B0604020202020204" pitchFamily="34" charset="0"/>
              </a:rPr>
              <a:t>https://zh.wikipedia.org/wiki/File:%E6%9D%B1%E5%8D%80%E5%9C%B0%E4%B8%8B%E8%A1%97%E6%99%BA%E6%85%A7%E5%9C%96%E6%9B%B8%E9%A4%A8%E5%85%A5%E5%8F%A3_20181123.jpg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0096" y="210092"/>
            <a:ext cx="8229600" cy="1143000"/>
          </a:xfrm>
        </p:spPr>
        <p:txBody>
          <a:bodyPr/>
          <a:lstStyle/>
          <a:p>
            <a:pPr algn="l"/>
            <a:r>
              <a:rPr lang="zh-TW" altLang="en-US" b="1" dirty="0" smtClean="0"/>
              <a:t>突然出現在路邊的</a:t>
            </a:r>
            <a:r>
              <a:rPr lang="zh-TW" altLang="en-US" b="1" dirty="0"/>
              <a:t>圖書館</a:t>
            </a:r>
          </a:p>
        </p:txBody>
      </p:sp>
      <p:pic>
        <p:nvPicPr>
          <p:cNvPr id="3" name="圖片 2"/>
          <p:cNvPicPr>
            <a:picLocks noChangeAspect="1"/>
          </p:cNvPicPr>
          <p:nvPr/>
        </p:nvPicPr>
        <p:blipFill rotWithShape="1">
          <a:blip r:embed="rId3"/>
          <a:srcRect t="6801" b="4175"/>
          <a:stretch/>
        </p:blipFill>
        <p:spPr>
          <a:xfrm>
            <a:off x="-23185" y="1268760"/>
            <a:ext cx="9313475" cy="5572563"/>
          </a:xfrm>
          <a:prstGeom prst="rect">
            <a:avLst/>
          </a:prstGeom>
        </p:spPr>
      </p:pic>
      <p:sp>
        <p:nvSpPr>
          <p:cNvPr id="5" name="文字方塊 4"/>
          <p:cNvSpPr txBox="1"/>
          <p:nvPr/>
        </p:nvSpPr>
        <p:spPr>
          <a:xfrm>
            <a:off x="0" y="6582019"/>
            <a:ext cx="9252520" cy="261610"/>
          </a:xfrm>
          <a:prstGeom prst="rect">
            <a:avLst/>
          </a:prstGeom>
          <a:solidFill>
            <a:schemeClr val="bg1">
              <a:alpha val="66000"/>
            </a:schemeClr>
          </a:solidFill>
        </p:spPr>
        <p:txBody>
          <a:bodyPr wrap="square" rtlCol="0">
            <a:spAutoFit/>
          </a:bodyPr>
          <a:lstStyle/>
          <a:p>
            <a:pPr>
              <a:defRPr/>
            </a:pPr>
            <a:r>
              <a:rPr lang="en-US" altLang="zh-TW" sz="1100" b="1" dirty="0"/>
              <a:t>Reading Bar </a:t>
            </a:r>
            <a:r>
              <a:rPr lang="zh-TW" altLang="en-US" sz="1100" b="1" dirty="0"/>
              <a:t>讀冊吧。臺中市立圖書館。取自：</a:t>
            </a:r>
            <a:r>
              <a:rPr lang="en-US" altLang="zh-TW" sz="1100" dirty="0"/>
              <a:t>https://www.library.taichung.gov.tw/public/gallery/index-1.asp?Parser=99,20,573,,,,,,,,,</a:t>
            </a:r>
            <a:r>
              <a:rPr lang="en-US" altLang="zh-TW" sz="1100" dirty="0" smtClean="0"/>
              <a:t>8</a:t>
            </a:r>
            <a:endParaRPr lang="en-US" altLang="zh-TW" sz="11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188640"/>
            <a:ext cx="8229600" cy="1143000"/>
          </a:xfrm>
        </p:spPr>
        <p:txBody>
          <a:bodyPr/>
          <a:lstStyle/>
          <a:p>
            <a:pPr algn="l"/>
            <a:r>
              <a:rPr lang="zh-TW" altLang="en-US" b="1" dirty="0" smtClean="0"/>
              <a:t>海上的圖書館</a:t>
            </a:r>
            <a:endParaRPr lang="zh-TW" altLang="en-US" b="1" dirty="0"/>
          </a:p>
        </p:txBody>
      </p:sp>
      <p:sp>
        <p:nvSpPr>
          <p:cNvPr id="3" name="內容版面配置區 2"/>
          <p:cNvSpPr>
            <a:spLocks noGrp="1"/>
          </p:cNvSpPr>
          <p:nvPr>
            <p:ph idx="1"/>
          </p:nvPr>
        </p:nvSpPr>
        <p:spPr/>
        <p:txBody>
          <a:bodyPr/>
          <a:lstStyle/>
          <a:p>
            <a:endParaRPr lang="zh-TW" altLang="en-US"/>
          </a:p>
        </p:txBody>
      </p:sp>
      <p:pic>
        <p:nvPicPr>
          <p:cNvPr id="4" name="Picture 2" descr="「望道號 台中」的圖片搜尋結果"/>
          <p:cNvPicPr>
            <a:picLocks noChangeAspect="1" noChangeArrowheads="1"/>
          </p:cNvPicPr>
          <p:nvPr/>
        </p:nvPicPr>
        <p:blipFill>
          <a:blip r:embed="rId3" cstate="email">
            <a:lum bright="10000" contrast="30000"/>
            <a:extLst>
              <a:ext uri="{28A0092B-C50C-407E-A947-70E740481C1C}">
                <a14:useLocalDpi xmlns:a14="http://schemas.microsoft.com/office/drawing/2010/main"/>
              </a:ext>
            </a:extLst>
          </a:blip>
          <a:srcRect t="11881" b="10231"/>
          <a:stretch>
            <a:fillRect/>
          </a:stretch>
        </p:blipFill>
        <p:spPr bwMode="auto">
          <a:xfrm>
            <a:off x="0" y="1484784"/>
            <a:ext cx="9144000" cy="4248472"/>
          </a:xfrm>
          <a:prstGeom prst="rect">
            <a:avLst/>
          </a:prstGeom>
          <a:noFill/>
        </p:spPr>
      </p:pic>
      <p:sp>
        <p:nvSpPr>
          <p:cNvPr id="6" name="文字方塊 5"/>
          <p:cNvSpPr txBox="1"/>
          <p:nvPr/>
        </p:nvSpPr>
        <p:spPr>
          <a:xfrm>
            <a:off x="-54260" y="6584667"/>
            <a:ext cx="9252520" cy="261610"/>
          </a:xfrm>
          <a:prstGeom prst="rect">
            <a:avLst/>
          </a:prstGeom>
          <a:solidFill>
            <a:schemeClr val="bg1">
              <a:alpha val="66000"/>
            </a:schemeClr>
          </a:solidFill>
        </p:spPr>
        <p:txBody>
          <a:bodyPr wrap="square" rtlCol="0">
            <a:spAutoFit/>
          </a:bodyPr>
          <a:lstStyle/>
          <a:p>
            <a:pPr lvl="0">
              <a:defRPr/>
            </a:pPr>
            <a:r>
              <a:rPr lang="zh-TW" altLang="en-US" sz="1100" dirty="0"/>
              <a:t>圖片來源：</a:t>
            </a:r>
            <a:r>
              <a:rPr lang="en-US" altLang="zh-TW" sz="1100" dirty="0" err="1">
                <a:hlinkClick r:id="rId4" tooltip="User:VollwertBIT"/>
              </a:rPr>
              <a:t>VollwertBIT</a:t>
            </a:r>
            <a:r>
              <a:rPr lang="en-US" altLang="zh-TW" sz="1100" dirty="0"/>
              <a:t> -https://zh.wikipedia.org/wiki/%E6%9C%9B%E9%81%93%E8%99%9F#/</a:t>
            </a:r>
            <a:r>
              <a:rPr lang="en-US" altLang="zh-TW" sz="1100" dirty="0" smtClean="0"/>
              <a:t>media/File:Logos_Hope_Kiel2008.jpg</a:t>
            </a:r>
            <a:endParaRPr lang="en-US" altLang="zh-TW" sz="11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332656"/>
            <a:ext cx="8229600" cy="1143000"/>
          </a:xfrm>
        </p:spPr>
        <p:txBody>
          <a:bodyPr/>
          <a:lstStyle/>
          <a:p>
            <a:pPr algn="l"/>
            <a:r>
              <a:rPr lang="zh-TW" altLang="en-US" b="1" dirty="0" smtClean="0"/>
              <a:t>上山下海的圖書館</a:t>
            </a:r>
            <a:endParaRPr lang="zh-TW" altLang="en-US" b="1" dirty="0"/>
          </a:p>
        </p:txBody>
      </p:sp>
      <p:pic>
        <p:nvPicPr>
          <p:cNvPr id="11269" name="Picture 5"/>
          <p:cNvPicPr>
            <a:picLocks noChangeAspect="1" noChangeArrowheads="1"/>
          </p:cNvPicPr>
          <p:nvPr/>
        </p:nvPicPr>
        <p:blipFill>
          <a:blip r:embed="rId3" cstate="email">
            <a:lum contrast="-2000"/>
            <a:extLst>
              <a:ext uri="{28A0092B-C50C-407E-A947-70E740481C1C}">
                <a14:useLocalDpi xmlns:a14="http://schemas.microsoft.com/office/drawing/2010/main"/>
              </a:ext>
            </a:extLst>
          </a:blip>
          <a:srcRect/>
          <a:stretch>
            <a:fillRect/>
          </a:stretch>
        </p:blipFill>
        <p:spPr bwMode="auto">
          <a:xfrm>
            <a:off x="-1" y="1844824"/>
            <a:ext cx="4591775" cy="3384376"/>
          </a:xfrm>
          <a:prstGeom prst="rect">
            <a:avLst/>
          </a:prstGeom>
          <a:noFill/>
          <a:ln w="9525">
            <a:noFill/>
            <a:miter lim="800000"/>
            <a:headEnd/>
            <a:tailEnd/>
          </a:ln>
        </p:spPr>
      </p:pic>
      <p:pic>
        <p:nvPicPr>
          <p:cNvPr id="11270" name="Picture 6"/>
          <p:cNvPicPr>
            <a:picLocks noChangeAspect="1" noChangeArrowheads="1"/>
          </p:cNvPicPr>
          <p:nvPr/>
        </p:nvPicPr>
        <p:blipFill>
          <a:blip r:embed="rId4" cstate="email">
            <a:lum contrast="2000"/>
            <a:extLst>
              <a:ext uri="{28A0092B-C50C-407E-A947-70E740481C1C}">
                <a14:useLocalDpi xmlns:a14="http://schemas.microsoft.com/office/drawing/2010/main"/>
              </a:ext>
            </a:extLst>
          </a:blip>
          <a:srcRect/>
          <a:stretch>
            <a:fillRect/>
          </a:stretch>
        </p:blipFill>
        <p:spPr bwMode="auto">
          <a:xfrm>
            <a:off x="4608512" y="1844824"/>
            <a:ext cx="4499992" cy="3388229"/>
          </a:xfrm>
          <a:prstGeom prst="rect">
            <a:avLst/>
          </a:prstGeom>
          <a:noFill/>
          <a:ln w="9525">
            <a:noFill/>
            <a:miter lim="800000"/>
            <a:headEnd/>
            <a:tailEnd/>
          </a:ln>
        </p:spPr>
      </p:pic>
      <p:sp>
        <p:nvSpPr>
          <p:cNvPr id="6" name="文字方塊 5"/>
          <p:cNvSpPr txBox="1"/>
          <p:nvPr/>
        </p:nvSpPr>
        <p:spPr>
          <a:xfrm>
            <a:off x="0" y="6437894"/>
            <a:ext cx="9252520" cy="430887"/>
          </a:xfrm>
          <a:prstGeom prst="rect">
            <a:avLst/>
          </a:prstGeom>
          <a:solidFill>
            <a:schemeClr val="bg1">
              <a:alpha val="66000"/>
            </a:schemeClr>
          </a:solidFill>
        </p:spPr>
        <p:txBody>
          <a:bodyPr wrap="square" rtlCol="0">
            <a:spAutoFit/>
          </a:bodyPr>
          <a:lstStyle/>
          <a:p>
            <a:pPr>
              <a:defRPr/>
            </a:pPr>
            <a:r>
              <a:rPr lang="zh-TW" altLang="en-US" sz="1100" dirty="0">
                <a:solidFill>
                  <a:schemeClr val="bg1">
                    <a:lumMod val="50000"/>
                  </a:schemeClr>
                </a:solidFill>
              </a:rPr>
              <a:t>圖片來源：台北市立圖書館行動書車粉絲專頁 </a:t>
            </a:r>
            <a:r>
              <a:rPr lang="en-US" altLang="zh-TW" sz="1100" dirty="0">
                <a:solidFill>
                  <a:schemeClr val="bg1">
                    <a:lumMod val="50000"/>
                  </a:schemeClr>
                </a:solidFill>
              </a:rPr>
              <a:t>https://www.facebook.com/609699876033223/photos/a.614801952189682/912886412381233/?</a:t>
            </a:r>
            <a:r>
              <a:rPr lang="en-US" altLang="zh-TW" sz="1100" dirty="0" smtClean="0">
                <a:solidFill>
                  <a:schemeClr val="bg1">
                    <a:lumMod val="50000"/>
                  </a:schemeClr>
                </a:solidFill>
              </a:rPr>
              <a:t>type=3&amp;theater</a:t>
            </a:r>
            <a:endParaRPr lang="zh-TW" altLang="en-US" sz="11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467367"/>
            <a:ext cx="8229600" cy="1143000"/>
          </a:xfrm>
        </p:spPr>
        <p:txBody>
          <a:bodyPr/>
          <a:lstStyle/>
          <a:p>
            <a:pPr algn="l"/>
            <a:r>
              <a:rPr lang="zh-TW" altLang="en-US" b="1" dirty="0" smtClean="0"/>
              <a:t>種子圖書館：可以借回家種喔</a:t>
            </a:r>
            <a:endParaRPr lang="zh-TW" altLang="en-US" b="1" dirty="0"/>
          </a:p>
        </p:txBody>
      </p:sp>
      <p:pic>
        <p:nvPicPr>
          <p:cNvPr id="1027" name="Picture 3"/>
          <p:cNvPicPr>
            <a:picLocks noChangeAspect="1" noChangeArrowheads="1"/>
          </p:cNvPicPr>
          <p:nvPr/>
        </p:nvPicPr>
        <p:blipFill>
          <a:blip r:embed="rId3" cstate="print"/>
          <a:srcRect/>
          <a:stretch>
            <a:fillRect/>
          </a:stretch>
        </p:blipFill>
        <p:spPr bwMode="auto">
          <a:xfrm>
            <a:off x="0" y="2183527"/>
            <a:ext cx="7164288" cy="3261697"/>
          </a:xfrm>
          <a:prstGeom prst="rect">
            <a:avLst/>
          </a:prstGeom>
          <a:noFill/>
          <a:ln w="9525">
            <a:noFill/>
            <a:miter lim="800000"/>
            <a:headEnd/>
            <a:tailEnd/>
          </a:ln>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264" y="2186847"/>
            <a:ext cx="2195736" cy="3258378"/>
          </a:xfrm>
          <a:prstGeom prst="rect">
            <a:avLst/>
          </a:prstGeom>
          <a:noFill/>
          <a:ln w="9525">
            <a:noFill/>
            <a:miter lim="800000"/>
            <a:headEnd/>
            <a:tailEnd/>
          </a:ln>
        </p:spPr>
      </p:pic>
      <p:sp>
        <p:nvSpPr>
          <p:cNvPr id="6" name="文字方塊 5"/>
          <p:cNvSpPr txBox="1"/>
          <p:nvPr/>
        </p:nvSpPr>
        <p:spPr>
          <a:xfrm>
            <a:off x="-7703" y="6454497"/>
            <a:ext cx="9252520" cy="430887"/>
          </a:xfrm>
          <a:prstGeom prst="rect">
            <a:avLst/>
          </a:prstGeom>
          <a:solidFill>
            <a:schemeClr val="bg1">
              <a:alpha val="66000"/>
            </a:schemeClr>
          </a:solidFill>
        </p:spPr>
        <p:txBody>
          <a:bodyPr wrap="square" rtlCol="0">
            <a:spAutoFit/>
          </a:bodyPr>
          <a:lstStyle/>
          <a:p>
            <a:pPr lvl="0">
              <a:defRPr/>
            </a:pPr>
            <a:r>
              <a:rPr lang="zh-TW" altLang="en-US" sz="1100" dirty="0">
                <a:solidFill>
                  <a:schemeClr val="bg1">
                    <a:lumMod val="50000"/>
                  </a:schemeClr>
                </a:solidFill>
              </a:rPr>
              <a:t>照片來源：</a:t>
            </a:r>
            <a:r>
              <a:rPr lang="en-US" altLang="zh-TW" sz="1100" dirty="0">
                <a:solidFill>
                  <a:schemeClr val="bg1">
                    <a:lumMod val="50000"/>
                  </a:schemeClr>
                </a:solidFill>
              </a:rPr>
              <a:t>Pima County Public Library Seed </a:t>
            </a:r>
            <a:r>
              <a:rPr lang="en-US" altLang="zh-TW" sz="1100" dirty="0" smtClean="0">
                <a:solidFill>
                  <a:schemeClr val="bg1">
                    <a:lumMod val="50000"/>
                  </a:schemeClr>
                </a:solidFill>
              </a:rPr>
              <a:t>Library</a:t>
            </a:r>
            <a:r>
              <a:rPr lang="zh-TW" altLang="en-US" sz="1100" dirty="0" smtClean="0">
                <a:solidFill>
                  <a:schemeClr val="bg1">
                    <a:lumMod val="50000"/>
                  </a:schemeClr>
                </a:solidFill>
              </a:rPr>
              <a:t> </a:t>
            </a:r>
            <a:r>
              <a:rPr lang="en-US" altLang="zh-TW" sz="1100" dirty="0" smtClean="0">
                <a:solidFill>
                  <a:schemeClr val="bg1">
                    <a:lumMod val="50000"/>
                  </a:schemeClr>
                </a:solidFill>
              </a:rPr>
              <a:t>/</a:t>
            </a:r>
            <a:r>
              <a:rPr lang="zh-TW" altLang="en-US" sz="1100" dirty="0">
                <a:solidFill>
                  <a:schemeClr val="bg1">
                    <a:lumMod val="50000"/>
                  </a:schemeClr>
                </a:solidFill>
              </a:rPr>
              <a:t>羅文廷、梁佑慈。到圖書館借種子借工具借</a:t>
            </a:r>
            <a:r>
              <a:rPr lang="en-US" altLang="zh-TW" sz="1100" dirty="0">
                <a:solidFill>
                  <a:schemeClr val="bg1">
                    <a:lumMod val="50000"/>
                  </a:schemeClr>
                </a:solidFill>
              </a:rPr>
              <a:t>……</a:t>
            </a:r>
            <a:r>
              <a:rPr lang="zh-TW" altLang="en-US" sz="1100" dirty="0">
                <a:solidFill>
                  <a:schemeClr val="bg1">
                    <a:lumMod val="50000"/>
                  </a:schemeClr>
                </a:solidFill>
              </a:rPr>
              <a:t>。國立臺灣大學圖書資訊學系。取自：</a:t>
            </a:r>
            <a:r>
              <a:rPr lang="en-US" altLang="zh-TW" sz="1100" dirty="0">
                <a:solidFill>
                  <a:schemeClr val="bg1">
                    <a:lumMod val="50000"/>
                  </a:schemeClr>
                </a:solidFill>
              </a:rPr>
              <a:t>https://www.lis.ntu.edu.tw/?p=3406</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844824"/>
            <a:ext cx="4572000" cy="3039717"/>
          </a:xfrm>
          <a:prstGeom prst="rect">
            <a:avLst/>
          </a:prstGeom>
          <a:noFill/>
          <a:ln w="9525">
            <a:noFill/>
            <a:miter lim="800000"/>
            <a:headEnd/>
            <a:tailEnd/>
          </a:ln>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04695" y="1844824"/>
            <a:ext cx="4503809" cy="3024336"/>
          </a:xfrm>
          <a:prstGeom prst="rect">
            <a:avLst/>
          </a:prstGeom>
          <a:noFill/>
          <a:ln w="9525">
            <a:noFill/>
            <a:miter lim="800000"/>
            <a:headEnd/>
            <a:tailEnd/>
          </a:ln>
        </p:spPr>
      </p:pic>
      <p:sp>
        <p:nvSpPr>
          <p:cNvPr id="6" name="標題 5"/>
          <p:cNvSpPr>
            <a:spLocks noGrp="1"/>
          </p:cNvSpPr>
          <p:nvPr>
            <p:ph type="title"/>
          </p:nvPr>
        </p:nvSpPr>
        <p:spPr>
          <a:xfrm>
            <a:off x="107504" y="424609"/>
            <a:ext cx="8229600" cy="1143000"/>
          </a:xfrm>
        </p:spPr>
        <p:txBody>
          <a:bodyPr/>
          <a:lstStyle/>
          <a:p>
            <a:pPr algn="l"/>
            <a:r>
              <a:rPr lang="zh-TW" altLang="en-US" b="1" dirty="0" smtClean="0"/>
              <a:t>家裡缺電鑽嗎？到圖書館去借吧！</a:t>
            </a:r>
            <a:endParaRPr lang="zh-TW" altLang="en-US" b="1" dirty="0"/>
          </a:p>
        </p:txBody>
      </p:sp>
      <p:sp>
        <p:nvSpPr>
          <p:cNvPr id="8" name="文字方塊 7"/>
          <p:cNvSpPr txBox="1"/>
          <p:nvPr/>
        </p:nvSpPr>
        <p:spPr>
          <a:xfrm>
            <a:off x="-7703" y="6454497"/>
            <a:ext cx="9252520" cy="446276"/>
          </a:xfrm>
          <a:prstGeom prst="rect">
            <a:avLst/>
          </a:prstGeom>
          <a:solidFill>
            <a:schemeClr val="bg1">
              <a:alpha val="66000"/>
            </a:schemeClr>
          </a:solidFill>
        </p:spPr>
        <p:txBody>
          <a:bodyPr wrap="square" rtlCol="0">
            <a:spAutoFit/>
          </a:bodyPr>
          <a:lstStyle/>
          <a:p>
            <a:pPr>
              <a:defRPr/>
            </a:pPr>
            <a:r>
              <a:rPr lang="zh-TW" altLang="en-US" sz="1100" dirty="0">
                <a:solidFill>
                  <a:schemeClr val="bg1">
                    <a:lumMod val="50000"/>
                  </a:schemeClr>
                </a:solidFill>
              </a:rPr>
              <a:t>照片來源</a:t>
            </a:r>
            <a:r>
              <a:rPr lang="zh-TW" altLang="en-US" sz="1100" dirty="0" smtClean="0">
                <a:solidFill>
                  <a:schemeClr val="bg1">
                    <a:lumMod val="50000"/>
                  </a:schemeClr>
                </a:solidFill>
              </a:rPr>
              <a:t>：</a:t>
            </a:r>
            <a:r>
              <a:rPr lang="en-US" altLang="zh-TW" sz="1100" dirty="0">
                <a:solidFill>
                  <a:schemeClr val="bg1">
                    <a:lumMod val="50000"/>
                  </a:schemeClr>
                </a:solidFill>
              </a:rPr>
              <a:t>Toronto Tool </a:t>
            </a:r>
            <a:r>
              <a:rPr lang="en-US" altLang="zh-TW" sz="1100" dirty="0" smtClean="0">
                <a:solidFill>
                  <a:schemeClr val="bg1">
                    <a:lumMod val="50000"/>
                  </a:schemeClr>
                </a:solidFill>
              </a:rPr>
              <a:t>Library</a:t>
            </a:r>
            <a:r>
              <a:rPr lang="zh-TW" altLang="en-US" sz="1100" dirty="0" smtClean="0">
                <a:solidFill>
                  <a:schemeClr val="bg1">
                    <a:lumMod val="50000"/>
                  </a:schemeClr>
                </a:solidFill>
              </a:rPr>
              <a:t>  </a:t>
            </a:r>
            <a:r>
              <a:rPr lang="en-US" altLang="zh-TW" sz="1100" dirty="0" smtClean="0">
                <a:solidFill>
                  <a:schemeClr val="bg1">
                    <a:lumMod val="50000"/>
                  </a:schemeClr>
                </a:solidFill>
              </a:rPr>
              <a:t>/</a:t>
            </a:r>
            <a:r>
              <a:rPr lang="zh-TW" altLang="en-US" sz="1100" dirty="0">
                <a:solidFill>
                  <a:schemeClr val="bg1">
                    <a:lumMod val="50000"/>
                  </a:schemeClr>
                </a:solidFill>
              </a:rPr>
              <a:t>羅文廷、梁佑慈。到圖書館借種子借工具借</a:t>
            </a:r>
            <a:r>
              <a:rPr lang="en-US" altLang="zh-TW" sz="1100" dirty="0">
                <a:solidFill>
                  <a:schemeClr val="bg1">
                    <a:lumMod val="50000"/>
                  </a:schemeClr>
                </a:solidFill>
              </a:rPr>
              <a:t>……</a:t>
            </a:r>
            <a:r>
              <a:rPr lang="zh-TW" altLang="en-US" sz="1100" dirty="0">
                <a:solidFill>
                  <a:schemeClr val="bg1">
                    <a:lumMod val="50000"/>
                  </a:schemeClr>
                </a:solidFill>
              </a:rPr>
              <a:t>。國立臺灣大學圖書資訊學系。取自：</a:t>
            </a:r>
            <a:r>
              <a:rPr lang="en-US" altLang="zh-TW" sz="1100" dirty="0">
                <a:solidFill>
                  <a:schemeClr val="bg1">
                    <a:lumMod val="50000"/>
                  </a:schemeClr>
                </a:solidFill>
              </a:rPr>
              <a:t>https://www.lis.ntu.edu.tw/?p=3406</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404664"/>
            <a:ext cx="8229600" cy="1143000"/>
          </a:xfrm>
        </p:spPr>
        <p:txBody>
          <a:bodyPr>
            <a:noAutofit/>
          </a:bodyPr>
          <a:lstStyle/>
          <a:p>
            <a:pPr algn="l"/>
            <a:r>
              <a:rPr lang="zh-TW" altLang="en-US" sz="4000" b="1" dirty="0" smtClean="0"/>
              <a:t>真人圖書館：</a:t>
            </a:r>
            <a:r>
              <a:rPr lang="en-US" altLang="zh-TW" sz="4000" b="1" dirty="0" smtClean="0"/>
              <a:t/>
            </a:r>
            <a:br>
              <a:rPr lang="en-US" altLang="zh-TW" sz="4000" b="1" dirty="0" smtClean="0"/>
            </a:br>
            <a:r>
              <a:rPr lang="zh-TW" altLang="en-US" sz="3200" b="1" dirty="0" smtClean="0"/>
              <a:t>圖書館不只可以借書，還可以借「人」喔。</a:t>
            </a:r>
            <a:endParaRPr lang="zh-TW" altLang="en-US" sz="4000" b="1" dirty="0"/>
          </a:p>
        </p:txBody>
      </p:sp>
      <p:pic>
        <p:nvPicPr>
          <p:cNvPr id="1229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4032" y="1643819"/>
            <a:ext cx="5616624" cy="4971653"/>
          </a:xfrm>
          <a:prstGeom prst="rect">
            <a:avLst/>
          </a:prstGeom>
          <a:noFill/>
          <a:ln w="9525">
            <a:noFill/>
            <a:miter lim="800000"/>
            <a:headEnd/>
            <a:tailEnd/>
          </a:ln>
        </p:spPr>
      </p:pic>
      <p:sp>
        <p:nvSpPr>
          <p:cNvPr id="5" name="文字方塊 4"/>
          <p:cNvSpPr txBox="1"/>
          <p:nvPr/>
        </p:nvSpPr>
        <p:spPr>
          <a:xfrm>
            <a:off x="-20501" y="6615472"/>
            <a:ext cx="9252520" cy="261610"/>
          </a:xfrm>
          <a:prstGeom prst="rect">
            <a:avLst/>
          </a:prstGeom>
          <a:solidFill>
            <a:schemeClr val="bg1">
              <a:alpha val="66000"/>
            </a:schemeClr>
          </a:solidFill>
        </p:spPr>
        <p:txBody>
          <a:bodyPr wrap="square" rtlCol="0">
            <a:spAutoFit/>
          </a:bodyPr>
          <a:lstStyle/>
          <a:p>
            <a:pPr>
              <a:defRPr/>
            </a:pPr>
            <a:r>
              <a:rPr lang="zh-TW" altLang="en-US" sz="1100" dirty="0">
                <a:solidFill>
                  <a:schemeClr val="bg1">
                    <a:lumMod val="50000"/>
                  </a:schemeClr>
                </a:solidFill>
              </a:rPr>
              <a:t>新北市真人圖書館。新北市立圖書館。取自：</a:t>
            </a:r>
            <a:r>
              <a:rPr lang="en-US" altLang="zh-TW" sz="1100" dirty="0">
                <a:solidFill>
                  <a:schemeClr val="bg1">
                    <a:lumMod val="50000"/>
                  </a:schemeClr>
                </a:solidFill>
              </a:rPr>
              <a:t>https://</a:t>
            </a:r>
            <a:r>
              <a:rPr lang="en-US" altLang="zh-TW" sz="1100" dirty="0" smtClean="0">
                <a:solidFill>
                  <a:schemeClr val="bg1">
                    <a:lumMod val="50000"/>
                  </a:schemeClr>
                </a:solidFill>
              </a:rPr>
              <a:t>www.library.ntpc.gov.tw/htmlcnt/1d3abf3cc10b4390ae82096b5bf44730</a:t>
            </a:r>
            <a:endParaRPr lang="zh-TW" altLang="en-US" sz="11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l="-3000" r="-3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剪去並圓角化單一角落矩形 3"/>
          <p:cNvSpPr/>
          <p:nvPr/>
        </p:nvSpPr>
        <p:spPr>
          <a:xfrm>
            <a:off x="899592" y="692696"/>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我要讓誰來使用圖書館？</a:t>
            </a:r>
            <a:endParaRPr lang="zh-TW" altLang="en-US" dirty="0"/>
          </a:p>
        </p:txBody>
      </p:sp>
      <p:sp>
        <p:nvSpPr>
          <p:cNvPr id="5" name="剪去並圓角化單一角落矩形 4"/>
          <p:cNvSpPr/>
          <p:nvPr/>
        </p:nvSpPr>
        <p:spPr>
          <a:xfrm>
            <a:off x="912890" y="2636912"/>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我要在哪裡蓋圖書館？</a:t>
            </a:r>
            <a:endParaRPr lang="zh-TW" altLang="en-US" dirty="0"/>
          </a:p>
        </p:txBody>
      </p:sp>
      <p:sp>
        <p:nvSpPr>
          <p:cNvPr id="6" name="剪去並圓角化單一角落矩形 5"/>
          <p:cNvSpPr/>
          <p:nvPr/>
        </p:nvSpPr>
        <p:spPr>
          <a:xfrm>
            <a:off x="927138" y="4566405"/>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圖書館要提供哪些設備？</a:t>
            </a:r>
            <a:endParaRPr lang="zh-TW" altLang="en-US" dirty="0"/>
          </a:p>
        </p:txBody>
      </p:sp>
      <p:sp>
        <p:nvSpPr>
          <p:cNvPr id="7" name="剪去並圓角化單一角落矩形 6"/>
          <p:cNvSpPr/>
          <p:nvPr/>
        </p:nvSpPr>
        <p:spPr>
          <a:xfrm>
            <a:off x="4788024" y="692696"/>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圖書館的館員？</a:t>
            </a:r>
            <a:endParaRPr lang="zh-TW" altLang="en-US" dirty="0"/>
          </a:p>
        </p:txBody>
      </p:sp>
      <p:sp>
        <p:nvSpPr>
          <p:cNvPr id="8" name="剪去並圓角化單一角落矩形 7"/>
          <p:cNvSpPr/>
          <p:nvPr/>
        </p:nvSpPr>
        <p:spPr>
          <a:xfrm>
            <a:off x="4800229" y="2636912"/>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我要提供哪些服務？</a:t>
            </a:r>
            <a:endParaRPr lang="zh-TW" altLang="en-US" dirty="0"/>
          </a:p>
        </p:txBody>
      </p:sp>
      <p:sp>
        <p:nvSpPr>
          <p:cNvPr id="9" name="剪去並圓角化單一角落矩形 8"/>
          <p:cNvSpPr/>
          <p:nvPr/>
        </p:nvSpPr>
        <p:spPr>
          <a:xfrm>
            <a:off x="4830235" y="4581128"/>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圖書館的使用規定？</a:t>
            </a:r>
            <a:endParaRPr lang="zh-TW" altLang="en-US" dirty="0"/>
          </a:p>
        </p:txBody>
      </p:sp>
      <p:sp>
        <p:nvSpPr>
          <p:cNvPr id="2" name="橢圓 1"/>
          <p:cNvSpPr/>
          <p:nvPr/>
        </p:nvSpPr>
        <p:spPr>
          <a:xfrm>
            <a:off x="1115616" y="2344161"/>
            <a:ext cx="907461" cy="90746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dirty="0" smtClean="0"/>
              <a:t>海</a:t>
            </a:r>
            <a:r>
              <a:rPr lang="zh-TW" altLang="en-US" dirty="0"/>
              <a:t>上</a:t>
            </a:r>
          </a:p>
        </p:txBody>
      </p:sp>
      <p:sp>
        <p:nvSpPr>
          <p:cNvPr id="10" name="橢圓 9"/>
          <p:cNvSpPr/>
          <p:nvPr/>
        </p:nvSpPr>
        <p:spPr>
          <a:xfrm>
            <a:off x="2225803" y="2374402"/>
            <a:ext cx="907461" cy="90746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dirty="0" smtClean="0"/>
              <a:t>路</a:t>
            </a:r>
            <a:r>
              <a:rPr lang="zh-TW" altLang="en-US" dirty="0"/>
              <a:t>邊</a:t>
            </a:r>
          </a:p>
        </p:txBody>
      </p:sp>
      <p:sp>
        <p:nvSpPr>
          <p:cNvPr id="11" name="橢圓 10"/>
          <p:cNvSpPr/>
          <p:nvPr/>
        </p:nvSpPr>
        <p:spPr>
          <a:xfrm>
            <a:off x="3335990" y="2344161"/>
            <a:ext cx="907461" cy="90746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000" dirty="0" smtClean="0"/>
              <a:t>？</a:t>
            </a:r>
            <a:endParaRPr lang="zh-TW" altLang="en-US" dirty="0"/>
          </a:p>
        </p:txBody>
      </p:sp>
      <p:sp>
        <p:nvSpPr>
          <p:cNvPr id="12" name="橢圓 11"/>
          <p:cNvSpPr/>
          <p:nvPr/>
        </p:nvSpPr>
        <p:spPr>
          <a:xfrm>
            <a:off x="4932040" y="332656"/>
            <a:ext cx="936104" cy="9361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dirty="0" smtClean="0"/>
              <a:t>機器人</a:t>
            </a:r>
            <a:endParaRPr lang="zh-TW" altLang="en-US" dirty="0"/>
          </a:p>
        </p:txBody>
      </p:sp>
      <p:sp>
        <p:nvSpPr>
          <p:cNvPr id="13" name="橢圓 12"/>
          <p:cNvSpPr/>
          <p:nvPr/>
        </p:nvSpPr>
        <p:spPr>
          <a:xfrm>
            <a:off x="6051004" y="332656"/>
            <a:ext cx="936104" cy="9361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dirty="0" smtClean="0"/>
              <a:t>沒有人</a:t>
            </a:r>
            <a:endParaRPr lang="zh-TW" altLang="en-US" dirty="0"/>
          </a:p>
        </p:txBody>
      </p:sp>
      <p:sp>
        <p:nvSpPr>
          <p:cNvPr id="14" name="橢圓 13"/>
          <p:cNvSpPr/>
          <p:nvPr/>
        </p:nvSpPr>
        <p:spPr>
          <a:xfrm>
            <a:off x="4772930" y="2374402"/>
            <a:ext cx="936104" cy="9361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dirty="0" smtClean="0"/>
              <a:t>借書</a:t>
            </a:r>
            <a:endParaRPr lang="zh-TW" altLang="en-US" dirty="0"/>
          </a:p>
        </p:txBody>
      </p:sp>
      <p:sp>
        <p:nvSpPr>
          <p:cNvPr id="15" name="橢圓 14"/>
          <p:cNvSpPr/>
          <p:nvPr/>
        </p:nvSpPr>
        <p:spPr>
          <a:xfrm>
            <a:off x="5868144" y="2345759"/>
            <a:ext cx="936104" cy="9361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dirty="0" smtClean="0"/>
              <a:t>種子</a:t>
            </a:r>
            <a:endParaRPr lang="zh-TW" altLang="en-US" dirty="0"/>
          </a:p>
        </p:txBody>
      </p:sp>
      <p:sp>
        <p:nvSpPr>
          <p:cNvPr id="16" name="橢圓 15"/>
          <p:cNvSpPr/>
          <p:nvPr/>
        </p:nvSpPr>
        <p:spPr>
          <a:xfrm>
            <a:off x="6963358" y="2360080"/>
            <a:ext cx="936104" cy="9361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dirty="0" smtClean="0"/>
              <a:t>工具</a:t>
            </a:r>
            <a:endParaRPr lang="zh-TW" altLang="en-US" dirty="0"/>
          </a:p>
        </p:txBody>
      </p:sp>
      <p:sp>
        <p:nvSpPr>
          <p:cNvPr id="17" name="橢圓 16"/>
          <p:cNvSpPr/>
          <p:nvPr/>
        </p:nvSpPr>
        <p:spPr>
          <a:xfrm>
            <a:off x="899592" y="4161955"/>
            <a:ext cx="936104" cy="9641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dirty="0" smtClean="0"/>
              <a:t>攝影棚</a:t>
            </a:r>
            <a:endParaRPr lang="zh-TW" altLang="en-US" dirty="0"/>
          </a:p>
        </p:txBody>
      </p:sp>
      <p:sp>
        <p:nvSpPr>
          <p:cNvPr id="18" name="橢圓 17"/>
          <p:cNvSpPr/>
          <p:nvPr/>
        </p:nvSpPr>
        <p:spPr>
          <a:xfrm>
            <a:off x="1940893" y="4161955"/>
            <a:ext cx="936104" cy="9641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dirty="0" smtClean="0"/>
              <a:t>錄音室</a:t>
            </a:r>
            <a:endParaRPr lang="zh-TW" altLang="en-US" dirty="0"/>
          </a:p>
        </p:txBody>
      </p:sp>
      <p:sp>
        <p:nvSpPr>
          <p:cNvPr id="19" name="橢圓 18"/>
          <p:cNvSpPr/>
          <p:nvPr/>
        </p:nvSpPr>
        <p:spPr>
          <a:xfrm>
            <a:off x="3002411" y="4191522"/>
            <a:ext cx="936104" cy="9641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dirty="0" smtClean="0"/>
              <a:t>烹飪教室</a:t>
            </a:r>
            <a:endParaRPr lang="zh-TW" altLang="en-US" dirty="0"/>
          </a:p>
        </p:txBody>
      </p:sp>
      <p:sp>
        <p:nvSpPr>
          <p:cNvPr id="20" name="橢圓 19"/>
          <p:cNvSpPr/>
          <p:nvPr/>
        </p:nvSpPr>
        <p:spPr>
          <a:xfrm>
            <a:off x="7192931" y="332656"/>
            <a:ext cx="907461" cy="90746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000" dirty="0" smtClean="0"/>
              <a:t>？</a:t>
            </a:r>
            <a:endParaRPr lang="zh-TW" altLang="en-US" dirty="0"/>
          </a:p>
        </p:txBody>
      </p:sp>
      <p:sp>
        <p:nvSpPr>
          <p:cNvPr id="21" name="橢圓 20"/>
          <p:cNvSpPr/>
          <p:nvPr/>
        </p:nvSpPr>
        <p:spPr>
          <a:xfrm>
            <a:off x="7673960" y="3202493"/>
            <a:ext cx="907461" cy="90746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000" dirty="0" smtClean="0"/>
              <a:t>？</a:t>
            </a:r>
            <a:endParaRPr lang="zh-TW" altLang="en-US" dirty="0"/>
          </a:p>
        </p:txBody>
      </p:sp>
      <p:sp>
        <p:nvSpPr>
          <p:cNvPr id="22" name="橢圓 21"/>
          <p:cNvSpPr/>
          <p:nvPr/>
        </p:nvSpPr>
        <p:spPr>
          <a:xfrm>
            <a:off x="3858070" y="4904762"/>
            <a:ext cx="907461" cy="90746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000" dirty="0" smtClean="0"/>
              <a:t>？</a:t>
            </a:r>
            <a:endParaRPr lang="zh-TW" altLang="en-US" dirty="0"/>
          </a:p>
        </p:txBody>
      </p:sp>
      <p:sp>
        <p:nvSpPr>
          <p:cNvPr id="3" name="文字方塊 2"/>
          <p:cNvSpPr txBox="1"/>
          <p:nvPr/>
        </p:nvSpPr>
        <p:spPr>
          <a:xfrm>
            <a:off x="251520" y="219030"/>
            <a:ext cx="3606550" cy="369332"/>
          </a:xfrm>
          <a:prstGeom prst="rect">
            <a:avLst/>
          </a:prstGeom>
          <a:noFill/>
        </p:spPr>
        <p:txBody>
          <a:bodyPr wrap="square" rtlCol="0">
            <a:spAutoFit/>
          </a:bodyPr>
          <a:lstStyle/>
          <a:p>
            <a:r>
              <a:rPr lang="zh-TW" altLang="en-US" dirty="0"/>
              <a:t>如果我們這組要蓋一間圖書館</a:t>
            </a:r>
            <a:r>
              <a:rPr lang="en-US" altLang="zh-TW" dirty="0" smtClean="0"/>
              <a:t>…</a:t>
            </a:r>
          </a:p>
        </p:txBody>
      </p:sp>
    </p:spTree>
    <p:extLst>
      <p:ext uri="{BB962C8B-B14F-4D97-AF65-F5344CB8AC3E}">
        <p14:creationId xmlns:p14="http://schemas.microsoft.com/office/powerpoint/2010/main" val="383714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2"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剪去並圓角化單一角落矩形 3"/>
          <p:cNvSpPr/>
          <p:nvPr/>
        </p:nvSpPr>
        <p:spPr>
          <a:xfrm>
            <a:off x="899592" y="692696"/>
            <a:ext cx="3168352" cy="1584176"/>
          </a:xfrm>
          <a:prstGeom prst="snip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smtClean="0"/>
              <a:t>我要讓誰來使用圖書館？</a:t>
            </a:r>
            <a:endParaRPr lang="zh-TW" altLang="en-US" dirty="0"/>
          </a:p>
        </p:txBody>
      </p:sp>
      <p:sp>
        <p:nvSpPr>
          <p:cNvPr id="5" name="剪去並圓角化單一角落矩形 4"/>
          <p:cNvSpPr/>
          <p:nvPr/>
        </p:nvSpPr>
        <p:spPr>
          <a:xfrm>
            <a:off x="912890" y="2636912"/>
            <a:ext cx="3168352" cy="1584176"/>
          </a:xfrm>
          <a:prstGeom prst="snip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smtClean="0"/>
              <a:t>我要在哪裡蓋圖書館？</a:t>
            </a:r>
            <a:endParaRPr lang="zh-TW" altLang="en-US" dirty="0"/>
          </a:p>
        </p:txBody>
      </p:sp>
      <p:sp>
        <p:nvSpPr>
          <p:cNvPr id="6" name="剪去並圓角化單一角落矩形 5"/>
          <p:cNvSpPr/>
          <p:nvPr/>
        </p:nvSpPr>
        <p:spPr>
          <a:xfrm>
            <a:off x="927138" y="4566405"/>
            <a:ext cx="3168352" cy="1584176"/>
          </a:xfrm>
          <a:prstGeom prst="snip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smtClean="0"/>
              <a:t>圖書館要提供哪些設備？</a:t>
            </a:r>
            <a:endParaRPr lang="zh-TW" altLang="en-US" dirty="0"/>
          </a:p>
        </p:txBody>
      </p:sp>
      <p:sp>
        <p:nvSpPr>
          <p:cNvPr id="7" name="剪去並圓角化單一角落矩形 6"/>
          <p:cNvSpPr/>
          <p:nvPr/>
        </p:nvSpPr>
        <p:spPr>
          <a:xfrm>
            <a:off x="4788024" y="692696"/>
            <a:ext cx="3168352" cy="1584176"/>
          </a:xfrm>
          <a:prstGeom prst="snip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smtClean="0"/>
              <a:t>圖書館的館員？</a:t>
            </a:r>
            <a:endParaRPr lang="zh-TW" altLang="en-US" dirty="0"/>
          </a:p>
        </p:txBody>
      </p:sp>
      <p:sp>
        <p:nvSpPr>
          <p:cNvPr id="8" name="剪去並圓角化單一角落矩形 7"/>
          <p:cNvSpPr/>
          <p:nvPr/>
        </p:nvSpPr>
        <p:spPr>
          <a:xfrm>
            <a:off x="4800229" y="2636912"/>
            <a:ext cx="3168352" cy="1584176"/>
          </a:xfrm>
          <a:prstGeom prst="snip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smtClean="0"/>
              <a:t>我要提供哪些服務？</a:t>
            </a:r>
            <a:endParaRPr lang="zh-TW" altLang="en-US" dirty="0"/>
          </a:p>
        </p:txBody>
      </p:sp>
      <p:sp>
        <p:nvSpPr>
          <p:cNvPr id="9" name="剪去並圓角化單一角落矩形 8"/>
          <p:cNvSpPr/>
          <p:nvPr/>
        </p:nvSpPr>
        <p:spPr>
          <a:xfrm>
            <a:off x="4830235" y="4581128"/>
            <a:ext cx="3168352" cy="1584176"/>
          </a:xfrm>
          <a:prstGeom prst="snip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TW" altLang="en-US" dirty="0" smtClean="0"/>
              <a:t>圖書館的使用規定？</a:t>
            </a:r>
            <a:endParaRPr lang="zh-TW" altLang="en-US" dirty="0"/>
          </a:p>
        </p:txBody>
      </p:sp>
      <p:sp>
        <p:nvSpPr>
          <p:cNvPr id="10" name="橢圓 9"/>
          <p:cNvSpPr/>
          <p:nvPr/>
        </p:nvSpPr>
        <p:spPr>
          <a:xfrm>
            <a:off x="1115616" y="836712"/>
            <a:ext cx="216024" cy="2160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1" name="橢圓 10"/>
          <p:cNvSpPr/>
          <p:nvPr/>
        </p:nvSpPr>
        <p:spPr>
          <a:xfrm>
            <a:off x="1070401" y="2780928"/>
            <a:ext cx="216024" cy="2160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2" name="橢圓 11"/>
          <p:cNvSpPr/>
          <p:nvPr/>
        </p:nvSpPr>
        <p:spPr>
          <a:xfrm>
            <a:off x="1065663" y="4714771"/>
            <a:ext cx="216024" cy="2160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3" name="橢圓 12"/>
          <p:cNvSpPr/>
          <p:nvPr/>
        </p:nvSpPr>
        <p:spPr>
          <a:xfrm>
            <a:off x="4932040" y="852752"/>
            <a:ext cx="192922" cy="20906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4" name="橢圓 13"/>
          <p:cNvSpPr/>
          <p:nvPr/>
        </p:nvSpPr>
        <p:spPr>
          <a:xfrm>
            <a:off x="4988799" y="2780928"/>
            <a:ext cx="216024" cy="2160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5" name="橢圓 14"/>
          <p:cNvSpPr/>
          <p:nvPr/>
        </p:nvSpPr>
        <p:spPr>
          <a:xfrm>
            <a:off x="4988223" y="4744737"/>
            <a:ext cx="216024" cy="21602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 name="文字方塊 1"/>
          <p:cNvSpPr txBox="1"/>
          <p:nvPr/>
        </p:nvSpPr>
        <p:spPr>
          <a:xfrm>
            <a:off x="590644" y="208531"/>
            <a:ext cx="5853564" cy="400110"/>
          </a:xfrm>
          <a:prstGeom prst="rect">
            <a:avLst/>
          </a:prstGeom>
          <a:noFill/>
        </p:spPr>
        <p:txBody>
          <a:bodyPr wrap="square" rtlCol="0">
            <a:spAutoFit/>
          </a:bodyPr>
          <a:lstStyle/>
          <a:p>
            <a:r>
              <a:rPr lang="zh-TW" altLang="en-US" sz="2000" b="1" dirty="0" smtClean="0">
                <a:solidFill>
                  <a:schemeClr val="accent6">
                    <a:lumMod val="75000"/>
                  </a:schemeClr>
                </a:solidFill>
              </a:rPr>
              <a:t>分享時間：如果我們這組要蓋一間圖書館：</a:t>
            </a:r>
            <a:endParaRPr lang="zh-TW" altLang="en-US" sz="2000" b="1" dirty="0">
              <a:solidFill>
                <a:schemeClr val="accent6">
                  <a:lumMod val="75000"/>
                </a:schemeClr>
              </a:solidFill>
            </a:endParaRPr>
          </a:p>
        </p:txBody>
      </p:sp>
    </p:spTree>
    <p:extLst>
      <p:ext uri="{BB962C8B-B14F-4D97-AF65-F5344CB8AC3E}">
        <p14:creationId xmlns:p14="http://schemas.microsoft.com/office/powerpoint/2010/main" val="41447557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剪去並圓角化單一角落矩形 3"/>
          <p:cNvSpPr/>
          <p:nvPr/>
        </p:nvSpPr>
        <p:spPr>
          <a:xfrm>
            <a:off x="899592" y="692696"/>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我要讓誰來使用圖書館？</a:t>
            </a:r>
            <a:endParaRPr lang="zh-TW" altLang="en-US" dirty="0"/>
          </a:p>
        </p:txBody>
      </p:sp>
      <p:sp>
        <p:nvSpPr>
          <p:cNvPr id="5" name="剪去並圓角化單一角落矩形 4"/>
          <p:cNvSpPr/>
          <p:nvPr/>
        </p:nvSpPr>
        <p:spPr>
          <a:xfrm>
            <a:off x="912890" y="2636912"/>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我要在哪裡蓋圖書館？</a:t>
            </a:r>
            <a:endParaRPr lang="zh-TW" altLang="en-US" dirty="0"/>
          </a:p>
        </p:txBody>
      </p:sp>
      <p:sp>
        <p:nvSpPr>
          <p:cNvPr id="6" name="剪去並圓角化單一角落矩形 5"/>
          <p:cNvSpPr/>
          <p:nvPr/>
        </p:nvSpPr>
        <p:spPr>
          <a:xfrm>
            <a:off x="927138" y="4566405"/>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圖書館要提供哪些設備？</a:t>
            </a:r>
            <a:endParaRPr lang="zh-TW" altLang="en-US" dirty="0"/>
          </a:p>
        </p:txBody>
      </p:sp>
      <p:sp>
        <p:nvSpPr>
          <p:cNvPr id="7" name="剪去並圓角化單一角落矩形 6"/>
          <p:cNvSpPr/>
          <p:nvPr/>
        </p:nvSpPr>
        <p:spPr>
          <a:xfrm>
            <a:off x="4788024" y="692696"/>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圖書館的館員？</a:t>
            </a:r>
            <a:endParaRPr lang="zh-TW" altLang="en-US" dirty="0"/>
          </a:p>
        </p:txBody>
      </p:sp>
      <p:sp>
        <p:nvSpPr>
          <p:cNvPr id="8" name="剪去並圓角化單一角落矩形 7"/>
          <p:cNvSpPr/>
          <p:nvPr/>
        </p:nvSpPr>
        <p:spPr>
          <a:xfrm>
            <a:off x="4800229" y="2636912"/>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我要提供哪些服務？</a:t>
            </a:r>
            <a:endParaRPr lang="zh-TW" altLang="en-US" dirty="0"/>
          </a:p>
        </p:txBody>
      </p:sp>
      <p:sp>
        <p:nvSpPr>
          <p:cNvPr id="9" name="剪去並圓角化單一角落矩形 8"/>
          <p:cNvSpPr/>
          <p:nvPr/>
        </p:nvSpPr>
        <p:spPr>
          <a:xfrm>
            <a:off x="4830235" y="4581128"/>
            <a:ext cx="3168352" cy="1584176"/>
          </a:xfrm>
          <a:prstGeom prst="snip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dirty="0" smtClean="0"/>
              <a:t>圖書館的使用規定？</a:t>
            </a:r>
            <a:endParaRPr lang="zh-TW" altLang="en-US" dirty="0"/>
          </a:p>
        </p:txBody>
      </p:sp>
      <p:sp>
        <p:nvSpPr>
          <p:cNvPr id="10" name="橢圓 9"/>
          <p:cNvSpPr/>
          <p:nvPr/>
        </p:nvSpPr>
        <p:spPr>
          <a:xfrm>
            <a:off x="1115616" y="836712"/>
            <a:ext cx="216024" cy="21602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11" name="橢圓 10"/>
          <p:cNvSpPr/>
          <p:nvPr/>
        </p:nvSpPr>
        <p:spPr>
          <a:xfrm>
            <a:off x="1070401" y="2780928"/>
            <a:ext cx="216024" cy="21602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12" name="橢圓 11"/>
          <p:cNvSpPr/>
          <p:nvPr/>
        </p:nvSpPr>
        <p:spPr>
          <a:xfrm>
            <a:off x="1065663" y="4714771"/>
            <a:ext cx="216024" cy="21602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13" name="橢圓 12"/>
          <p:cNvSpPr/>
          <p:nvPr/>
        </p:nvSpPr>
        <p:spPr>
          <a:xfrm>
            <a:off x="4932040" y="852752"/>
            <a:ext cx="192922" cy="209067"/>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14" name="橢圓 13"/>
          <p:cNvSpPr/>
          <p:nvPr/>
        </p:nvSpPr>
        <p:spPr>
          <a:xfrm>
            <a:off x="4988799" y="2780928"/>
            <a:ext cx="216024" cy="21602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
        <p:nvSpPr>
          <p:cNvPr id="15" name="橢圓 14"/>
          <p:cNvSpPr/>
          <p:nvPr/>
        </p:nvSpPr>
        <p:spPr>
          <a:xfrm>
            <a:off x="4988223" y="4744737"/>
            <a:ext cx="216024" cy="21602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5665962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祝</a:t>
            </a:r>
            <a:r>
              <a:rPr lang="zh-TW" altLang="en-US" dirty="0" smtClean="0"/>
              <a:t>大家心中的夢想圖書館</a:t>
            </a:r>
            <a:r>
              <a:rPr lang="en-US" altLang="zh-TW" dirty="0" smtClean="0"/>
              <a:t/>
            </a:r>
            <a:br>
              <a:rPr lang="en-US" altLang="zh-TW" dirty="0" smtClean="0"/>
            </a:br>
            <a:r>
              <a:rPr lang="zh-TW" altLang="en-US" dirty="0" smtClean="0"/>
              <a:t>都可以實現</a:t>
            </a:r>
            <a:endParaRPr lang="zh-TW" altLang="en-US" dirty="0"/>
          </a:p>
        </p:txBody>
      </p:sp>
      <p:sp>
        <p:nvSpPr>
          <p:cNvPr id="2" name="笑臉 1"/>
          <p:cNvSpPr/>
          <p:nvPr/>
        </p:nvSpPr>
        <p:spPr>
          <a:xfrm>
            <a:off x="3491880" y="5087937"/>
            <a:ext cx="540345" cy="540345"/>
          </a:xfrm>
          <a:prstGeom prst="smileyFac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808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149003"/>
            <a:ext cx="8229600" cy="1143000"/>
          </a:xfrm>
        </p:spPr>
        <p:txBody>
          <a:bodyPr/>
          <a:lstStyle/>
          <a:p>
            <a:pPr algn="l"/>
            <a:r>
              <a:rPr lang="zh-TW" altLang="en-US" b="1" dirty="0" smtClean="0"/>
              <a:t>在圖書館當音樂製作人</a:t>
            </a:r>
            <a:endParaRPr lang="zh-TW" altLang="en-US" b="1" dirty="0"/>
          </a:p>
        </p:txBody>
      </p:sp>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738"/>
                    </a14:imgEffect>
                    <a14:imgEffect>
                      <a14:brightnessContrast bright="17000" contrast="11000"/>
                    </a14:imgEffect>
                  </a14:imgLayer>
                </a14:imgProps>
              </a:ext>
            </a:extLst>
          </a:blip>
          <a:srcRect l="1043" t="21505" r="1105" b="646"/>
          <a:stretch/>
        </p:blipFill>
        <p:spPr>
          <a:xfrm>
            <a:off x="0" y="1592204"/>
            <a:ext cx="9205912" cy="5250475"/>
          </a:xfrm>
          <a:prstGeom prst="rect">
            <a:avLst/>
          </a:prstGeom>
          <a:noFill/>
          <a:ln>
            <a:noFill/>
          </a:ln>
        </p:spPr>
      </p:pic>
      <p:sp>
        <p:nvSpPr>
          <p:cNvPr id="6" name="文字方塊 5"/>
          <p:cNvSpPr txBox="1"/>
          <p:nvPr/>
        </p:nvSpPr>
        <p:spPr>
          <a:xfrm>
            <a:off x="0" y="6232969"/>
            <a:ext cx="9252520" cy="600164"/>
          </a:xfrm>
          <a:prstGeom prst="rect">
            <a:avLst/>
          </a:prstGeom>
          <a:solidFill>
            <a:schemeClr val="bg1">
              <a:alpha val="66000"/>
            </a:schemeClr>
          </a:solidFill>
        </p:spPr>
        <p:txBody>
          <a:bodyPr wrap="square" rtlCol="0">
            <a:spAutoFit/>
          </a:bodyPr>
          <a:lstStyle/>
          <a:p>
            <a:pPr lvl="0">
              <a:defRPr/>
            </a:pPr>
            <a:r>
              <a:rPr lang="zh-TW" altLang="en-US" sz="1100" dirty="0"/>
              <a:t>新加坡濱海藝術中心圖書館（Library@esplanade）</a:t>
            </a:r>
          </a:p>
          <a:p>
            <a:r>
              <a:rPr lang="zh-TW" altLang="en-US" sz="1100" dirty="0"/>
              <a:t>陳雅苓</a:t>
            </a:r>
            <a:r>
              <a:rPr lang="en-US" altLang="zh-TW" sz="1100" dirty="0"/>
              <a:t>(2018)</a:t>
            </a:r>
            <a:r>
              <a:rPr lang="zh-TW" altLang="en-US" sz="1100" dirty="0"/>
              <a:t>。新加坡公共圖書館參訪開啟圖書館新視野 。公共圖書館研究 </a:t>
            </a:r>
            <a:r>
              <a:rPr lang="en-US" altLang="zh-TW" sz="1100" dirty="0"/>
              <a:t>:</a:t>
            </a:r>
            <a:r>
              <a:rPr lang="zh-TW" altLang="en-US" sz="1100" dirty="0"/>
              <a:t> </a:t>
            </a:r>
            <a:r>
              <a:rPr lang="en-US" altLang="zh-TW" sz="1100" dirty="0"/>
              <a:t>7</a:t>
            </a:r>
          </a:p>
          <a:p>
            <a:r>
              <a:rPr lang="en-US" altLang="zh-TW" sz="1100" dirty="0"/>
              <a:t>https://www.nlpi.edu.tw/FileDownLoad/LibraryPublication/20180516095807002034293.pdf</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1896" y="300459"/>
            <a:ext cx="8229600" cy="1143000"/>
          </a:xfrm>
        </p:spPr>
        <p:txBody>
          <a:bodyPr>
            <a:normAutofit/>
          </a:bodyPr>
          <a:lstStyle/>
          <a:p>
            <a:pPr algn="l"/>
            <a:r>
              <a:rPr lang="zh-TW" altLang="en-US" b="1" dirty="0" smtClean="0"/>
              <a:t>在圖書館拍影片和製作影片</a:t>
            </a:r>
            <a:endParaRPr lang="zh-TW" altLang="en-US" b="1" dirty="0"/>
          </a:p>
        </p:txBody>
      </p:sp>
      <p:pic>
        <p:nvPicPr>
          <p:cNvPr id="15363" name="Picture 3"/>
          <p:cNvPicPr>
            <a:picLocks noChangeAspect="1" noChangeArrowheads="1"/>
          </p:cNvPicPr>
          <p:nvPr/>
        </p:nvPicPr>
        <p:blipFill>
          <a:blip r:embed="rId3" cstate="print"/>
          <a:srcRect/>
          <a:stretch>
            <a:fillRect/>
          </a:stretch>
        </p:blipFill>
        <p:spPr bwMode="auto">
          <a:xfrm>
            <a:off x="0" y="1675994"/>
            <a:ext cx="9144000" cy="5182006"/>
          </a:xfrm>
          <a:prstGeom prst="rect">
            <a:avLst/>
          </a:prstGeom>
          <a:noFill/>
          <a:ln w="9525">
            <a:noFill/>
            <a:miter lim="800000"/>
            <a:headEnd/>
            <a:tailEnd/>
          </a:ln>
        </p:spPr>
      </p:pic>
      <p:sp>
        <p:nvSpPr>
          <p:cNvPr id="5" name="文字方塊 4"/>
          <p:cNvSpPr txBox="1"/>
          <p:nvPr/>
        </p:nvSpPr>
        <p:spPr>
          <a:xfrm>
            <a:off x="0" y="6576918"/>
            <a:ext cx="9252520" cy="261610"/>
          </a:xfrm>
          <a:prstGeom prst="rect">
            <a:avLst/>
          </a:prstGeom>
          <a:solidFill>
            <a:schemeClr val="bg1">
              <a:alpha val="66000"/>
            </a:schemeClr>
          </a:solidFill>
        </p:spPr>
        <p:txBody>
          <a:bodyPr wrap="square" rtlCol="0">
            <a:spAutoFit/>
          </a:bodyPr>
          <a:lstStyle/>
          <a:p>
            <a:pPr>
              <a:defRPr/>
            </a:pPr>
            <a:r>
              <a:rPr lang="zh-TW" altLang="en-US" sz="1100" dirty="0">
                <a:solidFill>
                  <a:schemeClr val="bg1">
                    <a:lumMod val="65000"/>
                  </a:schemeClr>
                </a:solidFill>
              </a:rPr>
              <a:t>東海大學圖書館。數位攝影棚。取自：</a:t>
            </a:r>
            <a:r>
              <a:rPr lang="en-US" altLang="zh-TW" sz="1100" dirty="0">
                <a:solidFill>
                  <a:schemeClr val="bg1">
                    <a:lumMod val="65000"/>
                  </a:schemeClr>
                </a:solidFill>
              </a:rPr>
              <a:t>http://</a:t>
            </a:r>
            <a:r>
              <a:rPr lang="en-US" altLang="zh-TW" sz="1100" dirty="0" smtClean="0">
                <a:solidFill>
                  <a:schemeClr val="bg1">
                    <a:lumMod val="65000"/>
                  </a:schemeClr>
                </a:solidFill>
              </a:rPr>
              <a:t>www.lib.thu.edu.tw/ct.asp?xItem=8439&amp;CtNode=1298&amp;mp=1</a:t>
            </a:r>
            <a:endParaRPr lang="en-US" altLang="zh-TW" sz="11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t="11191" b="9071"/>
          <a:stretch/>
        </p:blipFill>
        <p:spPr>
          <a:xfrm>
            <a:off x="0" y="1212844"/>
            <a:ext cx="9252520" cy="5610571"/>
          </a:xfrm>
          <a:prstGeom prst="rect">
            <a:avLst/>
          </a:prstGeom>
          <a:noFill/>
          <a:ln>
            <a:noFill/>
          </a:ln>
        </p:spPr>
      </p:pic>
      <p:sp>
        <p:nvSpPr>
          <p:cNvPr id="5" name="標題 1"/>
          <p:cNvSpPr>
            <a:spLocks noGrp="1"/>
          </p:cNvSpPr>
          <p:nvPr>
            <p:ph type="title"/>
          </p:nvPr>
        </p:nvSpPr>
        <p:spPr>
          <a:xfrm>
            <a:off x="0" y="188640"/>
            <a:ext cx="8229600" cy="1143000"/>
          </a:xfrm>
        </p:spPr>
        <p:txBody>
          <a:bodyPr>
            <a:normAutofit/>
          </a:bodyPr>
          <a:lstStyle/>
          <a:p>
            <a:pPr algn="l"/>
            <a:r>
              <a:rPr lang="zh-TW" altLang="en-US" b="1" dirty="0" smtClean="0"/>
              <a:t>在圖書館學作菜</a:t>
            </a:r>
            <a:endParaRPr lang="zh-TW" altLang="en-US" b="1" dirty="0"/>
          </a:p>
        </p:txBody>
      </p:sp>
      <p:sp>
        <p:nvSpPr>
          <p:cNvPr id="6" name="矩形 5"/>
          <p:cNvSpPr/>
          <p:nvPr/>
        </p:nvSpPr>
        <p:spPr>
          <a:xfrm>
            <a:off x="31631" y="5949280"/>
            <a:ext cx="4083169" cy="338554"/>
          </a:xfrm>
          <a:prstGeom prst="rect">
            <a:avLst/>
          </a:prstGeom>
        </p:spPr>
        <p:txBody>
          <a:bodyPr wrap="none">
            <a:spAutoFit/>
          </a:bodyPr>
          <a:lstStyle/>
          <a:p>
            <a:r>
              <a:rPr lang="zh-TW" altLang="en-US" sz="1600" b="1" dirty="0">
                <a:solidFill>
                  <a:schemeClr val="bg1"/>
                </a:solidFill>
                <a:latin typeface="+mn-ea"/>
              </a:rPr>
              <a:t>淡濱尼區圖書館與人民協會合作的烹飪教室</a:t>
            </a:r>
          </a:p>
        </p:txBody>
      </p:sp>
      <p:sp>
        <p:nvSpPr>
          <p:cNvPr id="7" name="文字方塊 6"/>
          <p:cNvSpPr txBox="1"/>
          <p:nvPr/>
        </p:nvSpPr>
        <p:spPr>
          <a:xfrm>
            <a:off x="0" y="6342062"/>
            <a:ext cx="9252520" cy="430887"/>
          </a:xfrm>
          <a:prstGeom prst="rect">
            <a:avLst/>
          </a:prstGeom>
          <a:solidFill>
            <a:schemeClr val="bg1">
              <a:alpha val="66000"/>
            </a:schemeClr>
          </a:solidFill>
        </p:spPr>
        <p:txBody>
          <a:bodyPr wrap="square" rtlCol="0">
            <a:spAutoFit/>
          </a:bodyPr>
          <a:lstStyle/>
          <a:p>
            <a:pPr>
              <a:defRPr/>
            </a:pPr>
            <a:r>
              <a:rPr lang="zh-TW" altLang="en-US" sz="1100" dirty="0" smtClean="0"/>
              <a:t>圖片來源：</a:t>
            </a:r>
            <a:r>
              <a:rPr lang="zh-TW" altLang="en-US" sz="1100" dirty="0"/>
              <a:t>曾淑賢等</a:t>
            </a:r>
            <a:r>
              <a:rPr lang="en-US" altLang="zh-TW" sz="1100" dirty="0"/>
              <a:t>(2018)</a:t>
            </a:r>
            <a:r>
              <a:rPr lang="zh-TW" altLang="en-US" sz="1100" dirty="0"/>
              <a:t>。臺灣公共圖書館新加坡學習參訪出國報告</a:t>
            </a:r>
            <a:r>
              <a:rPr lang="zh-TW" altLang="en-US" sz="1100" dirty="0" smtClean="0"/>
              <a:t>。</a:t>
            </a:r>
            <a:endParaRPr lang="en-US" altLang="zh-TW" sz="1100" dirty="0" smtClean="0"/>
          </a:p>
          <a:p>
            <a:pPr>
              <a:defRPr/>
            </a:pPr>
            <a:r>
              <a:rPr lang="zh-TW" altLang="en-US" sz="1100" dirty="0" smtClean="0"/>
              <a:t>取</a:t>
            </a:r>
            <a:r>
              <a:rPr lang="zh-TW" altLang="en-US" sz="1100" dirty="0"/>
              <a:t>自</a:t>
            </a:r>
            <a:r>
              <a:rPr lang="en-US" altLang="zh-TW" sz="1100" dirty="0"/>
              <a:t>:https://</a:t>
            </a:r>
            <a:r>
              <a:rPr lang="en-US" altLang="zh-TW" sz="1100" dirty="0" smtClean="0"/>
              <a:t>nclfile.ncl.edu.tw/files/201801/418fc82f-e311-460a-91ef-05452c1bfa25.pdf</a:t>
            </a:r>
            <a:endParaRPr lang="zh-TW" altLang="en-US" sz="1100" dirty="0"/>
          </a:p>
        </p:txBody>
      </p:sp>
    </p:spTree>
    <p:extLst>
      <p:ext uri="{BB962C8B-B14F-4D97-AF65-F5344CB8AC3E}">
        <p14:creationId xmlns:p14="http://schemas.microsoft.com/office/powerpoint/2010/main" val="11504788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等腰三角形 5"/>
          <p:cNvSpPr/>
          <p:nvPr/>
        </p:nvSpPr>
        <p:spPr>
          <a:xfrm rot="10800000">
            <a:off x="-2005" y="-45741"/>
            <a:ext cx="9144000" cy="4122812"/>
          </a:xfrm>
          <a:prstGeom prst="triangle">
            <a:avLst/>
          </a:prstGeom>
          <a:solidFill>
            <a:srgbClr val="F1D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5" name="群組 24"/>
          <p:cNvGrpSpPr/>
          <p:nvPr/>
        </p:nvGrpSpPr>
        <p:grpSpPr>
          <a:xfrm>
            <a:off x="899592" y="-45742"/>
            <a:ext cx="7405959" cy="3751296"/>
            <a:chOff x="899592" y="-45742"/>
            <a:chExt cx="7405959" cy="3751296"/>
          </a:xfrm>
        </p:grpSpPr>
        <p:cxnSp>
          <p:nvCxnSpPr>
            <p:cNvPr id="11" name="直線接點 10"/>
            <p:cNvCxnSpPr/>
            <p:nvPr/>
          </p:nvCxnSpPr>
          <p:spPr>
            <a:xfrm flipH="1">
              <a:off x="4788024" y="-45742"/>
              <a:ext cx="3517527" cy="3751296"/>
            </a:xfrm>
            <a:prstGeom prst="line">
              <a:avLst/>
            </a:prstGeom>
            <a:ln w="4762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flipH="1">
              <a:off x="4695526" y="-45742"/>
              <a:ext cx="1964706" cy="3751296"/>
            </a:xfrm>
            <a:prstGeom prst="line">
              <a:avLst/>
            </a:prstGeom>
            <a:ln w="47625">
              <a:solidFill>
                <a:srgbClr val="002060"/>
              </a:solidFill>
              <a:prstDash val="dash"/>
            </a:ln>
          </p:spPr>
          <p:style>
            <a:lnRef idx="1">
              <a:schemeClr val="accent1"/>
            </a:lnRef>
            <a:fillRef idx="0">
              <a:schemeClr val="accent1"/>
            </a:fillRef>
            <a:effectRef idx="0">
              <a:schemeClr val="accent1"/>
            </a:effectRef>
            <a:fontRef idx="minor">
              <a:schemeClr val="tx1"/>
            </a:fontRef>
          </p:style>
        </p:cxnSp>
        <p:grpSp>
          <p:nvGrpSpPr>
            <p:cNvPr id="24" name="群組 23"/>
            <p:cNvGrpSpPr/>
            <p:nvPr/>
          </p:nvGrpSpPr>
          <p:grpSpPr>
            <a:xfrm>
              <a:off x="899592" y="-45742"/>
              <a:ext cx="3863766" cy="3751296"/>
              <a:chOff x="899592" y="-45742"/>
              <a:chExt cx="3863766" cy="3751296"/>
            </a:xfrm>
          </p:grpSpPr>
          <p:cxnSp>
            <p:nvCxnSpPr>
              <p:cNvPr id="9" name="直線接點 8"/>
              <p:cNvCxnSpPr/>
              <p:nvPr/>
            </p:nvCxnSpPr>
            <p:spPr>
              <a:xfrm>
                <a:off x="899592" y="15781"/>
                <a:ext cx="3384376" cy="3546750"/>
              </a:xfrm>
              <a:prstGeom prst="line">
                <a:avLst/>
              </a:prstGeom>
              <a:ln w="4762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4690884" y="-45742"/>
                <a:ext cx="72474" cy="3751296"/>
              </a:xfrm>
              <a:prstGeom prst="line">
                <a:avLst/>
              </a:prstGeom>
              <a:ln w="4762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979197" y="0"/>
                <a:ext cx="1505281" cy="3705554"/>
              </a:xfrm>
              <a:prstGeom prst="line">
                <a:avLst/>
              </a:prstGeom>
              <a:ln w="47625">
                <a:solidFill>
                  <a:srgbClr val="002060"/>
                </a:solidFill>
                <a:prstDash val="dash"/>
              </a:ln>
            </p:spPr>
            <p:style>
              <a:lnRef idx="1">
                <a:schemeClr val="accent1"/>
              </a:lnRef>
              <a:fillRef idx="0">
                <a:schemeClr val="accent1"/>
              </a:fillRef>
              <a:effectRef idx="0">
                <a:schemeClr val="accent1"/>
              </a:effectRef>
              <a:fontRef idx="minor">
                <a:schemeClr val="tx1"/>
              </a:fontRef>
            </p:style>
          </p:cxnSp>
        </p:grpSp>
      </p:grpSp>
      <p:pic>
        <p:nvPicPr>
          <p:cNvPr id="4" name="圖片 3"/>
          <p:cNvPicPr>
            <a:picLocks noChangeAspect="1"/>
          </p:cNvPicPr>
          <p:nvPr/>
        </p:nvPicPr>
        <p:blipFill rotWithShape="1">
          <a:blip r:embed="rId3" cstate="email">
            <a:extLst>
              <a:ext uri="{28A0092B-C50C-407E-A947-70E740481C1C}">
                <a14:useLocalDpi xmlns:a14="http://schemas.microsoft.com/office/drawing/2010/main"/>
              </a:ext>
            </a:extLst>
          </a:blip>
          <a:srcRect l="22201" t="40667" r="20313" b="-1"/>
          <a:stretch/>
        </p:blipFill>
        <p:spPr>
          <a:xfrm>
            <a:off x="2555776" y="3586941"/>
            <a:ext cx="4752528" cy="3468156"/>
          </a:xfrm>
          <a:prstGeom prst="rect">
            <a:avLst/>
          </a:prstGeom>
        </p:spPr>
      </p:pic>
      <p:pic>
        <p:nvPicPr>
          <p:cNvPr id="5" name="圖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5727" y="188640"/>
            <a:ext cx="8230313" cy="114005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JANI\Downloads\檔案_009.png"/>
          <p:cNvPicPr>
            <a:picLocks noChangeAspect="1" noChangeArrowheads="1"/>
          </p:cNvPicPr>
          <p:nvPr/>
        </p:nvPicPr>
        <p:blipFill>
          <a:blip r:embed="rId3" cstate="print"/>
          <a:srcRect l="4417" t="38541" r="3856" b="31407"/>
          <a:stretch>
            <a:fillRect/>
          </a:stretch>
        </p:blipFill>
        <p:spPr bwMode="auto">
          <a:xfrm>
            <a:off x="0" y="1466169"/>
            <a:ext cx="9252520" cy="5391831"/>
          </a:xfrm>
          <a:prstGeom prst="rect">
            <a:avLst/>
          </a:prstGeom>
          <a:noFill/>
        </p:spPr>
      </p:pic>
      <p:sp>
        <p:nvSpPr>
          <p:cNvPr id="2" name="標題 1"/>
          <p:cNvSpPr>
            <a:spLocks noGrp="1"/>
          </p:cNvSpPr>
          <p:nvPr>
            <p:ph type="title"/>
          </p:nvPr>
        </p:nvSpPr>
        <p:spPr>
          <a:xfrm>
            <a:off x="107504" y="180653"/>
            <a:ext cx="8229600" cy="1143000"/>
          </a:xfrm>
        </p:spPr>
        <p:txBody>
          <a:bodyPr/>
          <a:lstStyle/>
          <a:p>
            <a:pPr algn="l"/>
            <a:r>
              <a:rPr lang="zh-TW" altLang="en-US" b="1" dirty="0" smtClean="0"/>
              <a:t>排架、尋書的機器人</a:t>
            </a:r>
            <a:endParaRPr lang="zh-TW" altLang="en-US" b="1" dirty="0"/>
          </a:p>
        </p:txBody>
      </p:sp>
      <p:sp>
        <p:nvSpPr>
          <p:cNvPr id="3" name="文字方塊 2"/>
          <p:cNvSpPr txBox="1"/>
          <p:nvPr/>
        </p:nvSpPr>
        <p:spPr>
          <a:xfrm>
            <a:off x="0" y="6396335"/>
            <a:ext cx="9252520" cy="461665"/>
          </a:xfrm>
          <a:prstGeom prst="rect">
            <a:avLst/>
          </a:prstGeom>
          <a:solidFill>
            <a:schemeClr val="bg1">
              <a:alpha val="66000"/>
            </a:schemeClr>
          </a:solidFill>
        </p:spPr>
        <p:txBody>
          <a:bodyPr wrap="square" rtlCol="0">
            <a:spAutoFit/>
          </a:bodyPr>
          <a:lstStyle/>
          <a:p>
            <a:r>
              <a:rPr lang="zh-TW" altLang="en-US" sz="1200" dirty="0"/>
              <a:t>圖片來源：联合早报</a:t>
            </a:r>
            <a:endParaRPr lang="en-US" altLang="zh-TW" sz="1200" dirty="0"/>
          </a:p>
          <a:p>
            <a:pPr lvl="0">
              <a:defRPr/>
            </a:pPr>
            <a:r>
              <a:rPr lang="zh-TW" altLang="en-US" sz="1200" dirty="0"/>
              <a:t>資料來源：</a:t>
            </a:r>
            <a:r>
              <a:rPr lang="zh-TW" altLang="en-US" sz="1200" b="1" dirty="0"/>
              <a:t>新加坡圖書館運用機器人來協助排架。</a:t>
            </a:r>
            <a:r>
              <a:rPr lang="en-US" altLang="zh-TW" sz="1200" b="1" dirty="0"/>
              <a:t>Library Views </a:t>
            </a:r>
            <a:r>
              <a:rPr lang="zh-TW" altLang="en-US" sz="1200" b="1" dirty="0"/>
              <a:t>圖書館</a:t>
            </a:r>
            <a:r>
              <a:rPr lang="zh-TW" altLang="en-US" sz="1200" b="1" dirty="0" smtClean="0"/>
              <a:t>觀點</a:t>
            </a:r>
            <a:r>
              <a:rPr lang="zh-TW" altLang="en-US" sz="1200" b="1" dirty="0"/>
              <a:t>。取自：</a:t>
            </a:r>
            <a:r>
              <a:rPr lang="en-US" altLang="zh-TW" sz="1200" b="1" dirty="0"/>
              <a:t>https://libraryview.me/2016/08/11/10709/</a:t>
            </a:r>
            <a:endParaRPr lang="zh-TW" altLang="en-US" sz="12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1792</TotalTime>
  <Words>3205</Words>
  <Application>Microsoft Office PowerPoint</Application>
  <PresentationFormat>如螢幕大小 (4:3)</PresentationFormat>
  <Paragraphs>267</Paragraphs>
  <Slides>30</Slides>
  <Notes>28</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30</vt:i4>
      </vt:variant>
    </vt:vector>
  </HeadingPairs>
  <TitlesOfParts>
    <vt:vector size="36" baseType="lpstr">
      <vt:lpstr>Helvetica Neue</vt:lpstr>
      <vt:lpstr>微軟正黑體</vt:lpstr>
      <vt:lpstr>新細明體</vt:lpstr>
      <vt:lpstr>Arial</vt:lpstr>
      <vt:lpstr>Calibri</vt:lpstr>
      <vt:lpstr>Office 佈景主題</vt:lpstr>
      <vt:lpstr>PowerPoint 簡報</vt:lpstr>
      <vt:lpstr>PowerPoint 簡報</vt:lpstr>
      <vt:lpstr>PowerPoint 簡報</vt:lpstr>
      <vt:lpstr>PowerPoint 簡報</vt:lpstr>
      <vt:lpstr>在圖書館當音樂製作人</vt:lpstr>
      <vt:lpstr>在圖書館拍影片和製作影片</vt:lpstr>
      <vt:lpstr>在圖書館學作菜</vt:lpstr>
      <vt:lpstr>PowerPoint 簡報</vt:lpstr>
      <vt:lpstr>排架、尋書的機器人</vt:lpstr>
      <vt:lpstr>導覽的機器人</vt:lpstr>
      <vt:lpstr>運書的 機器人</vt:lpstr>
      <vt:lpstr>自動還書分揀機</vt:lpstr>
      <vt:lpstr>用「臉」就可以借書</vt:lpstr>
      <vt:lpstr>借書一定要去櫃檯排隊嗎？</vt:lpstr>
      <vt:lpstr>免排隊，直接用手機借書</vt:lpstr>
      <vt:lpstr>PowerPoint 簡報</vt:lpstr>
      <vt:lpstr>一整層樓都是漫畫的圖書館</vt:lpstr>
      <vt:lpstr>玩具圖書館</vt:lpstr>
      <vt:lpstr>長的像自動販賣機的圖書館</vt:lpstr>
      <vt:lpstr>沒有圖書館員的圖書館</vt:lpstr>
      <vt:lpstr>突然出現在路邊的圖書館</vt:lpstr>
      <vt:lpstr>海上的圖書館</vt:lpstr>
      <vt:lpstr>上山下海的圖書館</vt:lpstr>
      <vt:lpstr>種子圖書館：可以借回家種喔</vt:lpstr>
      <vt:lpstr>家裡缺電鑽嗎？到圖書館去借吧！</vt:lpstr>
      <vt:lpstr>真人圖書館： 圖書館不只可以借書，還可以借「人」喔。</vt:lpstr>
      <vt:lpstr>PowerPoint 簡報</vt:lpstr>
      <vt:lpstr>PowerPoint 簡報</vt:lpstr>
      <vt:lpstr>PowerPoint 簡報</vt:lpstr>
      <vt:lpstr>祝大家心中的夢想圖書館 都可以實現</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認識不同的圖書館</dc:title>
  <dc:creator>JANI</dc:creator>
  <cp:lastModifiedBy>陳雅苓</cp:lastModifiedBy>
  <cp:revision>345</cp:revision>
  <dcterms:created xsi:type="dcterms:W3CDTF">2019-09-30T13:39:10Z</dcterms:created>
  <dcterms:modified xsi:type="dcterms:W3CDTF">2020-01-03T10:10:25Z</dcterms:modified>
</cp:coreProperties>
</file>