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3" r:id="rId3"/>
    <p:sldId id="272" r:id="rId4"/>
    <p:sldId id="273" r:id="rId5"/>
    <p:sldId id="271" r:id="rId6"/>
    <p:sldId id="270" r:id="rId7"/>
    <p:sldId id="269" r:id="rId8"/>
    <p:sldId id="263" r:id="rId9"/>
    <p:sldId id="261" r:id="rId10"/>
    <p:sldId id="274" r:id="rId11"/>
    <p:sldId id="276" r:id="rId12"/>
    <p:sldId id="267" r:id="rId13"/>
    <p:sldId id="280" r:id="rId14"/>
    <p:sldId id="285" r:id="rId15"/>
    <p:sldId id="277" r:id="rId16"/>
    <p:sldId id="278" r:id="rId17"/>
    <p:sldId id="281" r:id="rId18"/>
    <p:sldId id="282" r:id="rId19"/>
    <p:sldId id="264" r:id="rId20"/>
    <p:sldId id="275" r:id="rId21"/>
    <p:sldId id="262" r:id="rId22"/>
    <p:sldId id="284" r:id="rId23"/>
    <p:sldId id="258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D60093"/>
    <a:srgbClr val="A50021"/>
    <a:srgbClr val="CC00CC"/>
    <a:srgbClr val="CC9900"/>
    <a:srgbClr val="FF3300"/>
    <a:srgbClr val="800080"/>
    <a:srgbClr val="66CCFF"/>
    <a:srgbClr val="FF66CC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688" autoAdjust="0"/>
  </p:normalViewPr>
  <p:slideViewPr>
    <p:cSldViewPr>
      <p:cViewPr varScale="1">
        <p:scale>
          <a:sx n="73" d="100"/>
          <a:sy n="73" d="100"/>
        </p:scale>
        <p:origin x="-67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597" y="-6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B75AF2A-A75D-4A51-B1D6-52F6D4315CE9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FAEDBE1-C82F-41D1-8B72-A68AB1FC2B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6808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2091830-8A51-4B83-A328-F86C59643AFF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5D4C5D6-C5FF-4FE6-9531-6CD762393B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28630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依序為甲骨文、金文、小篆、隸書、楷書</a:t>
            </a:r>
            <a:endParaRPr lang="en-US" altLang="zh-TW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883A97-CBAF-4F8F-B868-E4AA7D78C00C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日，解釋：太陽。表示月分的第幾天。一晝夜，一天。特定的一天。白天。時間。每天。季節。</a:t>
            </a:r>
            <a:endParaRPr lang="en-US" altLang="zh-TW" dirty="0" smtClean="0"/>
          </a:p>
          <a:p>
            <a:r>
              <a:rPr lang="zh-TW" altLang="en-US" dirty="0" smtClean="0"/>
              <a:t>昍，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ㄒㄩㄢ</a:t>
            </a:r>
            <a:r>
              <a:rPr lang="zh-TW" altLang="en-US" dirty="0" smtClean="0"/>
              <a:t>，解釋：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明</a:t>
            </a:r>
            <a:r>
              <a:rPr lang="zh-TW" altLang="en-US" dirty="0" smtClean="0"/>
              <a:t>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 smtClean="0"/>
              <a:t>晶，解釋：光亮、閃亮的。水晶：一種礦石。</a:t>
            </a:r>
            <a:endParaRPr lang="en-US" altLang="zh-TW" dirty="0" smtClean="0"/>
          </a:p>
          <a:p>
            <a:r>
              <a:rPr lang="zh-TW" altLang="en-US" dirty="0" smtClean="0"/>
              <a:t>屾，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ㄕㄣ</a:t>
            </a:r>
            <a:r>
              <a:rPr lang="zh-TW" altLang="en-US" dirty="0" smtClean="0"/>
              <a:t>，出，岀。</a:t>
            </a:r>
            <a:endParaRPr lang="en-US" altLang="zh-TW" dirty="0" smtClean="0"/>
          </a:p>
          <a:p>
            <a:r>
              <a:rPr lang="zh-TW" altLang="en-US" dirty="0" smtClean="0"/>
              <a:t>芔，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ㄏㄨㄟˋ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，古同“卉”。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ㄏㄨ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，迅疾</a:t>
            </a:r>
            <a:r>
              <a:rPr lang="zh-TW" altLang="en-US" dirty="0" smtClean="0"/>
              <a:t>。</a:t>
            </a:r>
            <a:endParaRPr lang="zh-TW" alt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4C5D6-C5FF-4FE6-9531-6CD762393B0E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38467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林，叢生的樹木；人物叢集；形容眾多；姓。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森，樹多的樣子；幽暗的樣子；整齊的樣子。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牪，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ㄧㄢˋ</a:t>
            </a:r>
            <a:r>
              <a:rPr lang="zh-TW" altLang="en-US" dirty="0" smtClean="0"/>
              <a:t>，解釋為牛伴。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犇，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ㄅㄣ</a:t>
            </a:r>
            <a:r>
              <a:rPr lang="zh-TW" altLang="en-US" dirty="0" smtClean="0"/>
              <a:t>，解釋為奔。</a:t>
            </a:r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719AE-C3CA-46D1-BB29-65F6A201164F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甲：天干的第一位。次序第一的，如：「甲等」。軍人作戰時穿以護身的衣物，如：「盔甲」。堅硬的外殼，如：「龜甲」。超過一般、居首位的，如：「富甲天下」。假定的代名詞。，如：「某甲」。動物手腳尖端所生的角質物，如：「指甲」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申：地支的第九位。申時：時辰名。陳述、表明，如：「申明」、「申述」。擴充、延展，如：「引申」、「延申」。責備，如：「申斥」、「申誡」。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田：可以種植農作物的土地，如：「農田」、「稻田」。打獵，如：「田獵」。蘊藏資源的地帶，如：「鹽田」。</a:t>
            </a:r>
            <a:endParaRPr lang="en-US" altLang="zh-TW" dirty="0" smtClean="0"/>
          </a:p>
          <a:p>
            <a:pPr>
              <a:spcBef>
                <a:spcPct val="0"/>
              </a:spcBef>
            </a:pPr>
            <a:r>
              <a:rPr lang="zh-TW" altLang="en-US" dirty="0" smtClean="0"/>
              <a:t>由：自、從，如：「由來」。原因，如：「原由」」。依從、任從，如：「由不得你」。根據，如：「由此可知」。經過，如：「觀其所由」。出自，如：「由衷之言」。歸、屬，如：「這件工作由他負責。」</a:t>
            </a: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C8520D-BA7E-4CFC-A16E-DD58BB73B0C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4C5D6-C5FF-4FE6-9531-6CD762393B0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王漢宗中楷體注音" pitchFamily="82" charset="-120"/>
                <a:ea typeface="王漢宗中楷體注音" pitchFamily="82" charset="-120"/>
              </a:rPr>
              <a:t>ㄒㄧㄠˋ，</a:t>
            </a:r>
            <a:r>
              <a:rPr lang="en-US" altLang="zh-TW" dirty="0" smtClean="0"/>
              <a:t>(1)</a:t>
            </a:r>
            <a:r>
              <a:rPr lang="zh-TW" altLang="en-US" dirty="0" smtClean="0"/>
              <a:t>求學、教學的場所。如：「學校」、「補校」、「夜校」。</a:t>
            </a:r>
            <a:r>
              <a:rPr lang="en-US" altLang="zh-TW" dirty="0" smtClean="0"/>
              <a:t>(2)</a:t>
            </a:r>
            <a:r>
              <a:rPr lang="zh-TW" altLang="en-US" dirty="0" smtClean="0"/>
              <a:t>現行軍官的階級之一。分上校、中校、少校三級。</a:t>
            </a:r>
            <a:endParaRPr lang="en-US" altLang="zh-TW" dirty="0" smtClean="0">
              <a:latin typeface="王漢宗中楷體注音" pitchFamily="82" charset="-120"/>
              <a:ea typeface="王漢宗中楷體注音" pitchFamily="82" charset="-120"/>
            </a:endParaRPr>
          </a:p>
          <a:p>
            <a:r>
              <a:rPr lang="zh-TW" altLang="en-US" dirty="0" smtClean="0"/>
              <a:t>ㄐㄧㄠˋ，</a:t>
            </a:r>
            <a:r>
              <a:rPr lang="en-US" altLang="zh-TW" dirty="0" smtClean="0"/>
              <a:t>(1)</a:t>
            </a:r>
            <a:r>
              <a:rPr lang="zh-TW" altLang="en-US" dirty="0" smtClean="0"/>
              <a:t>文書的複查核正。如：「校對」、「校正」、「校訂」。</a:t>
            </a:r>
            <a:r>
              <a:rPr lang="en-US" altLang="zh-TW" dirty="0" smtClean="0"/>
              <a:t>(2)</a:t>
            </a:r>
            <a:r>
              <a:rPr lang="zh-TW" altLang="en-US" dirty="0" smtClean="0"/>
              <a:t>較量、計較。如：「校量」。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D4C5D6-C5FF-4FE6-9531-6CD762393B0E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40A78-A920-4D9A-B729-CEB73E2B6AFE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30821-3173-4736-92D7-B351D63343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6FE3-3DEF-43EC-B389-AC6C49979737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2779-4FBE-4092-85DB-EC828754E2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0AD9-E23D-4B37-BD42-50BF132CEE3A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54542-2048-42A9-A743-090E600269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8080"/>
                </a:solidFill>
                <a:latin typeface="王漢宗中楷體注音" pitchFamily="34" charset="-120"/>
                <a:ea typeface="王漢宗中楷體注音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 b="1">
                <a:latin typeface="王漢宗中楷體注音" pitchFamily="34" charset="-120"/>
                <a:ea typeface="王漢宗中楷體注音" pitchFamily="34" charset="-120"/>
              </a:defRPr>
            </a:lvl1pPr>
            <a:lvl2pPr>
              <a:defRPr>
                <a:latin typeface="王漢宗中楷體注音" pitchFamily="34" charset="-120"/>
                <a:ea typeface="王漢宗中楷體注音" pitchFamily="34" charset="-120"/>
              </a:defRPr>
            </a:lvl2pPr>
            <a:lvl3pPr>
              <a:defRPr>
                <a:latin typeface="王漢宗中楷體注音" pitchFamily="34" charset="-120"/>
                <a:ea typeface="王漢宗中楷體注音" pitchFamily="34" charset="-120"/>
              </a:defRPr>
            </a:lvl3pPr>
            <a:lvl4pPr>
              <a:defRPr>
                <a:latin typeface="王漢宗中楷體注音" pitchFamily="34" charset="-120"/>
                <a:ea typeface="王漢宗中楷體注音" pitchFamily="34" charset="-120"/>
              </a:defRPr>
            </a:lvl4pPr>
            <a:lvl5pPr>
              <a:defRPr>
                <a:latin typeface="王漢宗中楷體注音" pitchFamily="34" charset="-120"/>
                <a:ea typeface="王漢宗中楷體注音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5D92-859F-4CEA-8EAF-55190634BEA3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AB2BD-82E5-4C25-B8B5-395EA921C8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9612D-F35E-4BD4-AF46-7BE56EAC3485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0030-03C7-4E62-AEAE-790DA392E0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1807-4DBB-4674-9E18-43383869256F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4891-A4B5-4BDE-91FB-F0B0480A1F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E28E-22FC-42DF-A329-C0DEBA0A5993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0D77-9CCB-4B76-BE2F-6DF3C97BA8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930D-242B-4B2B-A2CE-8A1BCD4A154D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7C8B0-46BB-493C-A72D-E2376C41B5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F779D-1F9E-4CE2-8703-281DF1DB8E84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08F98-3ACF-4E14-B82F-98FD06C9CB4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C3C2B-92B6-44BE-9015-E02534FBF159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A86AF-0EDE-4CDA-B9E5-D7A264858E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0602-D165-49C1-A831-474BC26EB67F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DD6C-F62F-40B8-8212-40DCB489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9D2616-0B9B-4595-967B-3A065599FBAA}" type="datetimeFigureOut">
              <a:rPr lang="zh-TW" altLang="en-US"/>
              <a:pPr>
                <a:defRPr/>
              </a:pPr>
              <a:t>2015/5/13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48C3C7-C09E-4B14-9B58-33F178FB5B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1031" name="圖片 6" descr="logo-橫式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55587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圖片 7" descr="kidbooks1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288" y="5094288"/>
            <a:ext cx="1763712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圖片 4" descr="圖片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928708"/>
            <a:ext cx="8167965" cy="257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0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345" y="260648"/>
            <a:ext cx="8241111" cy="1158144"/>
          </a:xfrm>
          <a:prstGeom prst="rect">
            <a:avLst/>
          </a:prstGeom>
        </p:spPr>
      </p:pic>
      <p:pic>
        <p:nvPicPr>
          <p:cNvPr id="6" name="圖片 5" descr="10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8033864" cy="471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685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11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8241111" cy="1158144"/>
          </a:xfrm>
          <a:prstGeom prst="rect">
            <a:avLst/>
          </a:prstGeom>
        </p:spPr>
      </p:pic>
      <p:pic>
        <p:nvPicPr>
          <p:cNvPr id="8" name="圖片 7" descr="11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16832"/>
            <a:ext cx="8631223" cy="2401626"/>
          </a:xfrm>
          <a:prstGeom prst="rect">
            <a:avLst/>
          </a:prstGeom>
        </p:spPr>
      </p:pic>
      <p:pic>
        <p:nvPicPr>
          <p:cNvPr id="6" name="圖片 5" descr="圖片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149080"/>
            <a:ext cx="3645107" cy="20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66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擷取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255345"/>
            <a:ext cx="6395819" cy="4414015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 bwMode="auto">
          <a:xfrm>
            <a:off x="2000494" y="6041142"/>
            <a:ext cx="284162" cy="57626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圓角矩形 7"/>
          <p:cNvSpPr/>
          <p:nvPr/>
        </p:nvSpPr>
        <p:spPr bwMode="auto">
          <a:xfrm>
            <a:off x="6364091" y="4992195"/>
            <a:ext cx="285750" cy="57626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3" name="圖片 12" descr="1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241111" cy="1158144"/>
          </a:xfrm>
          <a:prstGeom prst="rect">
            <a:avLst/>
          </a:prstGeom>
        </p:spPr>
      </p:pic>
      <p:pic>
        <p:nvPicPr>
          <p:cNvPr id="14" name="圖片 13" descr="12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340768"/>
            <a:ext cx="8241111" cy="4620386"/>
          </a:xfrm>
          <a:prstGeom prst="rect">
            <a:avLst/>
          </a:prstGeom>
        </p:spPr>
      </p:pic>
      <p:pic>
        <p:nvPicPr>
          <p:cNvPr id="15" name="圖片 14" descr="12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2060848"/>
            <a:ext cx="1368152" cy="2647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0"/>
          <p:cNvGrpSpPr>
            <a:grpSpLocks/>
          </p:cNvGrpSpPr>
          <p:nvPr/>
        </p:nvGrpSpPr>
        <p:grpSpPr bwMode="auto">
          <a:xfrm>
            <a:off x="1619250" y="2349500"/>
            <a:ext cx="6156325" cy="4230688"/>
            <a:chOff x="1619672" y="2348880"/>
            <a:chExt cx="6156176" cy="4231683"/>
          </a:xfrm>
        </p:grpSpPr>
        <p:pic>
          <p:nvPicPr>
            <p:cNvPr id="31748" name="圖片 6" descr="字典_05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2348880"/>
              <a:ext cx="6156176" cy="42316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圓角矩形 5"/>
            <p:cNvSpPr/>
            <p:nvPr/>
          </p:nvSpPr>
          <p:spPr>
            <a:xfrm>
              <a:off x="6990055" y="2780782"/>
              <a:ext cx="284155" cy="5763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083614" y="2780782"/>
              <a:ext cx="285743" cy="57639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11" name="圖片 10" descr="1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241111" cy="1158144"/>
          </a:xfrm>
          <a:prstGeom prst="rect">
            <a:avLst/>
          </a:prstGeom>
        </p:spPr>
      </p:pic>
      <p:pic>
        <p:nvPicPr>
          <p:cNvPr id="12" name="圖片 11" descr="12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340768"/>
            <a:ext cx="8241111" cy="462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12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0648"/>
            <a:ext cx="8241111" cy="1158144"/>
          </a:xfrm>
          <a:prstGeom prst="rect">
            <a:avLst/>
          </a:prstGeom>
        </p:spPr>
      </p:pic>
      <p:pic>
        <p:nvPicPr>
          <p:cNvPr id="9" name="圖片 8" descr="圖片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444" y="1400902"/>
            <a:ext cx="8241111" cy="462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擷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628887" cy="5365803"/>
          </a:xfrm>
        </p:spPr>
      </p:pic>
      <p:pic>
        <p:nvPicPr>
          <p:cNvPr id="5" name="圖片 4" descr="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444" y="254632"/>
            <a:ext cx="8241111" cy="11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7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15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361" y="260648"/>
            <a:ext cx="8241111" cy="1158144"/>
          </a:xfrm>
          <a:prstGeom prst="rect">
            <a:avLst/>
          </a:prstGeom>
        </p:spPr>
      </p:pic>
      <p:pic>
        <p:nvPicPr>
          <p:cNvPr id="4" name="圖片 3" descr="圖片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444" y="1306055"/>
            <a:ext cx="8241111" cy="4931257"/>
          </a:xfrm>
          <a:prstGeom prst="rect">
            <a:avLst/>
          </a:prstGeom>
        </p:spPr>
      </p:pic>
      <p:pic>
        <p:nvPicPr>
          <p:cNvPr id="5" name="圖片 4" descr="圖片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412776"/>
            <a:ext cx="5492042" cy="670505"/>
          </a:xfrm>
          <a:prstGeom prst="rect">
            <a:avLst/>
          </a:prstGeom>
        </p:spPr>
      </p:pic>
      <p:pic>
        <p:nvPicPr>
          <p:cNvPr id="8" name="圖片 7" descr="圖片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56222" y="2176336"/>
            <a:ext cx="5492042" cy="676600"/>
          </a:xfrm>
          <a:prstGeom prst="rect">
            <a:avLst/>
          </a:prstGeom>
        </p:spPr>
      </p:pic>
      <p:pic>
        <p:nvPicPr>
          <p:cNvPr id="9" name="圖片 8" descr="圖片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3068960"/>
            <a:ext cx="5492042" cy="670505"/>
          </a:xfrm>
          <a:prstGeom prst="rect">
            <a:avLst/>
          </a:prstGeom>
        </p:spPr>
      </p:pic>
      <p:pic>
        <p:nvPicPr>
          <p:cNvPr id="10" name="圖片 9" descr="圖片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3904528"/>
            <a:ext cx="5492042" cy="676600"/>
          </a:xfrm>
          <a:prstGeom prst="rect">
            <a:avLst/>
          </a:prstGeom>
        </p:spPr>
      </p:pic>
      <p:pic>
        <p:nvPicPr>
          <p:cNvPr id="11" name="圖片 10" descr="圖片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64334" y="4653136"/>
            <a:ext cx="5492042" cy="670505"/>
          </a:xfrm>
          <a:prstGeom prst="rect">
            <a:avLst/>
          </a:prstGeom>
        </p:spPr>
      </p:pic>
      <p:pic>
        <p:nvPicPr>
          <p:cNvPr id="12" name="圖片 11" descr="圖片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56222" y="5494799"/>
            <a:ext cx="5492042" cy="6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16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8241111" cy="1158144"/>
          </a:xfrm>
          <a:prstGeom prst="rect">
            <a:avLst/>
          </a:prstGeom>
        </p:spPr>
      </p:pic>
      <p:pic>
        <p:nvPicPr>
          <p:cNvPr id="4" name="圖片 3" descr="圖片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444" y="1378063"/>
            <a:ext cx="8241111" cy="4931257"/>
          </a:xfrm>
          <a:prstGeom prst="rect">
            <a:avLst/>
          </a:prstGeom>
        </p:spPr>
      </p:pic>
      <p:pic>
        <p:nvPicPr>
          <p:cNvPr id="5" name="圖片 4" descr="圖片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0278" y="1462351"/>
            <a:ext cx="5492042" cy="670505"/>
          </a:xfrm>
          <a:prstGeom prst="rect">
            <a:avLst/>
          </a:prstGeom>
        </p:spPr>
      </p:pic>
      <p:pic>
        <p:nvPicPr>
          <p:cNvPr id="6" name="圖片 5" descr="圖片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5979" y="2276872"/>
            <a:ext cx="5492042" cy="670505"/>
          </a:xfrm>
          <a:prstGeom prst="rect">
            <a:avLst/>
          </a:prstGeom>
        </p:spPr>
      </p:pic>
      <p:pic>
        <p:nvPicPr>
          <p:cNvPr id="8" name="圖片 7" descr="圖片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3118535"/>
            <a:ext cx="5492042" cy="670505"/>
          </a:xfrm>
          <a:prstGeom prst="rect">
            <a:avLst/>
          </a:prstGeom>
        </p:spPr>
      </p:pic>
      <p:pic>
        <p:nvPicPr>
          <p:cNvPr id="10" name="圖片 9" descr="圖片1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3982631"/>
            <a:ext cx="5492042" cy="670505"/>
          </a:xfrm>
          <a:prstGeom prst="rect">
            <a:avLst/>
          </a:prstGeom>
        </p:spPr>
      </p:pic>
      <p:pic>
        <p:nvPicPr>
          <p:cNvPr id="11" name="圖片 10" descr="圖片1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8230" y="4774719"/>
            <a:ext cx="5492042" cy="670505"/>
          </a:xfrm>
          <a:prstGeom prst="rect">
            <a:avLst/>
          </a:prstGeom>
        </p:spPr>
      </p:pic>
      <p:pic>
        <p:nvPicPr>
          <p:cNvPr id="12" name="圖片 11" descr="圖片1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8230" y="5589240"/>
            <a:ext cx="5492042" cy="6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17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41111" cy="1158144"/>
          </a:xfrm>
          <a:prstGeom prst="rect">
            <a:avLst/>
          </a:prstGeom>
        </p:spPr>
      </p:pic>
      <p:pic>
        <p:nvPicPr>
          <p:cNvPr id="4" name="圖片 3" descr="圖片1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444" y="1552151"/>
            <a:ext cx="8241111" cy="4541145"/>
          </a:xfrm>
          <a:prstGeom prst="rect">
            <a:avLst/>
          </a:prstGeom>
        </p:spPr>
      </p:pic>
      <p:pic>
        <p:nvPicPr>
          <p:cNvPr id="5" name="圖片 4" descr="圖片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1628800"/>
            <a:ext cx="5492042" cy="676600"/>
          </a:xfrm>
          <a:prstGeom prst="rect">
            <a:avLst/>
          </a:prstGeom>
        </p:spPr>
      </p:pic>
      <p:pic>
        <p:nvPicPr>
          <p:cNvPr id="8" name="圖片 7" descr="圖片1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492896"/>
            <a:ext cx="5492042" cy="670505"/>
          </a:xfrm>
          <a:prstGeom prst="rect">
            <a:avLst/>
          </a:prstGeom>
        </p:spPr>
      </p:pic>
      <p:pic>
        <p:nvPicPr>
          <p:cNvPr id="9" name="圖片 8" descr="圖片1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3284984"/>
            <a:ext cx="5492042" cy="676600"/>
          </a:xfrm>
          <a:prstGeom prst="rect">
            <a:avLst/>
          </a:prstGeom>
        </p:spPr>
      </p:pic>
      <p:pic>
        <p:nvPicPr>
          <p:cNvPr id="10" name="圖片 9" descr="圖片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4120552"/>
            <a:ext cx="5492042" cy="676600"/>
          </a:xfrm>
          <a:prstGeom prst="rect">
            <a:avLst/>
          </a:prstGeom>
        </p:spPr>
      </p:pic>
      <p:pic>
        <p:nvPicPr>
          <p:cNvPr id="11" name="圖片 10" descr="圖片2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19672" y="4941168"/>
            <a:ext cx="5492042" cy="67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97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1258888" y="2852738"/>
            <a:ext cx="6049962" cy="3744912"/>
            <a:chOff x="755576" y="2276872"/>
            <a:chExt cx="6480720" cy="4430225"/>
          </a:xfrm>
        </p:grpSpPr>
        <p:pic>
          <p:nvPicPr>
            <p:cNvPr id="30724" name="圖片 4" descr="字典_06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276872"/>
              <a:ext cx="6480720" cy="44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圓角矩形 5"/>
            <p:cNvSpPr/>
            <p:nvPr/>
          </p:nvSpPr>
          <p:spPr>
            <a:xfrm>
              <a:off x="6516972" y="5229104"/>
              <a:ext cx="287389" cy="863885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10" name="圖片 9" descr="18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8241111" cy="1158144"/>
          </a:xfrm>
          <a:prstGeom prst="rect">
            <a:avLst/>
          </a:prstGeom>
        </p:spPr>
      </p:pic>
      <p:pic>
        <p:nvPicPr>
          <p:cNvPr id="11" name="圖片 10" descr="18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596" y="1412776"/>
            <a:ext cx="8673892" cy="4614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share-happiness-peo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221088"/>
            <a:ext cx="4248472" cy="2281895"/>
          </a:xfrm>
          <a:prstGeom prst="rect">
            <a:avLst/>
          </a:prstGeom>
        </p:spPr>
      </p:pic>
      <p:pic>
        <p:nvPicPr>
          <p:cNvPr id="6" name="圖片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8484931" cy="219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19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41111" cy="1158144"/>
          </a:xfrm>
          <a:prstGeom prst="rect">
            <a:avLst/>
          </a:prstGeom>
        </p:spPr>
      </p:pic>
      <p:pic>
        <p:nvPicPr>
          <p:cNvPr id="7" name="圖片 6" descr="19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39214"/>
            <a:ext cx="8612937" cy="511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1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圖片 4" descr="sandwichface_082506_ve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1584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37" y="2852936"/>
            <a:ext cx="9033526" cy="245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第　組</a:t>
            </a:r>
            <a:endParaRPr lang="zh-TW" altLang="en-US" dirty="0"/>
          </a:p>
        </p:txBody>
      </p:sp>
      <p:pic>
        <p:nvPicPr>
          <p:cNvPr id="1026" name="Picture 2" descr="G:\班訪\pic\58PIC4658PIC5Cb_10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1556792"/>
            <a:ext cx="4188099" cy="4678891"/>
          </a:xfrm>
          <a:prstGeom prst="rect">
            <a:avLst/>
          </a:prstGeom>
          <a:noFill/>
        </p:spPr>
      </p:pic>
      <p:pic>
        <p:nvPicPr>
          <p:cNvPr id="12" name="圖片 11" descr="2531170_11044072091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17818">
            <a:off x="194363" y="3955745"/>
            <a:ext cx="2557058" cy="2640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48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508500"/>
              <a:ext cx="9144000" cy="234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18" name="Picture 2" descr="C:\Users\a14121\Desktop\ICON\img1g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454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圖片 5" descr="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3048229"/>
            <a:ext cx="5772435" cy="3261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62" y="2344564"/>
            <a:ext cx="1008062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5912" y="2204864"/>
            <a:ext cx="6921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62" y="2349327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749" y="2349327"/>
            <a:ext cx="720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1174" y="2420764"/>
            <a:ext cx="7191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1067" y="3902323"/>
            <a:ext cx="79216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22642" y="3861048"/>
            <a:ext cx="7921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56633" y="3861048"/>
            <a:ext cx="587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9262" y="3862214"/>
            <a:ext cx="6111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2612" y="3862214"/>
            <a:ext cx="5476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8" name="文字方塊 19"/>
          <p:cNvSpPr txBox="1">
            <a:spLocks noChangeArrowheads="1"/>
          </p:cNvSpPr>
          <p:nvPr/>
        </p:nvSpPr>
        <p:spPr bwMode="auto">
          <a:xfrm>
            <a:off x="971550" y="6577013"/>
            <a:ext cx="7180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1400">
                <a:latin typeface="Calibri" pitchFamily="34" charset="0"/>
              </a:rPr>
              <a:t>資料來源：鬱乃堯</a:t>
            </a:r>
            <a:r>
              <a:rPr kumimoji="0" lang="en-US" altLang="zh-TW" sz="1400">
                <a:latin typeface="Calibri" pitchFamily="34" charset="0"/>
              </a:rPr>
              <a:t>(</a:t>
            </a:r>
            <a:r>
              <a:rPr kumimoji="0" lang="zh-TW" altLang="en-US" sz="1400">
                <a:latin typeface="Calibri" pitchFamily="34" charset="0"/>
              </a:rPr>
              <a:t>民</a:t>
            </a:r>
            <a:r>
              <a:rPr kumimoji="0" lang="en-US" altLang="zh-TW" sz="1400">
                <a:latin typeface="Calibri" pitchFamily="34" charset="0"/>
              </a:rPr>
              <a:t>97)</a:t>
            </a:r>
            <a:r>
              <a:rPr kumimoji="0" lang="zh-TW" altLang="en-US" sz="1400">
                <a:latin typeface="Calibri" pitchFamily="34" charset="0"/>
              </a:rPr>
              <a:t>。認字歸宗：漢字的起源與演化。頁</a:t>
            </a:r>
            <a:r>
              <a:rPr kumimoji="0" lang="en-US" altLang="zh-TW" sz="1400">
                <a:latin typeface="Calibri" pitchFamily="34" charset="0"/>
              </a:rPr>
              <a:t>59-60</a:t>
            </a:r>
            <a:r>
              <a:rPr kumimoji="0" lang="zh-TW" altLang="en-US" sz="1400">
                <a:latin typeface="Calibri" pitchFamily="34" charset="0"/>
              </a:rPr>
              <a:t>。新北市：左岸文化。</a:t>
            </a:r>
          </a:p>
        </p:txBody>
      </p:sp>
      <p:pic>
        <p:nvPicPr>
          <p:cNvPr id="15" name="圖片 14" descr="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89066" y="260648"/>
            <a:ext cx="8259398" cy="115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4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058" y="620688"/>
            <a:ext cx="8259398" cy="1377582"/>
          </a:xfrm>
          <a:prstGeom prst="rect">
            <a:avLst/>
          </a:prstGeom>
        </p:spPr>
      </p:pic>
      <p:pic>
        <p:nvPicPr>
          <p:cNvPr id="8" name="圖片 7" descr="4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458" y="2399673"/>
            <a:ext cx="3029462" cy="1749407"/>
          </a:xfrm>
          <a:prstGeom prst="rect">
            <a:avLst/>
          </a:prstGeom>
        </p:spPr>
      </p:pic>
      <p:pic>
        <p:nvPicPr>
          <p:cNvPr id="9" name="圖片 8" descr="4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8682" y="2492896"/>
            <a:ext cx="3029462" cy="1749407"/>
          </a:xfrm>
          <a:prstGeom prst="rect">
            <a:avLst/>
          </a:prstGeom>
        </p:spPr>
      </p:pic>
      <p:pic>
        <p:nvPicPr>
          <p:cNvPr id="10" name="圖片 9" descr="4-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2492896"/>
            <a:ext cx="3029462" cy="17494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 descr="5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8259398" cy="1377582"/>
          </a:xfrm>
          <a:prstGeom prst="rect">
            <a:avLst/>
          </a:prstGeom>
        </p:spPr>
      </p:pic>
      <p:pic>
        <p:nvPicPr>
          <p:cNvPr id="21" name="圖片 20" descr="5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2366108"/>
            <a:ext cx="1688453" cy="1206908"/>
          </a:xfrm>
          <a:prstGeom prst="rect">
            <a:avLst/>
          </a:prstGeom>
        </p:spPr>
      </p:pic>
      <p:pic>
        <p:nvPicPr>
          <p:cNvPr id="22" name="圖片 21" descr="5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276872"/>
            <a:ext cx="1688453" cy="1206908"/>
          </a:xfrm>
          <a:prstGeom prst="rect">
            <a:avLst/>
          </a:prstGeom>
        </p:spPr>
      </p:pic>
      <p:pic>
        <p:nvPicPr>
          <p:cNvPr id="23" name="圖片 22" descr="5-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8064" y="2276872"/>
            <a:ext cx="1688453" cy="1206908"/>
          </a:xfrm>
          <a:prstGeom prst="rect">
            <a:avLst/>
          </a:prstGeom>
        </p:spPr>
      </p:pic>
      <p:pic>
        <p:nvPicPr>
          <p:cNvPr id="24" name="圖片 23" descr="5-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3717032"/>
            <a:ext cx="1688453" cy="1206908"/>
          </a:xfrm>
          <a:prstGeom prst="rect">
            <a:avLst/>
          </a:prstGeom>
        </p:spPr>
      </p:pic>
      <p:pic>
        <p:nvPicPr>
          <p:cNvPr id="25" name="圖片 24" descr="5-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3662252"/>
            <a:ext cx="1688453" cy="1206908"/>
          </a:xfrm>
          <a:prstGeom prst="rect">
            <a:avLst/>
          </a:prstGeom>
        </p:spPr>
      </p:pic>
      <p:pic>
        <p:nvPicPr>
          <p:cNvPr id="26" name="圖片 25" descr="5-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92080" y="3765875"/>
            <a:ext cx="1523874" cy="110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6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337" y="404664"/>
            <a:ext cx="8241111" cy="1377582"/>
          </a:xfrm>
          <a:prstGeom prst="rect">
            <a:avLst/>
          </a:prstGeom>
        </p:spPr>
      </p:pic>
      <p:pic>
        <p:nvPicPr>
          <p:cNvPr id="11" name="圖片 10" descr="6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132856"/>
            <a:ext cx="2340671" cy="1621402"/>
          </a:xfrm>
          <a:prstGeom prst="rect">
            <a:avLst/>
          </a:prstGeom>
        </p:spPr>
      </p:pic>
      <p:pic>
        <p:nvPicPr>
          <p:cNvPr id="12" name="圖片 11" descr="6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132856"/>
            <a:ext cx="2340671" cy="1621402"/>
          </a:xfrm>
          <a:prstGeom prst="rect">
            <a:avLst/>
          </a:prstGeom>
        </p:spPr>
      </p:pic>
      <p:pic>
        <p:nvPicPr>
          <p:cNvPr id="13" name="圖片 12" descr="6-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3297" y="3607798"/>
            <a:ext cx="2340671" cy="1621402"/>
          </a:xfrm>
          <a:prstGeom prst="rect">
            <a:avLst/>
          </a:prstGeom>
        </p:spPr>
      </p:pic>
      <p:pic>
        <p:nvPicPr>
          <p:cNvPr id="14" name="圖片 13" descr="6-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3645024"/>
            <a:ext cx="2340671" cy="1621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3" descr="stock-question-mar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88781">
            <a:off x="5509369" y="249155"/>
            <a:ext cx="1582281" cy="208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圖片 5" descr="question_marks_coming_out_of_box_800_cl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790950"/>
            <a:ext cx="266382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348880"/>
            <a:ext cx="8259398" cy="1377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內容版面配置區 3" descr="字典_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2447925" cy="3378200"/>
          </a:xfrm>
          <a:ln>
            <a:solidFill>
              <a:schemeClr val="tx1"/>
            </a:solidFill>
          </a:ln>
        </p:spPr>
      </p:pic>
      <p:pic>
        <p:nvPicPr>
          <p:cNvPr id="28675" name="圖片 4" descr="字典_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420938"/>
            <a:ext cx="2663825" cy="4002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676" name="圖片 5" descr="成語_0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412875"/>
            <a:ext cx="2492375" cy="347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圖片 6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396" y="404664"/>
            <a:ext cx="8247207" cy="1158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345" y="260648"/>
            <a:ext cx="8241111" cy="1158144"/>
          </a:xfrm>
          <a:prstGeom prst="rect">
            <a:avLst/>
          </a:prstGeom>
        </p:spPr>
      </p:pic>
      <p:pic>
        <p:nvPicPr>
          <p:cNvPr id="7" name="圖片 6" descr="9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2776"/>
            <a:ext cx="8241111" cy="588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507</Words>
  <Application>Microsoft Office PowerPoint</Application>
  <PresentationFormat>如螢幕大小 (4:3)</PresentationFormat>
  <Paragraphs>24</Paragraphs>
  <Slides>23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第　組</vt:lpstr>
      <vt:lpstr>投影片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知道我的名字</dc:title>
  <dc:creator>a14121</dc:creator>
  <cp:lastModifiedBy>a14121</cp:lastModifiedBy>
  <cp:revision>177</cp:revision>
  <dcterms:created xsi:type="dcterms:W3CDTF">2015-03-31T01:54:08Z</dcterms:created>
  <dcterms:modified xsi:type="dcterms:W3CDTF">2015-05-13T08:08:59Z</dcterms:modified>
</cp:coreProperties>
</file>