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56" r:id="rId1"/>
  </p:sldMasterIdLst>
  <p:notesMasterIdLst>
    <p:notesMasterId r:id="rId73"/>
  </p:notesMasterIdLst>
  <p:sldIdLst>
    <p:sldId id="256" r:id="rId2"/>
    <p:sldId id="278" r:id="rId3"/>
    <p:sldId id="314" r:id="rId4"/>
    <p:sldId id="261" r:id="rId5"/>
    <p:sldId id="258" r:id="rId6"/>
    <p:sldId id="259" r:id="rId7"/>
    <p:sldId id="365" r:id="rId8"/>
    <p:sldId id="368" r:id="rId9"/>
    <p:sldId id="263" r:id="rId10"/>
    <p:sldId id="282" r:id="rId11"/>
    <p:sldId id="284" r:id="rId12"/>
    <p:sldId id="271" r:id="rId13"/>
    <p:sldId id="272" r:id="rId14"/>
    <p:sldId id="362" r:id="rId15"/>
    <p:sldId id="366" r:id="rId16"/>
    <p:sldId id="274" r:id="rId17"/>
    <p:sldId id="315" r:id="rId18"/>
    <p:sldId id="363" r:id="rId19"/>
    <p:sldId id="312" r:id="rId20"/>
    <p:sldId id="364" r:id="rId21"/>
    <p:sldId id="268" r:id="rId22"/>
    <p:sldId id="318" r:id="rId23"/>
    <p:sldId id="320" r:id="rId24"/>
    <p:sldId id="321" r:id="rId25"/>
    <p:sldId id="277" r:id="rId26"/>
    <p:sldId id="322" r:id="rId27"/>
    <p:sldId id="279" r:id="rId28"/>
    <p:sldId id="348" r:id="rId29"/>
    <p:sldId id="323" r:id="rId30"/>
    <p:sldId id="324" r:id="rId31"/>
    <p:sldId id="349" r:id="rId32"/>
    <p:sldId id="350" r:id="rId33"/>
    <p:sldId id="325" r:id="rId34"/>
    <p:sldId id="351" r:id="rId35"/>
    <p:sldId id="326" r:id="rId36"/>
    <p:sldId id="287" r:id="rId37"/>
    <p:sldId id="288" r:id="rId38"/>
    <p:sldId id="352" r:id="rId39"/>
    <p:sldId id="328" r:id="rId40"/>
    <p:sldId id="353" r:id="rId41"/>
    <p:sldId id="327" r:id="rId42"/>
    <p:sldId id="329" r:id="rId43"/>
    <p:sldId id="330" r:id="rId44"/>
    <p:sldId id="331" r:id="rId45"/>
    <p:sldId id="354" r:id="rId46"/>
    <p:sldId id="332" r:id="rId47"/>
    <p:sldId id="355" r:id="rId48"/>
    <p:sldId id="333" r:id="rId49"/>
    <p:sldId id="334" r:id="rId50"/>
    <p:sldId id="356" r:id="rId51"/>
    <p:sldId id="335" r:id="rId52"/>
    <p:sldId id="336" r:id="rId53"/>
    <p:sldId id="337" r:id="rId54"/>
    <p:sldId id="357" r:id="rId55"/>
    <p:sldId id="338" r:id="rId56"/>
    <p:sldId id="358" r:id="rId57"/>
    <p:sldId id="339" r:id="rId58"/>
    <p:sldId id="340" r:id="rId59"/>
    <p:sldId id="359" r:id="rId60"/>
    <p:sldId id="341" r:id="rId61"/>
    <p:sldId id="360" r:id="rId62"/>
    <p:sldId id="342" r:id="rId63"/>
    <p:sldId id="343" r:id="rId64"/>
    <p:sldId id="344" r:id="rId65"/>
    <p:sldId id="361" r:id="rId66"/>
    <p:sldId id="345" r:id="rId67"/>
    <p:sldId id="346" r:id="rId68"/>
    <p:sldId id="347" r:id="rId69"/>
    <p:sldId id="276" r:id="rId70"/>
    <p:sldId id="311" r:id="rId71"/>
    <p:sldId id="367" r:id="rId72"/>
  </p:sldIdLst>
  <p:sldSz cx="12192000" cy="6858000"/>
  <p:notesSz cx="6858000" cy="9144000"/>
  <p:embeddedFontLst>
    <p:embeddedFont>
      <p:font typeface="清松手寫體1" pitchFamily="2" charset="-120"/>
      <p:regular r:id="rId74"/>
    </p:embeddedFont>
    <p:embeddedFont>
      <p:font typeface="王漢宗細圓體繁" panose="02020300000000000000" pitchFamily="18" charset="-120"/>
      <p:regular r:id="rId75"/>
    </p:embeddedFont>
    <p:embeddedFont>
      <p:font typeface="Calibri Light" panose="020F0302020204030204" pitchFamily="34" charset="0"/>
      <p:regular r:id="rId76"/>
      <p:italic r:id="rId77"/>
    </p:embeddedFont>
    <p:embeddedFont>
      <p:font typeface="Comic Sans MS" panose="030F0702030302020204" pitchFamily="66" charset="0"/>
      <p:regular r:id="rId78"/>
      <p:bold r:id="rId79"/>
      <p:italic r:id="rId80"/>
      <p:boldItalic r:id="rId81"/>
    </p:embeddedFont>
    <p:embeddedFont>
      <p:font typeface="華康中圓體" panose="020F0509000000000000" pitchFamily="49" charset="-120"/>
      <p:regular r:id="rId82"/>
    </p:embeddedFont>
    <p:embeddedFont>
      <p:font typeface="SanafonMaru" panose="02000609000000000000" pitchFamily="49" charset="-128"/>
      <p:regular r:id="rId83"/>
    </p:embeddedFont>
    <p:embeddedFont>
      <p:font typeface="SetoFont" panose="02000600000000000000" pitchFamily="2" charset="-120"/>
      <p:regular r:id="rId84"/>
    </p:embeddedFont>
    <p:embeddedFont>
      <p:font typeface="Hanyi Senty Chalk Original" panose="03000600000000000000" pitchFamily="66" charset="-120"/>
      <p:regular r:id="rId85"/>
    </p:embeddedFont>
    <p:embeddedFont>
      <p:font typeface="Trebuchet MS" panose="020B0603020202020204" pitchFamily="34" charset="0"/>
      <p:regular r:id="rId86"/>
      <p:bold r:id="rId87"/>
      <p:italic r:id="rId88"/>
      <p:boldItalic r:id="rId89"/>
    </p:embeddedFont>
    <p:embeddedFont>
      <p:font typeface="KAWAIITEGAKIMOJI" panose="02000600000000000000" pitchFamily="2" charset="-128"/>
      <p:regular r:id="rId90"/>
    </p:embeddedFont>
    <p:embeddedFont>
      <p:font typeface="Wingdings 2" panose="05020102010507070707" pitchFamily="18" charset="2"/>
      <p:regular r:id="rId91"/>
    </p:embeddedFont>
    <p:embeddedFont>
      <p:font typeface="Heiti TC" panose="040F0700000000000000" pitchFamily="82" charset="-120"/>
      <p:regular r:id="rId92"/>
    </p:embeddedFont>
    <p:embeddedFont>
      <p:font typeface="微軟正黑體" panose="020B0604030504040204" pitchFamily="34" charset="-120"/>
      <p:regular r:id="rId93"/>
      <p:bold r:id="rId94"/>
    </p:embeddedFont>
    <p:embeddedFont>
      <p:font typeface="Calibri" panose="020F0502020204030204" pitchFamily="34" charset="0"/>
      <p:regular r:id="rId95"/>
      <p:bold r:id="rId96"/>
      <p:italic r:id="rId97"/>
      <p:boldItalic r:id="rId98"/>
    </p:embeddedFont>
    <p:embeddedFont>
      <p:font typeface="Calisto MT" panose="02040603050505030304" pitchFamily="18" charset="0"/>
      <p:regular r:id="rId99"/>
      <p:bold r:id="rId100"/>
      <p:italic r:id="rId101"/>
      <p:boldItalic r:id="rId102"/>
    </p:embeddedFont>
  </p:embeddedFont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陳品潔" initials="陳品潔" lastIdx="0" clrIdx="0">
    <p:extLst>
      <p:ext uri="{19B8F6BF-5375-455C-9EA6-DF929625EA0E}">
        <p15:presenceInfo xmlns:p15="http://schemas.microsoft.com/office/powerpoint/2012/main" userId="S-1-5-21-583907252-963894560-682003330-100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A06188"/>
    <a:srgbClr val="FFCC66"/>
    <a:srgbClr val="C35A78"/>
    <a:srgbClr val="6B86A3"/>
    <a:srgbClr val="D22E45"/>
    <a:srgbClr val="F76846"/>
    <a:srgbClr val="600000"/>
    <a:srgbClr val="8000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895825-9CD4-43E9-9854-94869BB0C4E3}" v="527" dt="2019-10-25T00:20:18.352"/>
    <p1510:client id="{2CB0FEEE-DA84-4537-A526-A9AD5AF4A193}" v="335" dt="2019-11-17T14:21:12.400"/>
    <p1510:client id="{6AEB3AD3-9642-4F57-A252-CF64C21FCB31}" v="532" dt="2019-11-15T03:12:59.194"/>
    <p1510:client id="{81F2BCCC-8338-43BC-89E8-41E6BD64D7B2}" v="746" dt="2019-11-14T02:40:04.348"/>
    <p1510:client id="{890D7450-60D2-42E5-98BF-3A3DC2F1FB51}" v="165" dt="2019-11-17T13:49:27.174"/>
    <p1510:client id="{B6739C14-18DF-4B38-B213-90484CA95B81}" v="346" dt="2019-10-24T13:22:13.726"/>
    <p1510:client id="{DE041F10-32AB-4F00-9B75-53B6970B3937}" v="560" dt="2019-11-15T13:16:45.4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9" autoAdjust="0"/>
    <p:restoredTop sz="82139" autoAdjust="0"/>
  </p:normalViewPr>
  <p:slideViewPr>
    <p:cSldViewPr snapToGrid="0">
      <p:cViewPr varScale="1">
        <p:scale>
          <a:sx n="72" d="100"/>
          <a:sy n="72" d="100"/>
        </p:scale>
        <p:origin x="1092" y="54"/>
      </p:cViewPr>
      <p:guideLst/>
    </p:cSldViewPr>
  </p:slideViewPr>
  <p:outlineViewPr>
    <p:cViewPr>
      <p:scale>
        <a:sx n="33" d="100"/>
        <a:sy n="33" d="100"/>
      </p:scale>
      <p:origin x="0" y="-994"/>
    </p:cViewPr>
  </p:outlineViewPr>
  <p:notesTextViewPr>
    <p:cViewPr>
      <p:scale>
        <a:sx n="1" d="1"/>
        <a:sy n="1" d="1"/>
      </p:scale>
      <p:origin x="0" y="0"/>
    </p:cViewPr>
  </p:notesTextViewPr>
  <p:sorterViewPr>
    <p:cViewPr>
      <p:scale>
        <a:sx n="100" d="100"/>
        <a:sy n="100" d="100"/>
      </p:scale>
      <p:origin x="0" y="-341"/>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1.fntdata"/><Relationship Id="rId89" Type="http://schemas.openxmlformats.org/officeDocument/2006/relationships/font" Target="fonts/font16.fntdata"/><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fntdata"/><Relationship Id="rId79" Type="http://schemas.openxmlformats.org/officeDocument/2006/relationships/font" Target="fonts/font6.fntdata"/><Relationship Id="rId102" Type="http://schemas.openxmlformats.org/officeDocument/2006/relationships/font" Target="fonts/font29.fntdata"/><Relationship Id="rId5" Type="http://schemas.openxmlformats.org/officeDocument/2006/relationships/slide" Target="slides/slide4.xml"/><Relationship Id="rId90" Type="http://schemas.openxmlformats.org/officeDocument/2006/relationships/font" Target="fonts/font17.fntdata"/><Relationship Id="rId95" Type="http://schemas.openxmlformats.org/officeDocument/2006/relationships/font" Target="fonts/font2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7.fntdata"/><Relationship Id="rId85" Type="http://schemas.openxmlformats.org/officeDocument/2006/relationships/font" Target="fonts/font12.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commentAuthors" Target="commentAuthors.xml"/><Relationship Id="rId108"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font" Target="fonts/font15.fntdata"/><Relationship Id="rId91" Type="http://schemas.openxmlformats.org/officeDocument/2006/relationships/font" Target="fonts/font18.fntdata"/><Relationship Id="rId96"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94" Type="http://schemas.openxmlformats.org/officeDocument/2006/relationships/font" Target="fonts/font21.fntdata"/><Relationship Id="rId99" Type="http://schemas.openxmlformats.org/officeDocument/2006/relationships/font" Target="fonts/font26.fntdata"/><Relationship Id="rId101" Type="http://schemas.openxmlformats.org/officeDocument/2006/relationships/font" Target="fonts/font2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3.fntdata"/><Relationship Id="rId97" Type="http://schemas.openxmlformats.org/officeDocument/2006/relationships/font" Target="fonts/font24.fntdata"/><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4.fntdata"/><Relationship Id="rId61" Type="http://schemas.openxmlformats.org/officeDocument/2006/relationships/slide" Target="slides/slide60.xml"/><Relationship Id="rId82"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4.fntdata"/><Relationship Id="rId100" Type="http://schemas.openxmlformats.org/officeDocument/2006/relationships/font" Target="fonts/font27.fntdata"/><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20.fntdata"/><Relationship Id="rId98" Type="http://schemas.openxmlformats.org/officeDocument/2006/relationships/font" Target="fonts/font2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工作表1!$B$1</c:f>
              <c:strCache>
                <c:ptCount val="1"/>
                <c:pt idx="0">
                  <c:v>銷售</c:v>
                </c:pt>
              </c:strCache>
            </c:strRef>
          </c:tx>
          <c:explosion val="4"/>
          <c:dPt>
            <c:idx val="0"/>
            <c:bubble3D val="0"/>
            <c:spPr>
              <a:solidFill>
                <a:schemeClr val="accent1">
                  <a:tint val="5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AB9F-42C3-B108-219DE3763D3F}"/>
              </c:ext>
            </c:extLst>
          </c:dPt>
          <c:dPt>
            <c:idx val="1"/>
            <c:bubble3D val="0"/>
            <c:spPr>
              <a:solidFill>
                <a:schemeClr val="accent1">
                  <a:tint val="8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AB9F-42C3-B108-219DE3763D3F}"/>
              </c:ext>
            </c:extLst>
          </c:dPt>
          <c:dPt>
            <c:idx val="2"/>
            <c:bubble3D val="0"/>
            <c:spPr>
              <a:solidFill>
                <a:schemeClr val="accent1">
                  <a:shade val="8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AB9F-42C3-B108-219DE3763D3F}"/>
              </c:ext>
            </c:extLst>
          </c:dPt>
          <c:dPt>
            <c:idx val="3"/>
            <c:bubble3D val="0"/>
            <c:spPr>
              <a:solidFill>
                <a:schemeClr val="accent1">
                  <a:shade val="58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7-AB9F-42C3-B108-219DE3763D3F}"/>
              </c:ext>
            </c:extLst>
          </c:dPt>
          <c:cat>
            <c:strRef>
              <c:f>工作表1!$A$2:$A$5</c:f>
              <c:strCache>
                <c:ptCount val="2"/>
                <c:pt idx="0">
                  <c:v>成年</c:v>
                </c:pt>
                <c:pt idx="1">
                  <c:v>未成年</c:v>
                </c:pt>
              </c:strCache>
            </c:strRef>
          </c:cat>
          <c:val>
            <c:numRef>
              <c:f>工作表1!$B$2:$B$5</c:f>
              <c:numCache>
                <c:formatCode>General</c:formatCode>
                <c:ptCount val="4"/>
                <c:pt idx="0">
                  <c:v>49</c:v>
                </c:pt>
                <c:pt idx="1">
                  <c:v>51</c:v>
                </c:pt>
              </c:numCache>
            </c:numRef>
          </c:val>
          <c:extLst xmlns:c16r2="http://schemas.microsoft.com/office/drawing/2015/06/chart">
            <c:ext xmlns:c16="http://schemas.microsoft.com/office/drawing/2014/chart" uri="{C3380CC4-5D6E-409C-BE32-E72D297353CC}">
              <c16:uniqueId val="{00000008-AB9F-42C3-B108-219DE3763D3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E0CA13-6E8C-4B37-AF65-A13F678974B2}" type="datetimeFigureOut">
              <a:rPr lang="zh-TW" altLang="en-US" smtClean="0"/>
              <a:t>2019/12/19</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AC0360-DDB9-442B-8D0E-C8FE37447C43}" type="slidenum">
              <a:rPr lang="zh-TW" altLang="en-US" smtClean="0"/>
              <a:t>‹#›</a:t>
            </a:fld>
            <a:endParaRPr lang="zh-TW" altLang="en-US"/>
          </a:p>
        </p:txBody>
      </p:sp>
    </p:spTree>
    <p:extLst>
      <p:ext uri="{BB962C8B-B14F-4D97-AF65-F5344CB8AC3E}">
        <p14:creationId xmlns:p14="http://schemas.microsoft.com/office/powerpoint/2010/main" val="1434636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8</a:t>
            </a:fld>
            <a:endParaRPr lang="zh-TW" altLang="en-US"/>
          </a:p>
        </p:txBody>
      </p:sp>
    </p:spTree>
    <p:extLst>
      <p:ext uri="{BB962C8B-B14F-4D97-AF65-F5344CB8AC3E}">
        <p14:creationId xmlns:p14="http://schemas.microsoft.com/office/powerpoint/2010/main" val="706418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fontAlgn="base"/>
            <a:r>
              <a:rPr lang="zh-TW" altLang="en-US" sz="1200" dirty="0">
                <a:latin typeface="華康中圓體" panose="020F0509000000000000" pitchFamily="49" charset="-120"/>
                <a:ea typeface="華康中圓體" panose="020F0509000000000000" pitchFamily="49" charset="-120"/>
                <a:cs typeface="SetoFont" panose="02000600000000000000" pitchFamily="2" charset="-120"/>
              </a:rPr>
              <a:t>九百多萬敘利亞人被迫離開家園，你和你的家人也在其中。</a:t>
            </a:r>
          </a:p>
          <a:p>
            <a:pPr fontAlgn="base"/>
            <a:r>
              <a:rPr lang="zh-TW" altLang="en-US" sz="1200" dirty="0">
                <a:latin typeface="華康中圓體" panose="020F0509000000000000" pitchFamily="49" charset="-120"/>
                <a:ea typeface="華康中圓體" panose="020F0509000000000000" pitchFamily="49" charset="-120"/>
                <a:cs typeface="SetoFont" panose="02000600000000000000" pitchFamily="2" charset="-120"/>
              </a:rPr>
              <a:t>你們已經賤賣掉了你在大馬士革的房子，拿回殘餘的</a:t>
            </a:r>
            <a:r>
              <a:rPr lang="en-US" altLang="zh-TW" sz="1200" dirty="0">
                <a:latin typeface="華康中圓體" panose="020F0509000000000000" pitchFamily="49" charset="-120"/>
                <a:ea typeface="華康中圓體" panose="020F0509000000000000" pitchFamily="49" charset="-120"/>
                <a:cs typeface="SetoFont" panose="02000600000000000000" pitchFamily="2" charset="-120"/>
              </a:rPr>
              <a:t>20,000</a:t>
            </a:r>
            <a:r>
              <a:rPr lang="zh-TW" altLang="en-US" sz="1200" dirty="0">
                <a:latin typeface="華康中圓體" panose="020F0509000000000000" pitchFamily="49" charset="-120"/>
                <a:ea typeface="華康中圓體" panose="020F0509000000000000" pitchFamily="49" charset="-120"/>
                <a:cs typeface="SetoFont" panose="02000600000000000000" pitchFamily="2" charset="-120"/>
              </a:rPr>
              <a:t>美元。你現在在黎巴嫩，但你的夢想著前往歐洲以獲得安全庇護。</a:t>
            </a:r>
          </a:p>
          <a:p>
            <a:pPr fontAlgn="base"/>
            <a:r>
              <a:rPr lang="zh-TW" altLang="en-US" sz="1200" dirty="0">
                <a:latin typeface="華康中圓體" panose="020F0509000000000000" pitchFamily="49" charset="-120"/>
                <a:ea typeface="華康中圓體" panose="020F0509000000000000" pitchFamily="49" charset="-120"/>
                <a:cs typeface="SetoFont" panose="02000600000000000000" pitchFamily="2" charset="-120"/>
              </a:rPr>
              <a:t>為了開始這一旅程，你必須冒險跨越大陸或海洋，也可能兩種天險皆要面對。</a:t>
            </a:r>
          </a:p>
          <a:p>
            <a:pPr fontAlgn="base"/>
            <a:r>
              <a:rPr lang="zh-TW" altLang="en-US" sz="1200" dirty="0">
                <a:latin typeface="華康中圓體" panose="020F0509000000000000" pitchFamily="49" charset="-120"/>
                <a:ea typeface="華康中圓體" panose="020F0509000000000000" pitchFamily="49" charset="-120"/>
                <a:cs typeface="SetoFont" panose="02000600000000000000" pitchFamily="2" charset="-120"/>
              </a:rPr>
              <a:t>從敘利亞逃往歐洲你必須選擇通過土耳其或埃及。</a:t>
            </a:r>
          </a:p>
          <a:p>
            <a:endParaRPr lang="zh-TW" altLang="en-US" dirty="0"/>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25</a:t>
            </a:fld>
            <a:endParaRPr lang="zh-TW" altLang="en-US"/>
          </a:p>
        </p:txBody>
      </p:sp>
    </p:spTree>
    <p:extLst>
      <p:ext uri="{BB962C8B-B14F-4D97-AF65-F5344CB8AC3E}">
        <p14:creationId xmlns:p14="http://schemas.microsoft.com/office/powerpoint/2010/main" val="1559691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fontAlgn="base"/>
            <a:r>
              <a:rPr lang="zh-TW" altLang="en-US" dirty="0">
                <a:latin typeface="華康中圓體" panose="020F0509000000000000" pitchFamily="49" charset="-120"/>
                <a:ea typeface="華康中圓體" panose="020F0509000000000000" pitchFamily="49" charset="-120"/>
                <a:cs typeface="SetoFont" panose="02000600000000000000" pitchFamily="2" charset="-120"/>
              </a:rPr>
              <a:t>埃及已有超過</a:t>
            </a:r>
            <a:r>
              <a:rPr lang="en-US" altLang="zh-TW" dirty="0">
                <a:latin typeface="華康中圓體" panose="020F0509000000000000" pitchFamily="49" charset="-120"/>
                <a:ea typeface="華康中圓體" panose="020F0509000000000000" pitchFamily="49" charset="-120"/>
                <a:cs typeface="SetoFont" panose="02000600000000000000" pitchFamily="2" charset="-120"/>
              </a:rPr>
              <a:t>13</a:t>
            </a:r>
            <a:r>
              <a:rPr lang="zh-TW" altLang="en-US" dirty="0">
                <a:latin typeface="華康中圓體" panose="020F0509000000000000" pitchFamily="49" charset="-120"/>
                <a:ea typeface="華康中圓體" panose="020F0509000000000000" pitchFamily="49" charset="-120"/>
                <a:cs typeface="SetoFont" panose="02000600000000000000" pitchFamily="2" charset="-120"/>
              </a:rPr>
              <a:t>萬敘利亞難民。這國家情勢不穩，就業機會非常少。</a:t>
            </a:r>
          </a:p>
          <a:p>
            <a:pPr fontAlgn="base"/>
            <a:r>
              <a:rPr lang="zh-TW" altLang="en-US" dirty="0">
                <a:latin typeface="華康中圓體" panose="020F0509000000000000" pitchFamily="49" charset="-120"/>
                <a:ea typeface="華康中圓體" panose="020F0509000000000000" pitchFamily="49" charset="-120"/>
                <a:cs typeface="SetoFont" panose="02000600000000000000" pitchFamily="2" charset="-120"/>
              </a:rPr>
              <a:t>你已經待了一個星期，遇到走私者馬利。馬利說，他可以幫你。你不知道是否可以信任他。</a:t>
            </a:r>
          </a:p>
          <a:p>
            <a:pPr fontAlgn="base"/>
            <a:r>
              <a:rPr lang="zh-TW" altLang="en-US" dirty="0">
                <a:latin typeface="華康中圓體" panose="020F0509000000000000" pitchFamily="49" charset="-120"/>
                <a:ea typeface="華康中圓體" panose="020F0509000000000000" pitchFamily="49" charset="-120"/>
                <a:cs typeface="SetoFont" panose="02000600000000000000" pitchFamily="2" charset="-120"/>
              </a:rPr>
              <a:t>馬利說，你有兩個選擇船前往義大利：從亞歷山卓港搭或者你可以去利比亞。</a:t>
            </a:r>
          </a:p>
          <a:p>
            <a:endParaRPr lang="zh-TW" altLang="en-US" dirty="0"/>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26</a:t>
            </a:fld>
            <a:endParaRPr lang="zh-TW" altLang="en-US"/>
          </a:p>
        </p:txBody>
      </p:sp>
    </p:spTree>
    <p:extLst>
      <p:ext uri="{BB962C8B-B14F-4D97-AF65-F5344CB8AC3E}">
        <p14:creationId xmlns:p14="http://schemas.microsoft.com/office/powerpoint/2010/main" val="2841998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fontAlgn="base"/>
            <a:r>
              <a:rPr lang="zh-TW" altLang="en-US" dirty="0">
                <a:latin typeface="華康中圓體" panose="020F0509000000000000" pitchFamily="49" charset="-120"/>
                <a:ea typeface="華康中圓體" panose="020F0509000000000000" pitchFamily="49" charset="-120"/>
                <a:cs typeface="SetoFont" panose="02000600000000000000" pitchFamily="2" charset="-120"/>
              </a:rPr>
              <a:t>埃及已有超過</a:t>
            </a:r>
            <a:r>
              <a:rPr lang="en-US" altLang="zh-TW" dirty="0">
                <a:latin typeface="華康中圓體" panose="020F0509000000000000" pitchFamily="49" charset="-120"/>
                <a:ea typeface="華康中圓體" panose="020F0509000000000000" pitchFamily="49" charset="-120"/>
                <a:cs typeface="SetoFont" panose="02000600000000000000" pitchFamily="2" charset="-120"/>
              </a:rPr>
              <a:t>13</a:t>
            </a:r>
            <a:r>
              <a:rPr lang="zh-TW" altLang="en-US" dirty="0">
                <a:latin typeface="華康中圓體" panose="020F0509000000000000" pitchFamily="49" charset="-120"/>
                <a:ea typeface="華康中圓體" panose="020F0509000000000000" pitchFamily="49" charset="-120"/>
                <a:cs typeface="SetoFont" panose="02000600000000000000" pitchFamily="2" charset="-120"/>
              </a:rPr>
              <a:t>萬敘利亞難民。這國家情勢不穩，就業機會非常少。</a:t>
            </a:r>
          </a:p>
          <a:p>
            <a:pPr fontAlgn="base"/>
            <a:r>
              <a:rPr lang="zh-TW" altLang="en-US" dirty="0">
                <a:latin typeface="華康中圓體" panose="020F0509000000000000" pitchFamily="49" charset="-120"/>
                <a:ea typeface="華康中圓體" panose="020F0509000000000000" pitchFamily="49" charset="-120"/>
                <a:cs typeface="SetoFont" panose="02000600000000000000" pitchFamily="2" charset="-120"/>
              </a:rPr>
              <a:t>你已經待了一個星期，遇到走私者馬利。馬利說，他可以幫你。你不知道是否可以信任他。</a:t>
            </a:r>
          </a:p>
          <a:p>
            <a:pPr fontAlgn="base"/>
            <a:r>
              <a:rPr lang="zh-TW" altLang="en-US" dirty="0">
                <a:latin typeface="華康中圓體" panose="020F0509000000000000" pitchFamily="49" charset="-120"/>
                <a:ea typeface="華康中圓體" panose="020F0509000000000000" pitchFamily="49" charset="-120"/>
                <a:cs typeface="SetoFont" panose="02000600000000000000" pitchFamily="2" charset="-120"/>
              </a:rPr>
              <a:t>馬利說，你有兩個選擇船前往義大利：從亞歷山卓港搭或者你可以去利比亞。</a:t>
            </a:r>
          </a:p>
          <a:p>
            <a:endParaRPr lang="zh-TW" altLang="en-US" dirty="0"/>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27</a:t>
            </a:fld>
            <a:endParaRPr lang="zh-TW" altLang="en-US"/>
          </a:p>
        </p:txBody>
      </p:sp>
    </p:spTree>
    <p:extLst>
      <p:ext uri="{BB962C8B-B14F-4D97-AF65-F5344CB8AC3E}">
        <p14:creationId xmlns:p14="http://schemas.microsoft.com/office/powerpoint/2010/main" val="1612149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fontAlgn="base"/>
            <a:r>
              <a:rPr lang="zh-TW" altLang="en-US" sz="1200" dirty="0">
                <a:latin typeface="華康中圓體" panose="020F0509000000000000" pitchFamily="49" charset="-120"/>
                <a:ea typeface="華康中圓體" panose="020F0509000000000000" pitchFamily="49" charset="-120"/>
                <a:cs typeface="SetoFont" panose="02000600000000000000" pitchFamily="2" charset="-120"/>
              </a:rPr>
              <a:t>馬利</a:t>
            </a:r>
            <a:r>
              <a:rPr lang="zh-TW" altLang="en-US" dirty="0">
                <a:latin typeface="華康中圓體" panose="020F0509000000000000" pitchFamily="49" charset="-120"/>
                <a:ea typeface="華康中圓體" panose="020F0509000000000000" pitchFamily="49" charset="-120"/>
                <a:cs typeface="SetoFont" panose="02000600000000000000" pitchFamily="2" charset="-120"/>
              </a:rPr>
              <a:t>將你和你的家人從開羅帶到利比亞的邊界。這</a:t>
            </a:r>
            <a:r>
              <a:rPr lang="en-US" altLang="zh-TW" dirty="0">
                <a:latin typeface="華康中圓體" panose="020F0509000000000000" pitchFamily="49" charset="-120"/>
                <a:ea typeface="華康中圓體" panose="020F0509000000000000" pitchFamily="49" charset="-120"/>
                <a:cs typeface="SetoFont" panose="02000600000000000000" pitchFamily="2" charset="-120"/>
              </a:rPr>
              <a:t>10</a:t>
            </a:r>
            <a:r>
              <a:rPr lang="zh-TW" altLang="en-US" dirty="0">
                <a:latin typeface="華康中圓體" panose="020F0509000000000000" pitchFamily="49" charset="-120"/>
                <a:ea typeface="華康中圓體" panose="020F0509000000000000" pitchFamily="49" charset="-120"/>
                <a:cs typeface="SetoFont" panose="02000600000000000000" pitchFamily="2" charset="-120"/>
              </a:rPr>
              <a:t>小時的車程非常危險，所幸你終於到達埃及小鎮</a:t>
            </a:r>
            <a:r>
              <a:rPr lang="en-US" altLang="zh-TW" dirty="0">
                <a:latin typeface="華康中圓體" panose="020F0509000000000000" pitchFamily="49" charset="-120"/>
                <a:ea typeface="華康中圓體" panose="020F0509000000000000" pitchFamily="49" charset="-120"/>
                <a:cs typeface="SetoFont" panose="02000600000000000000" pitchFamily="2" charset="-120"/>
              </a:rPr>
              <a:t>El </a:t>
            </a:r>
            <a:r>
              <a:rPr lang="en-US" altLang="zh-TW" dirty="0" err="1">
                <a:latin typeface="華康中圓體" panose="020F0509000000000000" pitchFamily="49" charset="-120"/>
                <a:ea typeface="華康中圓體" panose="020F0509000000000000" pitchFamily="49" charset="-120"/>
                <a:cs typeface="SetoFont" panose="02000600000000000000" pitchFamily="2" charset="-120"/>
              </a:rPr>
              <a:t>Salloum</a:t>
            </a:r>
            <a:r>
              <a:rPr lang="zh-TW" altLang="en-US" dirty="0">
                <a:latin typeface="華康中圓體" panose="020F0509000000000000" pitchFamily="49" charset="-120"/>
                <a:ea typeface="華康中圓體" panose="020F0509000000000000" pitchFamily="49" charset="-120"/>
                <a:cs typeface="SetoFont" panose="02000600000000000000" pitchFamily="2" charset="-120"/>
              </a:rPr>
              <a:t>賽盧姆。</a:t>
            </a:r>
          </a:p>
          <a:p>
            <a:pPr fontAlgn="base"/>
            <a:r>
              <a:rPr lang="zh-TW" altLang="en-US" sz="1200" dirty="0">
                <a:latin typeface="華康中圓體" panose="020F0509000000000000" pitchFamily="49" charset="-120"/>
                <a:ea typeface="華康中圓體" panose="020F0509000000000000" pitchFamily="49" charset="-120"/>
                <a:cs typeface="SetoFont" panose="02000600000000000000" pitchFamily="2" charset="-120"/>
              </a:rPr>
              <a:t>馬利</a:t>
            </a:r>
            <a:r>
              <a:rPr lang="zh-TW" altLang="en-US" dirty="0">
                <a:latin typeface="華康中圓體" panose="020F0509000000000000" pitchFamily="49" charset="-120"/>
                <a:ea typeface="華康中圓體" panose="020F0509000000000000" pitchFamily="49" charset="-120"/>
                <a:cs typeface="SetoFont" panose="02000600000000000000" pitchFamily="2" charset="-120"/>
              </a:rPr>
              <a:t>把你們帶到一條小巷盡頭的房子， “留在這兒，直到我回來。不要離開！”他說，他不希望你被發現。</a:t>
            </a:r>
          </a:p>
          <a:p>
            <a:pPr fontAlgn="base"/>
            <a:r>
              <a:rPr lang="zh-TW" altLang="en-US" dirty="0">
                <a:latin typeface="華康中圓體" panose="020F0509000000000000" pitchFamily="49" charset="-120"/>
                <a:ea typeface="華康中圓體" panose="020F0509000000000000" pitchFamily="49" charset="-120"/>
                <a:cs typeface="SetoFont" panose="02000600000000000000" pitchFamily="2" charset="-120"/>
              </a:rPr>
              <a:t>你擔心船上沒有補給。這將是很好的機會去補充水份、藥品和救生衣的機會。你要出去尋找物資？還是你決定乖乖等待？</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28</a:t>
            </a:fld>
            <a:endParaRPr lang="zh-TW" altLang="en-US"/>
          </a:p>
        </p:txBody>
      </p:sp>
    </p:spTree>
    <p:extLst>
      <p:ext uri="{BB962C8B-B14F-4D97-AF65-F5344CB8AC3E}">
        <p14:creationId xmlns:p14="http://schemas.microsoft.com/office/powerpoint/2010/main" val="2427916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fontAlgn="base"/>
            <a:r>
              <a:rPr lang="en-US" altLang="zh-TW" dirty="0">
                <a:latin typeface="華康中圓體" panose="020F0509000000000000" pitchFamily="49" charset="-120"/>
                <a:ea typeface="華康中圓體" panose="020F0509000000000000" pitchFamily="49" charset="-120"/>
                <a:cs typeface="SetoFont" panose="02000600000000000000" pitchFamily="2" charset="-120"/>
              </a:rPr>
              <a:t>Ahmad</a:t>
            </a:r>
            <a:r>
              <a:rPr lang="zh-TW" altLang="en-US" dirty="0">
                <a:latin typeface="華康中圓體" panose="020F0509000000000000" pitchFamily="49" charset="-120"/>
                <a:ea typeface="華康中圓體" panose="020F0509000000000000" pitchFamily="49" charset="-120"/>
                <a:cs typeface="SetoFont" panose="02000600000000000000" pitchFamily="2" charset="-120"/>
              </a:rPr>
              <a:t>將你和你的家人從開羅帶到利比亞的邊界。這</a:t>
            </a:r>
            <a:r>
              <a:rPr lang="en-US" altLang="zh-TW" dirty="0">
                <a:latin typeface="華康中圓體" panose="020F0509000000000000" pitchFamily="49" charset="-120"/>
                <a:ea typeface="華康中圓體" panose="020F0509000000000000" pitchFamily="49" charset="-120"/>
                <a:cs typeface="SetoFont" panose="02000600000000000000" pitchFamily="2" charset="-120"/>
              </a:rPr>
              <a:t>10</a:t>
            </a:r>
            <a:r>
              <a:rPr lang="zh-TW" altLang="en-US" dirty="0">
                <a:latin typeface="華康中圓體" panose="020F0509000000000000" pitchFamily="49" charset="-120"/>
                <a:ea typeface="華康中圓體" panose="020F0509000000000000" pitchFamily="49" charset="-120"/>
                <a:cs typeface="SetoFont" panose="02000600000000000000" pitchFamily="2" charset="-120"/>
              </a:rPr>
              <a:t>小時的車程非常危險，所幸你終於到達埃及小鎮</a:t>
            </a:r>
            <a:r>
              <a:rPr lang="en-US" altLang="zh-TW" dirty="0">
                <a:latin typeface="華康中圓體" panose="020F0509000000000000" pitchFamily="49" charset="-120"/>
                <a:ea typeface="華康中圓體" panose="020F0509000000000000" pitchFamily="49" charset="-120"/>
                <a:cs typeface="SetoFont" panose="02000600000000000000" pitchFamily="2" charset="-120"/>
              </a:rPr>
              <a:t>El </a:t>
            </a:r>
            <a:r>
              <a:rPr lang="en-US" altLang="zh-TW" dirty="0" err="1">
                <a:latin typeface="華康中圓體" panose="020F0509000000000000" pitchFamily="49" charset="-120"/>
                <a:ea typeface="華康中圓體" panose="020F0509000000000000" pitchFamily="49" charset="-120"/>
                <a:cs typeface="SetoFont" panose="02000600000000000000" pitchFamily="2" charset="-120"/>
              </a:rPr>
              <a:t>Salloum</a:t>
            </a:r>
            <a:r>
              <a:rPr lang="zh-TW" altLang="en-US" dirty="0">
                <a:latin typeface="華康中圓體" panose="020F0509000000000000" pitchFamily="49" charset="-120"/>
                <a:ea typeface="華康中圓體" panose="020F0509000000000000" pitchFamily="49" charset="-120"/>
                <a:cs typeface="SetoFont" panose="02000600000000000000" pitchFamily="2" charset="-120"/>
              </a:rPr>
              <a:t>賽盧姆。</a:t>
            </a:r>
          </a:p>
          <a:p>
            <a:pPr fontAlgn="base"/>
            <a:r>
              <a:rPr lang="en-US" altLang="zh-TW" dirty="0">
                <a:latin typeface="華康中圓體" panose="020F0509000000000000" pitchFamily="49" charset="-120"/>
                <a:ea typeface="華康中圓體" panose="020F0509000000000000" pitchFamily="49" charset="-120"/>
                <a:cs typeface="SetoFont" panose="02000600000000000000" pitchFamily="2" charset="-120"/>
              </a:rPr>
              <a:t>Ahmad</a:t>
            </a:r>
            <a:r>
              <a:rPr lang="zh-TW" altLang="en-US" dirty="0">
                <a:latin typeface="華康中圓體" panose="020F0509000000000000" pitchFamily="49" charset="-120"/>
                <a:ea typeface="華康中圓體" panose="020F0509000000000000" pitchFamily="49" charset="-120"/>
                <a:cs typeface="SetoFont" panose="02000600000000000000" pitchFamily="2" charset="-120"/>
              </a:rPr>
              <a:t>把你們帶到一條小巷盡頭的房子， “留在這兒，直到我回來。不要離開！”他說，他不希望你被發現。</a:t>
            </a:r>
          </a:p>
          <a:p>
            <a:pPr fontAlgn="base"/>
            <a:r>
              <a:rPr lang="zh-TW" altLang="en-US" dirty="0">
                <a:latin typeface="華康中圓體" panose="020F0509000000000000" pitchFamily="49" charset="-120"/>
                <a:ea typeface="華康中圓體" panose="020F0509000000000000" pitchFamily="49" charset="-120"/>
                <a:cs typeface="SetoFont" panose="02000600000000000000" pitchFamily="2" charset="-120"/>
              </a:rPr>
              <a:t>你擔心船上沒有補給。這將是很好的機會去補充水份、藥品和救生衣的機會。你要出去尋找物資？還是你決定乖乖等待？</a:t>
            </a:r>
            <a:endParaRPr lang="zh-TW" altLang="en-US" dirty="0"/>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29</a:t>
            </a:fld>
            <a:endParaRPr lang="zh-TW" altLang="en-US"/>
          </a:p>
        </p:txBody>
      </p:sp>
    </p:spTree>
    <p:extLst>
      <p:ext uri="{BB962C8B-B14F-4D97-AF65-F5344CB8AC3E}">
        <p14:creationId xmlns:p14="http://schemas.microsoft.com/office/powerpoint/2010/main" val="1667091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a:latin typeface="華康中圓體" panose="020F0509000000000000" pitchFamily="49" charset="-120"/>
                <a:ea typeface="華康中圓體"/>
                <a:cs typeface="+mn-lt"/>
              </a:rPr>
              <a:t>你把家人留在屋內，出門尋找補給。你設法找到小瓶裝水、一些零食和一些救生圈</a:t>
            </a:r>
            <a:r>
              <a:rPr lang="en-US" altLang="zh-TW" dirty="0">
                <a:latin typeface="華康中圓體" panose="020F0509000000000000" pitchFamily="49" charset="-120"/>
                <a:ea typeface="華康中圓體"/>
                <a:cs typeface="+mn-lt"/>
              </a:rPr>
              <a:t>。</a:t>
            </a:r>
            <a:endParaRPr lang="zh-TW" altLang="en-US" dirty="0">
              <a:latin typeface="華康中圓體" panose="020F0509000000000000" pitchFamily="49" charset="-120"/>
              <a:ea typeface="華康中圓體"/>
            </a:endParaRPr>
          </a:p>
          <a:p>
            <a:r>
              <a:rPr lang="en-US" altLang="zh-TW" dirty="0" err="1">
                <a:latin typeface="華康中圓體" panose="020F0509000000000000" pitchFamily="49" charset="-120"/>
                <a:ea typeface="華康中圓體"/>
                <a:cs typeface="+mn-lt"/>
              </a:rPr>
              <a:t>兩天後，Ahmad回來了</a:t>
            </a:r>
            <a:r>
              <a:rPr lang="en-US" altLang="zh-TW" dirty="0">
                <a:latin typeface="華康中圓體" panose="020F0509000000000000" pitchFamily="49" charset="-120"/>
                <a:ea typeface="華康中圓體"/>
                <a:cs typeface="+mn-lt"/>
              </a:rPr>
              <a:t>：“</a:t>
            </a:r>
            <a:r>
              <a:rPr lang="en-US" altLang="zh-TW" dirty="0" err="1">
                <a:latin typeface="華康中圓體" panose="020F0509000000000000" pitchFamily="49" charset="-120"/>
                <a:ea typeface="華康中圓體"/>
                <a:cs typeface="+mn-lt"/>
              </a:rPr>
              <a:t>我找到了一個卡車可以帶你們穿越利比亞和埃及邊境。走吧</a:t>
            </a:r>
            <a:r>
              <a:rPr lang="en-US" altLang="zh-TW" dirty="0">
                <a:latin typeface="華康中圓體" panose="020F0509000000000000" pitchFamily="49" charset="-120"/>
                <a:ea typeface="華康中圓體"/>
                <a:cs typeface="+mn-lt"/>
              </a:rPr>
              <a:t>！”</a:t>
            </a:r>
            <a:r>
              <a:rPr lang="en-US" altLang="zh-TW" dirty="0" err="1">
                <a:latin typeface="華康中圓體" panose="020F0509000000000000" pitchFamily="49" charset="-120"/>
                <a:ea typeface="華康中圓體"/>
                <a:cs typeface="+mn-lt"/>
              </a:rPr>
              <a:t>你與你的家人登上卡車</a:t>
            </a:r>
            <a:r>
              <a:rPr lang="en-US" altLang="zh-TW" dirty="0">
                <a:latin typeface="華康中圓體" panose="020F0509000000000000" pitchFamily="49" charset="-120"/>
                <a:ea typeface="華康中圓體"/>
                <a:cs typeface="+mn-lt"/>
              </a:rPr>
              <a:t>。</a:t>
            </a:r>
          </a:p>
          <a:p>
            <a:r>
              <a:rPr lang="en-US" altLang="zh-TW" dirty="0" err="1">
                <a:latin typeface="華康中圓體" panose="020F0509000000000000" pitchFamily="49" charset="-120"/>
                <a:ea typeface="華康中圓體"/>
                <a:cs typeface="+mn-lt"/>
              </a:rPr>
              <a:t>抵達利比亞的Ajdabya</a:t>
            </a:r>
            <a:r>
              <a:rPr lang="zh-TW" altLang="en-US" dirty="0">
                <a:latin typeface="華康中圓體" panose="020F0509000000000000" pitchFamily="49" charset="-120"/>
                <a:ea typeface="華康中圓體"/>
                <a:cs typeface="+mn-lt"/>
              </a:rPr>
              <a:t>艾季達比亞省</a:t>
            </a:r>
            <a:r>
              <a:rPr lang="en-US" altLang="zh-TW" dirty="0" err="1">
                <a:latin typeface="華康中圓體" panose="020F0509000000000000" pitchFamily="49" charset="-120"/>
                <a:ea typeface="華康中圓體"/>
                <a:cs typeface="+mn-lt"/>
              </a:rPr>
              <a:t>時，司機說你現在必須做出選擇</a:t>
            </a:r>
            <a:r>
              <a:rPr lang="en-US" altLang="zh-TW" dirty="0">
                <a:latin typeface="華康中圓體" panose="020F0509000000000000" pitchFamily="49" charset="-120"/>
                <a:ea typeface="華康中圓體"/>
                <a:cs typeface="+mn-lt"/>
              </a:rPr>
              <a:t>。 </a:t>
            </a:r>
            <a:endParaRPr lang="en-US" altLang="zh-TW" dirty="0">
              <a:latin typeface="華康中圓體" panose="020F0509000000000000" pitchFamily="49" charset="-120"/>
              <a:ea typeface="華康中圓體" panose="020F0509000000000000" pitchFamily="49" charset="-120"/>
              <a:cs typeface="+mn-lt"/>
            </a:endParaRPr>
          </a:p>
          <a:p>
            <a:r>
              <a:rPr lang="en-US" altLang="zh-TW" dirty="0">
                <a:latin typeface="華康中圓體" panose="020F0509000000000000" pitchFamily="49" charset="-120"/>
                <a:ea typeface="華康中圓體"/>
                <a:cs typeface="+mn-lt"/>
              </a:rPr>
              <a:t>“</a:t>
            </a:r>
            <a:r>
              <a:rPr lang="en-US" altLang="zh-TW" dirty="0" err="1">
                <a:latin typeface="華康中圓體" panose="020F0509000000000000" pitchFamily="49" charset="-120"/>
                <a:ea typeface="華康中圓體"/>
                <a:cs typeface="+mn-lt"/>
              </a:rPr>
              <a:t>你可以繼續去原先計畫的Benghazi</a:t>
            </a:r>
            <a:r>
              <a:rPr lang="zh-TW" altLang="en-US" dirty="0">
                <a:latin typeface="華康中圓體" panose="020F0509000000000000" pitchFamily="49" charset="-120"/>
                <a:ea typeface="華康中圓體"/>
              </a:rPr>
              <a:t>班加西</a:t>
            </a:r>
            <a:r>
              <a:rPr lang="en-US" altLang="zh-TW" dirty="0">
                <a:latin typeface="華康中圓體" panose="020F0509000000000000" pitchFamily="49" charset="-120"/>
                <a:ea typeface="華康中圓體"/>
                <a:cs typeface="+mn-lt"/>
              </a:rPr>
              <a:t>，</a:t>
            </a:r>
            <a:r>
              <a:rPr lang="en-US" altLang="zh-TW" dirty="0" err="1">
                <a:latin typeface="華康中圓體" panose="020F0509000000000000" pitchFamily="49" charset="-120"/>
                <a:ea typeface="華康中圓體"/>
                <a:cs typeface="+mn-lt"/>
              </a:rPr>
              <a:t>每人4,000美元或者改去Zuwara</a:t>
            </a:r>
            <a:r>
              <a:rPr lang="zh-TW" altLang="en-US" dirty="0">
                <a:latin typeface="華康中圓體" panose="020F0509000000000000" pitchFamily="49" charset="-120"/>
                <a:ea typeface="華康中圓體"/>
              </a:rPr>
              <a:t>祖瓦拉</a:t>
            </a:r>
            <a:r>
              <a:rPr lang="en-US" altLang="zh-TW" dirty="0" err="1">
                <a:latin typeface="華康中圓體" panose="020F0509000000000000" pitchFamily="49" charset="-120"/>
                <a:ea typeface="華康中圓體"/>
                <a:cs typeface="+mn-lt"/>
              </a:rPr>
              <a:t>每人只要3000美元</a:t>
            </a:r>
            <a:r>
              <a:rPr lang="en-US" altLang="zh-TW" dirty="0">
                <a:latin typeface="華康中圓體" panose="020F0509000000000000" pitchFamily="49" charset="-120"/>
                <a:ea typeface="華康中圓體"/>
                <a:cs typeface="+mn-lt"/>
              </a:rPr>
              <a:t>？”</a:t>
            </a:r>
            <a:endParaRPr lang="en-US" altLang="zh-TW" dirty="0">
              <a:latin typeface="華康中圓體" panose="020F0509000000000000" pitchFamily="49" charset="-120"/>
              <a:ea typeface="華康中圓體"/>
              <a:cs typeface="SetoFont" panose="02000600000000000000" pitchFamily="2" charset="-120"/>
            </a:endParaRPr>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30</a:t>
            </a:fld>
            <a:endParaRPr lang="zh-TW" altLang="en-US"/>
          </a:p>
        </p:txBody>
      </p:sp>
    </p:spTree>
    <p:extLst>
      <p:ext uri="{BB962C8B-B14F-4D97-AF65-F5344CB8AC3E}">
        <p14:creationId xmlns:p14="http://schemas.microsoft.com/office/powerpoint/2010/main" val="640455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latin typeface="華康中圓體" panose="020F0509000000000000" pitchFamily="49" charset="-120"/>
                <a:ea typeface="華康中圓體"/>
                <a:cs typeface="+mn-lt"/>
              </a:rPr>
              <a:t>你把家人留在屋內，出門尋找補給。你設法找到小瓶裝水、一些零食和一些救生圈</a:t>
            </a:r>
            <a:r>
              <a:rPr lang="en-US" altLang="zh-TW" dirty="0">
                <a:latin typeface="華康中圓體" panose="020F0509000000000000" pitchFamily="49" charset="-120"/>
                <a:ea typeface="華康中圓體"/>
                <a:cs typeface="+mn-lt"/>
              </a:rPr>
              <a:t>。</a:t>
            </a:r>
            <a:endParaRPr lang="zh-TW" altLang="en-US" dirty="0">
              <a:latin typeface="華康中圓體" panose="020F0509000000000000" pitchFamily="49" charset="-120"/>
              <a:ea typeface="華康中圓體"/>
            </a:endParaRPr>
          </a:p>
          <a:p>
            <a:r>
              <a:rPr lang="en-US" altLang="zh-TW" err="1">
                <a:latin typeface="華康中圓體" panose="020F0509000000000000" pitchFamily="49" charset="-120"/>
                <a:ea typeface="華康中圓體"/>
                <a:cs typeface="+mn-lt"/>
              </a:rPr>
              <a:t>兩天後，Ahmad回來了</a:t>
            </a:r>
            <a:r>
              <a:rPr lang="en-US" altLang="zh-TW" dirty="0">
                <a:latin typeface="華康中圓體" panose="020F0509000000000000" pitchFamily="49" charset="-120"/>
                <a:ea typeface="華康中圓體"/>
                <a:cs typeface="+mn-lt"/>
              </a:rPr>
              <a:t>：“</a:t>
            </a:r>
            <a:r>
              <a:rPr lang="en-US" altLang="zh-TW" err="1">
                <a:latin typeface="華康中圓體" panose="020F0509000000000000" pitchFamily="49" charset="-120"/>
                <a:ea typeface="華康中圓體"/>
                <a:cs typeface="+mn-lt"/>
              </a:rPr>
              <a:t>我找到了一個卡車可以帶你們穿越利比亞和埃及邊境。走吧</a:t>
            </a:r>
            <a:r>
              <a:rPr lang="en-US" altLang="zh-TW" dirty="0">
                <a:latin typeface="華康中圓體" panose="020F0509000000000000" pitchFamily="49" charset="-120"/>
                <a:ea typeface="華康中圓體"/>
                <a:cs typeface="+mn-lt"/>
              </a:rPr>
              <a:t>！”</a:t>
            </a:r>
            <a:r>
              <a:rPr lang="en-US" altLang="zh-TW" err="1">
                <a:latin typeface="華康中圓體" panose="020F0509000000000000" pitchFamily="49" charset="-120"/>
                <a:ea typeface="華康中圓體"/>
                <a:cs typeface="+mn-lt"/>
              </a:rPr>
              <a:t>你與你的家人登上卡車</a:t>
            </a:r>
            <a:r>
              <a:rPr lang="en-US" altLang="zh-TW" dirty="0">
                <a:latin typeface="華康中圓體" panose="020F0509000000000000" pitchFamily="49" charset="-120"/>
                <a:ea typeface="華康中圓體"/>
                <a:cs typeface="+mn-lt"/>
              </a:rPr>
              <a:t>。</a:t>
            </a:r>
          </a:p>
          <a:p>
            <a:r>
              <a:rPr lang="en-US" altLang="zh-TW">
                <a:latin typeface="華康中圓體" panose="020F0509000000000000" pitchFamily="49" charset="-120"/>
                <a:ea typeface="華康中圓體"/>
                <a:cs typeface="+mn-lt"/>
              </a:rPr>
              <a:t>抵達利比亞的Ajdabya</a:t>
            </a:r>
            <a:r>
              <a:rPr lang="zh-TW" altLang="en-US">
                <a:latin typeface="華康中圓體" panose="020F0509000000000000" pitchFamily="49" charset="-120"/>
                <a:ea typeface="華康中圓體"/>
                <a:cs typeface="+mn-lt"/>
              </a:rPr>
              <a:t>艾季達比亞省</a:t>
            </a:r>
            <a:r>
              <a:rPr lang="en-US" altLang="zh-TW">
                <a:latin typeface="華康中圓體" panose="020F0509000000000000" pitchFamily="49" charset="-120"/>
                <a:ea typeface="華康中圓體"/>
                <a:cs typeface="+mn-lt"/>
              </a:rPr>
              <a:t>時，司機說你現在必須做出選擇。 </a:t>
            </a:r>
            <a:endParaRPr lang="en-US" altLang="zh-TW" dirty="0">
              <a:latin typeface="華康中圓體" panose="020F0509000000000000" pitchFamily="49" charset="-120"/>
              <a:ea typeface="華康中圓體" panose="020F0509000000000000" pitchFamily="49" charset="-120"/>
              <a:cs typeface="+mn-lt"/>
            </a:endParaRPr>
          </a:p>
          <a:p>
            <a:r>
              <a:rPr lang="en-US" altLang="zh-TW">
                <a:latin typeface="華康中圓體" panose="020F0509000000000000" pitchFamily="49" charset="-120"/>
                <a:ea typeface="華康中圓體"/>
                <a:cs typeface="+mn-lt"/>
              </a:rPr>
              <a:t>“你可以繼續去原先計畫的Benghazi</a:t>
            </a:r>
            <a:r>
              <a:rPr lang="zh-TW" altLang="en-US">
                <a:latin typeface="華康中圓體" panose="020F0509000000000000" pitchFamily="49" charset="-120"/>
                <a:ea typeface="華康中圓體"/>
              </a:rPr>
              <a:t>班加西</a:t>
            </a:r>
            <a:r>
              <a:rPr lang="en-US" altLang="zh-TW">
                <a:latin typeface="華康中圓體" panose="020F0509000000000000" pitchFamily="49" charset="-120"/>
                <a:ea typeface="華康中圓體"/>
                <a:cs typeface="+mn-lt"/>
              </a:rPr>
              <a:t>，每人4,000美元或者改去Zuwara</a:t>
            </a:r>
            <a:r>
              <a:rPr lang="zh-TW" altLang="en-US">
                <a:latin typeface="華康中圓體" panose="020F0509000000000000" pitchFamily="49" charset="-120"/>
                <a:ea typeface="華康中圓體"/>
              </a:rPr>
              <a:t>祖瓦拉</a:t>
            </a:r>
            <a:r>
              <a:rPr lang="en-US" altLang="zh-TW">
                <a:latin typeface="華康中圓體" panose="020F0509000000000000" pitchFamily="49" charset="-120"/>
                <a:ea typeface="華康中圓體"/>
                <a:cs typeface="+mn-lt"/>
              </a:rPr>
              <a:t>每人只要3000美元？”</a:t>
            </a:r>
            <a:endParaRPr lang="en-US" altLang="zh-TW">
              <a:latin typeface="華康中圓體" panose="020F0509000000000000" pitchFamily="49" charset="-120"/>
              <a:ea typeface="華康中圓體"/>
              <a:cs typeface="SetoFont" panose="02000600000000000000" pitchFamily="2" charset="-120"/>
            </a:endParaRPr>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31</a:t>
            </a:fld>
            <a:endParaRPr lang="zh-TW" altLang="en-US"/>
          </a:p>
        </p:txBody>
      </p:sp>
    </p:spTree>
    <p:extLst>
      <p:ext uri="{BB962C8B-B14F-4D97-AF65-F5344CB8AC3E}">
        <p14:creationId xmlns:p14="http://schemas.microsoft.com/office/powerpoint/2010/main" val="3463206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smtClean="0">
                <a:latin typeface="華康中圓體" panose="020F0509000000000000" pitchFamily="49" charset="-120"/>
                <a:ea typeface="華康中圓體"/>
                <a:cs typeface="+mn-lt"/>
              </a:rPr>
              <a:t>兩天後，Ahmad回來了</a:t>
            </a:r>
            <a:r>
              <a:rPr lang="en-US" altLang="zh-TW" dirty="0" smtClean="0">
                <a:latin typeface="華康中圓體" panose="020F0509000000000000" pitchFamily="49" charset="-120"/>
                <a:ea typeface="華康中圓體"/>
                <a:cs typeface="+mn-lt"/>
              </a:rPr>
              <a:t>：“</a:t>
            </a:r>
            <a:r>
              <a:rPr lang="en-US" altLang="zh-TW" dirty="0" err="1" smtClean="0">
                <a:latin typeface="華康中圓體" panose="020F0509000000000000" pitchFamily="49" charset="-120"/>
                <a:ea typeface="華康中圓體"/>
                <a:cs typeface="+mn-lt"/>
              </a:rPr>
              <a:t>我找到了一個卡車可以帶你們穿越利比亞和埃及邊境。走吧</a:t>
            </a:r>
            <a:r>
              <a:rPr lang="en-US" altLang="zh-TW" dirty="0" smtClean="0">
                <a:latin typeface="華康中圓體" panose="020F0509000000000000" pitchFamily="49" charset="-120"/>
                <a:ea typeface="華康中圓體"/>
                <a:cs typeface="+mn-lt"/>
              </a:rPr>
              <a:t>！”</a:t>
            </a:r>
            <a:r>
              <a:rPr lang="en-US" altLang="zh-TW" dirty="0" err="1" smtClean="0">
                <a:latin typeface="華康中圓體" panose="020F0509000000000000" pitchFamily="49" charset="-120"/>
                <a:ea typeface="華康中圓體"/>
                <a:cs typeface="+mn-lt"/>
              </a:rPr>
              <a:t>你與你的家人登上卡車</a:t>
            </a:r>
            <a:r>
              <a:rPr lang="en-US" altLang="zh-TW" dirty="0" smtClean="0">
                <a:latin typeface="華康中圓體" panose="020F0509000000000000" pitchFamily="49" charset="-120"/>
                <a:ea typeface="華康中圓體"/>
                <a:cs typeface="+mn-lt"/>
              </a:rPr>
              <a:t>。</a:t>
            </a:r>
          </a:p>
          <a:p>
            <a:r>
              <a:rPr lang="en-US" altLang="zh-TW" dirty="0" err="1" smtClean="0">
                <a:latin typeface="華康中圓體" panose="020F0509000000000000" pitchFamily="49" charset="-120"/>
                <a:ea typeface="華康中圓體"/>
                <a:cs typeface="+mn-lt"/>
              </a:rPr>
              <a:t>抵達利比亞的Ajdabya</a:t>
            </a:r>
            <a:r>
              <a:rPr lang="zh-TW" altLang="en-US" dirty="0" smtClean="0">
                <a:latin typeface="華康中圓體" panose="020F0509000000000000" pitchFamily="49" charset="-120"/>
                <a:ea typeface="華康中圓體"/>
                <a:cs typeface="+mn-lt"/>
              </a:rPr>
              <a:t>艾季達比亞省</a:t>
            </a:r>
            <a:r>
              <a:rPr lang="en-US" altLang="zh-TW" dirty="0" err="1" smtClean="0">
                <a:latin typeface="華康中圓體" panose="020F0509000000000000" pitchFamily="49" charset="-120"/>
                <a:ea typeface="華康中圓體"/>
                <a:cs typeface="+mn-lt"/>
              </a:rPr>
              <a:t>時，司機說你現在必須做出選擇</a:t>
            </a:r>
            <a:r>
              <a:rPr lang="en-US" altLang="zh-TW" dirty="0" smtClean="0">
                <a:latin typeface="華康中圓體" panose="020F0509000000000000" pitchFamily="49" charset="-120"/>
                <a:ea typeface="華康中圓體"/>
                <a:cs typeface="+mn-lt"/>
              </a:rPr>
              <a:t>。 “</a:t>
            </a:r>
          </a:p>
          <a:p>
            <a:r>
              <a:rPr lang="en-US" altLang="zh-TW" dirty="0" err="1" smtClean="0">
                <a:latin typeface="華康中圓體" panose="020F0509000000000000" pitchFamily="49" charset="-120"/>
                <a:ea typeface="華康中圓體"/>
                <a:cs typeface="+mn-lt"/>
              </a:rPr>
              <a:t>你可以繼續去原先計畫的Benghazi</a:t>
            </a:r>
            <a:r>
              <a:rPr lang="zh-TW" altLang="en-US" dirty="0" smtClean="0">
                <a:latin typeface="華康中圓體" panose="020F0509000000000000" pitchFamily="49" charset="-120"/>
                <a:ea typeface="華康中圓體"/>
                <a:cs typeface="+mn-lt"/>
              </a:rPr>
              <a:t>班加西</a:t>
            </a:r>
            <a:r>
              <a:rPr lang="en-US" altLang="zh-TW" dirty="0" smtClean="0">
                <a:latin typeface="華康中圓體" panose="020F0509000000000000" pitchFamily="49" charset="-120"/>
                <a:ea typeface="華康中圓體"/>
                <a:cs typeface="+mn-lt"/>
              </a:rPr>
              <a:t>，</a:t>
            </a:r>
            <a:r>
              <a:rPr lang="en-US" altLang="zh-TW" dirty="0" err="1" smtClean="0">
                <a:latin typeface="華康中圓體" panose="020F0509000000000000" pitchFamily="49" charset="-120"/>
                <a:ea typeface="華康中圓體"/>
                <a:cs typeface="+mn-lt"/>
              </a:rPr>
              <a:t>每人4,000美元或者改去Zuwara</a:t>
            </a:r>
            <a:r>
              <a:rPr lang="zh-TW" altLang="en-US" dirty="0" smtClean="0">
                <a:latin typeface="華康中圓體" panose="020F0509000000000000" pitchFamily="49" charset="-120"/>
                <a:ea typeface="華康中圓體"/>
                <a:cs typeface="+mn-lt"/>
              </a:rPr>
              <a:t>祖瓦拉</a:t>
            </a:r>
            <a:r>
              <a:rPr lang="en-US" altLang="zh-TW" dirty="0" err="1" smtClean="0">
                <a:latin typeface="華康中圓體" panose="020F0509000000000000" pitchFamily="49" charset="-120"/>
                <a:ea typeface="華康中圓體"/>
                <a:cs typeface="+mn-lt"/>
              </a:rPr>
              <a:t>每人只要3000美元</a:t>
            </a:r>
            <a:r>
              <a:rPr lang="en-US" altLang="zh-TW" dirty="0" smtClean="0">
                <a:latin typeface="華康中圓體" panose="020F0509000000000000" pitchFamily="49" charset="-120"/>
                <a:ea typeface="華康中圓體"/>
                <a:cs typeface="+mn-lt"/>
              </a:rPr>
              <a:t>？”</a:t>
            </a:r>
            <a:endParaRPr lang="en-US" altLang="zh-TW" dirty="0">
              <a:latin typeface="華康中圓體" panose="020F0509000000000000" pitchFamily="49" charset="-120"/>
              <a:ea typeface="華康中圓體"/>
            </a:endParaRPr>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32</a:t>
            </a:fld>
            <a:endParaRPr lang="zh-TW" altLang="en-US"/>
          </a:p>
        </p:txBody>
      </p:sp>
    </p:spTree>
    <p:extLst>
      <p:ext uri="{BB962C8B-B14F-4D97-AF65-F5344CB8AC3E}">
        <p14:creationId xmlns:p14="http://schemas.microsoft.com/office/powerpoint/2010/main" val="2678580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a:latin typeface="華康中圓體" panose="020F0509000000000000" pitchFamily="49" charset="-120"/>
                <a:ea typeface="華康中圓體"/>
                <a:cs typeface="+mn-lt"/>
              </a:rPr>
              <a:t>兩天後，Ahmad回來了</a:t>
            </a:r>
            <a:r>
              <a:rPr lang="en-US" altLang="zh-TW" dirty="0">
                <a:latin typeface="華康中圓體" panose="020F0509000000000000" pitchFamily="49" charset="-120"/>
                <a:ea typeface="華康中圓體"/>
                <a:cs typeface="+mn-lt"/>
              </a:rPr>
              <a:t>：“</a:t>
            </a:r>
            <a:r>
              <a:rPr lang="en-US" altLang="zh-TW" dirty="0" err="1">
                <a:latin typeface="華康中圓體" panose="020F0509000000000000" pitchFamily="49" charset="-120"/>
                <a:ea typeface="華康中圓體"/>
                <a:cs typeface="+mn-lt"/>
              </a:rPr>
              <a:t>我找到了一個卡車可以帶你們穿越利比亞和埃及邊境。走吧</a:t>
            </a:r>
            <a:r>
              <a:rPr lang="en-US" altLang="zh-TW" dirty="0">
                <a:latin typeface="華康中圓體" panose="020F0509000000000000" pitchFamily="49" charset="-120"/>
                <a:ea typeface="華康中圓體"/>
                <a:cs typeface="+mn-lt"/>
              </a:rPr>
              <a:t>！”</a:t>
            </a:r>
            <a:r>
              <a:rPr lang="en-US" altLang="zh-TW" dirty="0" err="1">
                <a:latin typeface="華康中圓體" panose="020F0509000000000000" pitchFamily="49" charset="-120"/>
                <a:ea typeface="華康中圓體"/>
                <a:cs typeface="+mn-lt"/>
              </a:rPr>
              <a:t>你與你的家人登上卡車</a:t>
            </a:r>
            <a:r>
              <a:rPr lang="en-US" altLang="zh-TW" dirty="0">
                <a:latin typeface="華康中圓體" panose="020F0509000000000000" pitchFamily="49" charset="-120"/>
                <a:ea typeface="華康中圓體"/>
                <a:cs typeface="+mn-lt"/>
              </a:rPr>
              <a:t>。</a:t>
            </a:r>
          </a:p>
          <a:p>
            <a:r>
              <a:rPr lang="en-US" altLang="zh-TW" dirty="0" err="1">
                <a:latin typeface="華康中圓體" panose="020F0509000000000000" pitchFamily="49" charset="-120"/>
                <a:ea typeface="華康中圓體"/>
                <a:cs typeface="+mn-lt"/>
              </a:rPr>
              <a:t>抵達利比亞的Ajdabya</a:t>
            </a:r>
            <a:r>
              <a:rPr lang="zh-TW" altLang="en-US" dirty="0">
                <a:latin typeface="華康中圓體" panose="020F0509000000000000" pitchFamily="49" charset="-120"/>
                <a:ea typeface="華康中圓體"/>
                <a:cs typeface="+mn-lt"/>
              </a:rPr>
              <a:t>艾季達比亞省</a:t>
            </a:r>
            <a:r>
              <a:rPr lang="en-US" altLang="zh-TW" dirty="0" err="1">
                <a:latin typeface="華康中圓體" panose="020F0509000000000000" pitchFamily="49" charset="-120"/>
                <a:ea typeface="華康中圓體"/>
                <a:cs typeface="+mn-lt"/>
              </a:rPr>
              <a:t>時，司機說你現在必須做出選擇</a:t>
            </a:r>
            <a:r>
              <a:rPr lang="en-US" altLang="zh-TW" dirty="0">
                <a:latin typeface="華康中圓體" panose="020F0509000000000000" pitchFamily="49" charset="-120"/>
                <a:ea typeface="華康中圓體"/>
                <a:cs typeface="+mn-lt"/>
              </a:rPr>
              <a:t>。 “</a:t>
            </a:r>
          </a:p>
          <a:p>
            <a:r>
              <a:rPr lang="en-US" altLang="zh-TW" dirty="0" err="1">
                <a:latin typeface="華康中圓體" panose="020F0509000000000000" pitchFamily="49" charset="-120"/>
                <a:ea typeface="華康中圓體"/>
                <a:cs typeface="+mn-lt"/>
              </a:rPr>
              <a:t>你可以繼續去原先計畫的Benghazi</a:t>
            </a:r>
            <a:r>
              <a:rPr lang="zh-TW" altLang="en-US" dirty="0">
                <a:latin typeface="華康中圓體" panose="020F0509000000000000" pitchFamily="49" charset="-120"/>
                <a:ea typeface="華康中圓體"/>
                <a:cs typeface="+mn-lt"/>
              </a:rPr>
              <a:t>班加西</a:t>
            </a:r>
            <a:r>
              <a:rPr lang="en-US" altLang="zh-TW" dirty="0">
                <a:latin typeface="華康中圓體" panose="020F0509000000000000" pitchFamily="49" charset="-120"/>
                <a:ea typeface="華康中圓體"/>
                <a:cs typeface="+mn-lt"/>
              </a:rPr>
              <a:t>，</a:t>
            </a:r>
            <a:r>
              <a:rPr lang="en-US" altLang="zh-TW" dirty="0" err="1">
                <a:latin typeface="華康中圓體" panose="020F0509000000000000" pitchFamily="49" charset="-120"/>
                <a:ea typeface="華康中圓體"/>
                <a:cs typeface="+mn-lt"/>
              </a:rPr>
              <a:t>每人4,000美元或者改去Zuwara</a:t>
            </a:r>
            <a:r>
              <a:rPr lang="zh-TW" altLang="en-US" dirty="0">
                <a:latin typeface="華康中圓體" panose="020F0509000000000000" pitchFamily="49" charset="-120"/>
                <a:ea typeface="華康中圓體"/>
                <a:cs typeface="+mn-lt"/>
              </a:rPr>
              <a:t>祖瓦拉</a:t>
            </a:r>
            <a:r>
              <a:rPr lang="en-US" altLang="zh-TW" dirty="0" err="1">
                <a:latin typeface="華康中圓體" panose="020F0509000000000000" pitchFamily="49" charset="-120"/>
                <a:ea typeface="華康中圓體"/>
                <a:cs typeface="+mn-lt"/>
              </a:rPr>
              <a:t>每人只要3000美元</a:t>
            </a:r>
            <a:r>
              <a:rPr lang="en-US" altLang="zh-TW" dirty="0">
                <a:latin typeface="華康中圓體" panose="020F0509000000000000" pitchFamily="49" charset="-120"/>
                <a:ea typeface="華康中圓體"/>
                <a:cs typeface="+mn-lt"/>
              </a:rPr>
              <a:t>？”</a:t>
            </a:r>
            <a:endParaRPr lang="en-US" altLang="zh-TW" dirty="0">
              <a:latin typeface="華康中圓體" panose="020F0509000000000000" pitchFamily="49" charset="-120"/>
              <a:ea typeface="華康中圓體"/>
            </a:endParaRPr>
          </a:p>
          <a:p>
            <a:endParaRPr lang="en-US" altLang="zh-TW" dirty="0">
              <a:latin typeface="華康中圓體" panose="020F0509000000000000" pitchFamily="49" charset="-120"/>
              <a:ea typeface="華康中圓體" panose="020F0509000000000000" pitchFamily="49" charset="-120"/>
              <a:cs typeface="SetoFont" panose="02000600000000000000" pitchFamily="2" charset="-120"/>
            </a:endParaRPr>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33</a:t>
            </a:fld>
            <a:endParaRPr lang="zh-TW" altLang="en-US"/>
          </a:p>
        </p:txBody>
      </p:sp>
    </p:spTree>
    <p:extLst>
      <p:ext uri="{BB962C8B-B14F-4D97-AF65-F5344CB8AC3E}">
        <p14:creationId xmlns:p14="http://schemas.microsoft.com/office/powerpoint/2010/main" val="2600740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華康中圓體" panose="020F0509000000000000" pitchFamily="49" charset="-120"/>
                <a:ea typeface="華康中圓體" panose="020F0509000000000000" pitchFamily="49" charset="-120"/>
                <a:cs typeface="+mn-lt"/>
              </a:rPr>
              <a:t>經過漫長而危險路途，你和你的家人總算到達</a:t>
            </a:r>
            <a:r>
              <a:rPr lang="en-US" altLang="zh-TW" dirty="0" err="1" smtClean="0">
                <a:latin typeface="華康中圓體" panose="020F0509000000000000" pitchFamily="49" charset="-120"/>
                <a:ea typeface="華康中圓體" panose="020F0509000000000000" pitchFamily="49" charset="-120"/>
                <a:cs typeface="+mn-lt"/>
              </a:rPr>
              <a:t>Zuwara</a:t>
            </a:r>
            <a:r>
              <a:rPr lang="zh-TW" altLang="en-US" dirty="0" smtClean="0">
                <a:latin typeface="華康中圓體" panose="020F0509000000000000" pitchFamily="49" charset="-120"/>
                <a:ea typeface="華康中圓體" panose="020F0509000000000000" pitchFamily="49" charset="-120"/>
                <a:cs typeface="+mn-lt"/>
              </a:rPr>
              <a:t>。你又累又怕。</a:t>
            </a:r>
            <a:endParaRPr lang="zh-TW" altLang="en-US" dirty="0" smtClean="0">
              <a:latin typeface="華康中圓體" panose="020F0509000000000000" pitchFamily="49" charset="-120"/>
              <a:ea typeface="華康中圓體" panose="020F0509000000000000" pitchFamily="49" charset="-120"/>
            </a:endParaRPr>
          </a:p>
          <a:p>
            <a:r>
              <a:rPr lang="zh-TW" altLang="en-US" dirty="0" smtClean="0">
                <a:latin typeface="華康中圓體" panose="020F0509000000000000" pitchFamily="49" charset="-120"/>
                <a:ea typeface="華康中圓體" panose="020F0509000000000000" pitchFamily="49" charset="-120"/>
                <a:cs typeface="+mn-lt"/>
              </a:rPr>
              <a:t>卡車司機向你介紹另一個走私者，讓你們在一間平房內過了一宿。隔天晚上，你們被帶上開往義大利的船。</a:t>
            </a:r>
            <a:endParaRPr lang="en-US" altLang="zh-TW" dirty="0" smtClean="0">
              <a:latin typeface="華康中圓體" panose="020F0509000000000000" pitchFamily="49" charset="-120"/>
              <a:ea typeface="華康中圓體" panose="020F0509000000000000" pitchFamily="49" charset="-120"/>
              <a:cs typeface="+mn-lt"/>
            </a:endParaRPr>
          </a:p>
          <a:p>
            <a:r>
              <a:rPr lang="zh-TW" altLang="en-US" dirty="0" smtClean="0">
                <a:latin typeface="華康中圓體" panose="020F0509000000000000" pitchFamily="49" charset="-120"/>
                <a:ea typeface="華康中圓體" panose="020F0509000000000000" pitchFamily="49" charset="-120"/>
                <a:cs typeface="+mn-lt"/>
              </a:rPr>
              <a:t>船身有</a:t>
            </a:r>
            <a:r>
              <a:rPr lang="en-US" altLang="zh-TW" dirty="0" smtClean="0">
                <a:latin typeface="華康中圓體" panose="020F0509000000000000" pitchFamily="49" charset="-120"/>
                <a:ea typeface="華康中圓體" panose="020F0509000000000000" pitchFamily="49" charset="-120"/>
                <a:cs typeface="+mn-lt"/>
              </a:rPr>
              <a:t>10</a:t>
            </a:r>
            <a:r>
              <a:rPr lang="zh-TW" altLang="en-US" dirty="0" smtClean="0">
                <a:latin typeface="華康中圓體" panose="020F0509000000000000" pitchFamily="49" charset="-120"/>
                <a:ea typeface="華康中圓體" panose="020F0509000000000000" pitchFamily="49" charset="-120"/>
                <a:cs typeface="+mn-lt"/>
              </a:rPr>
              <a:t>公尺長。船上已有</a:t>
            </a:r>
            <a:r>
              <a:rPr lang="en-US" altLang="zh-TW" dirty="0" smtClean="0">
                <a:latin typeface="華康中圓體" panose="020F0509000000000000" pitchFamily="49" charset="-120"/>
                <a:ea typeface="華康中圓體" panose="020F0509000000000000" pitchFamily="49" charset="-120"/>
                <a:cs typeface="+mn-lt"/>
              </a:rPr>
              <a:t>20</a:t>
            </a:r>
            <a:r>
              <a:rPr lang="zh-TW" altLang="en-US" dirty="0" smtClean="0">
                <a:latin typeface="華康中圓體" panose="020F0509000000000000" pitchFamily="49" charset="-120"/>
                <a:ea typeface="華康中圓體" panose="020F0509000000000000" pitchFamily="49" charset="-120"/>
                <a:cs typeface="+mn-lt"/>
              </a:rPr>
              <a:t>人，你們的船駛入伸手不見五指的夜色中</a:t>
            </a:r>
            <a:r>
              <a:rPr lang="en-US" altLang="zh-TW" dirty="0" smtClean="0">
                <a:latin typeface="華康中圓體" panose="020F0509000000000000" pitchFamily="49" charset="-120"/>
                <a:ea typeface="華康中圓體" panose="020F0509000000000000" pitchFamily="49" charset="-120"/>
                <a:cs typeface="+mn-lt"/>
              </a:rPr>
              <a:t>。15</a:t>
            </a:r>
            <a:r>
              <a:rPr lang="zh-TW" altLang="en-US" dirty="0" smtClean="0">
                <a:latin typeface="華康中圓體" panose="020F0509000000000000" pitchFamily="49" charset="-120"/>
                <a:ea typeface="華康中圓體" panose="020F0509000000000000" pitchFamily="49" charset="-120"/>
                <a:cs typeface="+mn-lt"/>
              </a:rPr>
              <a:t>分鐘後，另一艘船靠了過來</a:t>
            </a:r>
            <a:r>
              <a:rPr lang="en-US" altLang="zh-TW" dirty="0" smtClean="0">
                <a:latin typeface="華康中圓體" panose="020F0509000000000000" pitchFamily="49" charset="-120"/>
                <a:ea typeface="華康中圓體" panose="020F0509000000000000" pitchFamily="49" charset="-120"/>
                <a:cs typeface="+mn-lt"/>
              </a:rPr>
              <a:t>;</a:t>
            </a:r>
            <a:r>
              <a:rPr lang="zh-TW" altLang="en-US" dirty="0" smtClean="0">
                <a:latin typeface="華康中圓體" panose="020F0509000000000000" pitchFamily="49" charset="-120"/>
                <a:ea typeface="華康中圓體" panose="020F0509000000000000" pitchFamily="49" charset="-120"/>
                <a:cs typeface="+mn-lt"/>
              </a:rPr>
              <a:t>你不知道，這是利比亞的海巡警衛隊還是民兵組織。</a:t>
            </a:r>
            <a:endParaRPr lang="en-US" altLang="zh-TW" dirty="0" smtClean="0">
              <a:latin typeface="華康中圓體" panose="020F0509000000000000" pitchFamily="49" charset="-120"/>
              <a:ea typeface="華康中圓體" panose="020F0509000000000000" pitchFamily="49" charset="-120"/>
            </a:endParaRPr>
          </a:p>
          <a:p>
            <a:r>
              <a:rPr lang="zh-TW" altLang="en-US" dirty="0" smtClean="0">
                <a:latin typeface="華康中圓體" panose="020F0509000000000000" pitchFamily="49" charset="-120"/>
                <a:ea typeface="華康中圓體" panose="020F0509000000000000" pitchFamily="49" charset="-120"/>
                <a:cs typeface="+mn-lt"/>
              </a:rPr>
              <a:t>他們對你的船開槍了！你猜可能是想要跟走私者勒索，分一杯羹。在驚慌中，有人跳下了船。你要跟著跳嗎</a:t>
            </a:r>
            <a:r>
              <a:rPr lang="en-US" altLang="zh-TW" dirty="0" smtClean="0">
                <a:latin typeface="華康中圓體" panose="020F0509000000000000" pitchFamily="49" charset="-120"/>
                <a:ea typeface="華康中圓體" panose="020F0509000000000000" pitchFamily="49" charset="-120"/>
                <a:cs typeface="+mn-lt"/>
              </a:rPr>
              <a:t>？</a:t>
            </a:r>
            <a:endParaRPr lang="en-US" altLang="zh-TW" dirty="0" smtClean="0">
              <a:latin typeface="華康中圓體" panose="020F0509000000000000" pitchFamily="49" charset="-120"/>
              <a:ea typeface="華康中圓體" panose="020F0509000000000000" pitchFamily="49" charset="-120"/>
              <a:cs typeface="SetoFont" panose="02000600000000000000" pitchFamily="2" charset="-120"/>
            </a:endParaRPr>
          </a:p>
          <a:p>
            <a:endParaRPr lang="en-US" altLang="zh-TW" dirty="0">
              <a:latin typeface="華康中圓體" panose="020F0509000000000000" pitchFamily="49" charset="-120"/>
              <a:ea typeface="華康中圓體"/>
              <a:cs typeface="SetoFont" panose="02000600000000000000" pitchFamily="2" charset="-120"/>
            </a:endParaRPr>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34</a:t>
            </a:fld>
            <a:endParaRPr lang="zh-TW" altLang="en-US"/>
          </a:p>
        </p:txBody>
      </p:sp>
    </p:spTree>
    <p:extLst>
      <p:ext uri="{BB962C8B-B14F-4D97-AF65-F5344CB8AC3E}">
        <p14:creationId xmlns:p14="http://schemas.microsoft.com/office/powerpoint/2010/main" val="2031492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latin typeface="華康中圓體" panose="020F0509000000000000" pitchFamily="49" charset="-120"/>
                <a:ea typeface="華康中圓體" panose="020F0509000000000000" pitchFamily="49" charset="-120"/>
                <a:cs typeface="SetoFont" panose="02000600000000000000" pitchFamily="2" charset="-120"/>
              </a:rPr>
              <a:t>戰爭、政治迫害、種族、信仰、經濟、氣候</a:t>
            </a:r>
            <a:endParaRPr lang="en-US" altLang="zh-TW" sz="1200" dirty="0" smtClean="0">
              <a:latin typeface="華康中圓體" panose="020F0509000000000000" pitchFamily="49" charset="-120"/>
              <a:ea typeface="華康中圓體" panose="020F0509000000000000" pitchFamily="49" charset="-120"/>
              <a:cs typeface="SetoFont" panose="02000600000000000000" pitchFamily="2" charset="-120"/>
            </a:endParaRPr>
          </a:p>
          <a:p>
            <a:endParaRPr lang="zh-TW" altLang="en-US" dirty="0"/>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10</a:t>
            </a:fld>
            <a:endParaRPr lang="zh-TW" altLang="en-US"/>
          </a:p>
        </p:txBody>
      </p:sp>
    </p:spTree>
    <p:extLst>
      <p:ext uri="{BB962C8B-B14F-4D97-AF65-F5344CB8AC3E}">
        <p14:creationId xmlns:p14="http://schemas.microsoft.com/office/powerpoint/2010/main" val="3033858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華康中圓體" panose="020F0509000000000000" pitchFamily="49" charset="-120"/>
                <a:ea typeface="華康中圓體" panose="020F0509000000000000" pitchFamily="49" charset="-120"/>
                <a:cs typeface="+mn-lt"/>
              </a:rPr>
              <a:t>經過漫長而危險路途，你和你的家人總算到達</a:t>
            </a:r>
            <a:r>
              <a:rPr lang="en-US" altLang="zh-TW" dirty="0" err="1">
                <a:latin typeface="華康中圓體" panose="020F0509000000000000" pitchFamily="49" charset="-120"/>
                <a:ea typeface="華康中圓體" panose="020F0509000000000000" pitchFamily="49" charset="-120"/>
                <a:cs typeface="+mn-lt"/>
              </a:rPr>
              <a:t>Zuwara</a:t>
            </a:r>
            <a:r>
              <a:rPr lang="zh-TW" altLang="en-US" dirty="0">
                <a:latin typeface="華康中圓體" panose="020F0509000000000000" pitchFamily="49" charset="-120"/>
                <a:ea typeface="華康中圓體" panose="020F0509000000000000" pitchFamily="49" charset="-120"/>
                <a:cs typeface="+mn-lt"/>
              </a:rPr>
              <a:t>。你又累又怕。</a:t>
            </a:r>
            <a:endParaRPr lang="zh-TW" altLang="en-US" dirty="0">
              <a:latin typeface="華康中圓體" panose="020F0509000000000000" pitchFamily="49" charset="-120"/>
              <a:ea typeface="華康中圓體" panose="020F0509000000000000" pitchFamily="49" charset="-120"/>
            </a:endParaRPr>
          </a:p>
          <a:p>
            <a:r>
              <a:rPr lang="zh-TW" altLang="en-US" dirty="0">
                <a:latin typeface="華康中圓體" panose="020F0509000000000000" pitchFamily="49" charset="-120"/>
                <a:ea typeface="華康中圓體" panose="020F0509000000000000" pitchFamily="49" charset="-120"/>
                <a:cs typeface="+mn-lt"/>
              </a:rPr>
              <a:t>卡車司機向你介紹另一個走私者，讓你們在一間平房內過了一宿。隔天晚上，你們被帶上開往義大利的船。</a:t>
            </a:r>
            <a:endParaRPr lang="en-US" altLang="zh-TW" dirty="0">
              <a:latin typeface="華康中圓體" panose="020F0509000000000000" pitchFamily="49" charset="-120"/>
              <a:ea typeface="華康中圓體" panose="020F0509000000000000" pitchFamily="49" charset="-120"/>
              <a:cs typeface="+mn-lt"/>
            </a:endParaRPr>
          </a:p>
          <a:p>
            <a:r>
              <a:rPr lang="zh-TW" altLang="en-US" dirty="0">
                <a:latin typeface="華康中圓體" panose="020F0509000000000000" pitchFamily="49" charset="-120"/>
                <a:ea typeface="華康中圓體" panose="020F0509000000000000" pitchFamily="49" charset="-120"/>
                <a:cs typeface="+mn-lt"/>
              </a:rPr>
              <a:t>船身有</a:t>
            </a:r>
            <a:r>
              <a:rPr lang="en-US" altLang="zh-TW" dirty="0">
                <a:latin typeface="華康中圓體" panose="020F0509000000000000" pitchFamily="49" charset="-120"/>
                <a:ea typeface="華康中圓體" panose="020F0509000000000000" pitchFamily="49" charset="-120"/>
                <a:cs typeface="+mn-lt"/>
              </a:rPr>
              <a:t>10</a:t>
            </a:r>
            <a:r>
              <a:rPr lang="zh-TW" altLang="en-US" dirty="0">
                <a:latin typeface="華康中圓體" panose="020F0509000000000000" pitchFamily="49" charset="-120"/>
                <a:ea typeface="華康中圓體" panose="020F0509000000000000" pitchFamily="49" charset="-120"/>
                <a:cs typeface="+mn-lt"/>
              </a:rPr>
              <a:t>公尺長。船上已有</a:t>
            </a:r>
            <a:r>
              <a:rPr lang="en-US" altLang="zh-TW" dirty="0">
                <a:latin typeface="華康中圓體" panose="020F0509000000000000" pitchFamily="49" charset="-120"/>
                <a:ea typeface="華康中圓體" panose="020F0509000000000000" pitchFamily="49" charset="-120"/>
                <a:cs typeface="+mn-lt"/>
              </a:rPr>
              <a:t>20</a:t>
            </a:r>
            <a:r>
              <a:rPr lang="zh-TW" altLang="en-US" dirty="0">
                <a:latin typeface="華康中圓體" panose="020F0509000000000000" pitchFamily="49" charset="-120"/>
                <a:ea typeface="華康中圓體" panose="020F0509000000000000" pitchFamily="49" charset="-120"/>
                <a:cs typeface="+mn-lt"/>
              </a:rPr>
              <a:t>人，你們的船駛入伸手不見五指的夜色中</a:t>
            </a:r>
            <a:r>
              <a:rPr lang="en-US" altLang="zh-TW" dirty="0">
                <a:latin typeface="華康中圓體" panose="020F0509000000000000" pitchFamily="49" charset="-120"/>
                <a:ea typeface="華康中圓體" panose="020F0509000000000000" pitchFamily="49" charset="-120"/>
                <a:cs typeface="+mn-lt"/>
              </a:rPr>
              <a:t>。15</a:t>
            </a:r>
            <a:r>
              <a:rPr lang="zh-TW" altLang="en-US" dirty="0">
                <a:latin typeface="華康中圓體" panose="020F0509000000000000" pitchFamily="49" charset="-120"/>
                <a:ea typeface="華康中圓體" panose="020F0509000000000000" pitchFamily="49" charset="-120"/>
                <a:cs typeface="+mn-lt"/>
              </a:rPr>
              <a:t>分鐘後，另一艘船靠了過來</a:t>
            </a:r>
            <a:r>
              <a:rPr lang="en-US" altLang="zh-TW" dirty="0">
                <a:latin typeface="華康中圓體" panose="020F0509000000000000" pitchFamily="49" charset="-120"/>
                <a:ea typeface="華康中圓體" panose="020F0509000000000000" pitchFamily="49" charset="-120"/>
                <a:cs typeface="+mn-lt"/>
              </a:rPr>
              <a:t>;</a:t>
            </a:r>
            <a:r>
              <a:rPr lang="zh-TW" altLang="en-US" dirty="0">
                <a:latin typeface="華康中圓體" panose="020F0509000000000000" pitchFamily="49" charset="-120"/>
                <a:ea typeface="華康中圓體" panose="020F0509000000000000" pitchFamily="49" charset="-120"/>
                <a:cs typeface="+mn-lt"/>
              </a:rPr>
              <a:t>你不知道，這是利比亞的海巡警衛隊還是民兵組織。</a:t>
            </a:r>
            <a:endParaRPr lang="en-US" altLang="zh-TW" dirty="0">
              <a:latin typeface="華康中圓體" panose="020F0509000000000000" pitchFamily="49" charset="-120"/>
              <a:ea typeface="華康中圓體" panose="020F0509000000000000" pitchFamily="49" charset="-120"/>
            </a:endParaRPr>
          </a:p>
          <a:p>
            <a:r>
              <a:rPr lang="zh-TW" altLang="en-US" dirty="0">
                <a:latin typeface="華康中圓體" panose="020F0509000000000000" pitchFamily="49" charset="-120"/>
                <a:ea typeface="華康中圓體" panose="020F0509000000000000" pitchFamily="49" charset="-120"/>
                <a:cs typeface="+mn-lt"/>
              </a:rPr>
              <a:t>他們對你的船開槍了！你猜可能是想要跟走私者勒索，分一杯羹。在驚慌中，有人跳下了船。你要跟著跳嗎</a:t>
            </a:r>
            <a:r>
              <a:rPr lang="en-US" altLang="zh-TW" dirty="0">
                <a:latin typeface="華康中圓體" panose="020F0509000000000000" pitchFamily="49" charset="-120"/>
                <a:ea typeface="華康中圓體" panose="020F0509000000000000" pitchFamily="49" charset="-120"/>
                <a:cs typeface="+mn-lt"/>
              </a:rPr>
              <a:t>？</a:t>
            </a:r>
            <a:endParaRPr lang="en-US" altLang="zh-TW" dirty="0">
              <a:latin typeface="華康中圓體" panose="020F0509000000000000" pitchFamily="49" charset="-120"/>
              <a:ea typeface="華康中圓體" panose="020F0509000000000000" pitchFamily="49" charset="-120"/>
              <a:cs typeface="SetoFont" panose="02000600000000000000" pitchFamily="2" charset="-120"/>
            </a:endParaRPr>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35</a:t>
            </a:fld>
            <a:endParaRPr lang="zh-TW" altLang="en-US"/>
          </a:p>
        </p:txBody>
      </p:sp>
    </p:spTree>
    <p:extLst>
      <p:ext uri="{BB962C8B-B14F-4D97-AF65-F5344CB8AC3E}">
        <p14:creationId xmlns:p14="http://schemas.microsoft.com/office/powerpoint/2010/main" val="20584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latin typeface="華康中圓體" panose="020F0509000000000000" pitchFamily="49" charset="-120"/>
                <a:ea typeface="華康中圓體" panose="020F0509000000000000" pitchFamily="49" charset="-120"/>
                <a:cs typeface="+mn-lt"/>
              </a:rPr>
              <a:t>你決定跳入黑暗的大海中。</a:t>
            </a:r>
          </a:p>
          <a:p>
            <a:r>
              <a:rPr lang="zh-TW" altLang="zh-TW" dirty="0">
                <a:latin typeface="華康中圓體" panose="020F0509000000000000" pitchFamily="49" charset="-120"/>
                <a:ea typeface="華康中圓體" panose="020F0509000000000000" pitchFamily="49" charset="-120"/>
                <a:cs typeface="+mn-lt"/>
              </a:rPr>
              <a:t>你和你的家人游回岸邊。現在你回到利比亞了，但身上的錢所剩無幾。</a:t>
            </a:r>
          </a:p>
          <a:p>
            <a:r>
              <a:rPr lang="zh-TW" altLang="zh-TW" dirty="0">
                <a:latin typeface="華康中圓體" panose="020F0509000000000000" pitchFamily="49" charset="-120"/>
                <a:ea typeface="華康中圓體" panose="020F0509000000000000" pitchFamily="49" charset="-120"/>
                <a:cs typeface="+mn-lt"/>
              </a:rPr>
              <a:t>你可能必須待在這裡，試著先想辦法生存下來吧！</a:t>
            </a:r>
            <a:endParaRPr lang="en-US" altLang="zh-TW" dirty="0">
              <a:latin typeface="華康中圓體" panose="020F0509000000000000" pitchFamily="49" charset="-120"/>
              <a:ea typeface="華康中圓體" panose="020F0509000000000000" pitchFamily="49" charset="-120"/>
              <a:cs typeface="Calibri"/>
            </a:endParaRPr>
          </a:p>
          <a:p>
            <a:endParaRPr lang="zh-TW" altLang="en-US" dirty="0"/>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36</a:t>
            </a:fld>
            <a:endParaRPr lang="zh-TW" altLang="en-US"/>
          </a:p>
        </p:txBody>
      </p:sp>
    </p:spTree>
    <p:extLst>
      <p:ext uri="{BB962C8B-B14F-4D97-AF65-F5344CB8AC3E}">
        <p14:creationId xmlns:p14="http://schemas.microsoft.com/office/powerpoint/2010/main" val="3077570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華康中圓體" panose="020F0509000000000000" pitchFamily="49" charset="-120"/>
                <a:ea typeface="華康中圓體" panose="020F0509000000000000" pitchFamily="49" charset="-120"/>
                <a:cs typeface="+mn-lt"/>
              </a:rPr>
              <a:t>那艘船靠到你們的船邊要錢。走私者支付了他們。</a:t>
            </a:r>
            <a:r>
              <a:rPr lang="zh-TW" altLang="zh-TW" dirty="0">
                <a:latin typeface="華康中圓體" panose="020F0509000000000000" pitchFamily="49" charset="-120"/>
                <a:ea typeface="華康中圓體" panose="020F0509000000000000" pitchFamily="49" charset="-120"/>
                <a:cs typeface="+mn-lt"/>
              </a:rPr>
              <a:t>你</a:t>
            </a:r>
            <a:r>
              <a:rPr lang="zh-TW" altLang="en-US" dirty="0">
                <a:latin typeface="華康中圓體" panose="020F0509000000000000" pitchFamily="49" charset="-120"/>
                <a:ea typeface="華康中圓體" panose="020F0509000000000000" pitchFamily="49" charset="-120"/>
                <a:cs typeface="+mn-lt"/>
              </a:rPr>
              <a:t>和船上</a:t>
            </a:r>
            <a:r>
              <a:rPr lang="zh-TW" altLang="zh-TW" dirty="0">
                <a:latin typeface="華康中圓體" panose="020F0509000000000000" pitchFamily="49" charset="-120"/>
                <a:ea typeface="華康中圓體" panose="020F0509000000000000" pitchFamily="49" charset="-120"/>
                <a:cs typeface="+mn-lt"/>
              </a:rPr>
              <a:t>的</a:t>
            </a:r>
            <a:r>
              <a:rPr lang="zh-TW" altLang="en-US" dirty="0">
                <a:latin typeface="華康中圓體" panose="020F0509000000000000" pitchFamily="49" charset="-120"/>
                <a:ea typeface="華康中圓體" panose="020F0509000000000000" pitchFamily="49" charset="-120"/>
                <a:cs typeface="+mn-lt"/>
              </a:rPr>
              <a:t>其他人希望可以繼續前往義</a:t>
            </a:r>
            <a:r>
              <a:rPr lang="zh-TW" altLang="zh-TW" dirty="0">
                <a:latin typeface="華康中圓體" panose="020F0509000000000000" pitchFamily="49" charset="-120"/>
                <a:ea typeface="華康中圓體" panose="020F0509000000000000" pitchFamily="49" charset="-120"/>
                <a:cs typeface="+mn-lt"/>
              </a:rPr>
              <a:t>大</a:t>
            </a:r>
            <a:r>
              <a:rPr lang="zh-TW" altLang="en-US" dirty="0">
                <a:latin typeface="華康中圓體" panose="020F0509000000000000" pitchFamily="49" charset="-120"/>
                <a:ea typeface="華康中圓體" panose="020F0509000000000000" pitchFamily="49" charset="-120"/>
                <a:cs typeface="+mn-lt"/>
              </a:rPr>
              <a:t>利。</a:t>
            </a:r>
            <a:endParaRPr lang="zh-TW" altLang="en-US" dirty="0">
              <a:latin typeface="華康中圓體" panose="020F0509000000000000" pitchFamily="49" charset="-120"/>
              <a:ea typeface="華康中圓體" panose="020F0509000000000000" pitchFamily="49" charset="-120"/>
            </a:endParaRPr>
          </a:p>
          <a:p>
            <a:r>
              <a:rPr lang="zh-TW" altLang="en-US" dirty="0">
                <a:latin typeface="華康中圓體" panose="020F0509000000000000" pitchFamily="49" charset="-120"/>
                <a:ea typeface="華康中圓體" panose="020F0509000000000000" pitchFamily="49" charset="-120"/>
                <a:cs typeface="+mn-lt"/>
              </a:rPr>
              <a:t>當你的船到達國際公</a:t>
            </a:r>
            <a:r>
              <a:rPr lang="zh-TW" altLang="zh-TW" dirty="0">
                <a:latin typeface="華康中圓體" panose="020F0509000000000000" pitchFamily="49" charset="-120"/>
                <a:ea typeface="華康中圓體" panose="020F0509000000000000" pitchFamily="49" charset="-120"/>
                <a:cs typeface="+mn-lt"/>
              </a:rPr>
              <a:t>海</a:t>
            </a:r>
            <a:r>
              <a:rPr lang="zh-TW" altLang="en-US" dirty="0">
                <a:latin typeface="華康中圓體" panose="020F0509000000000000" pitchFamily="49" charset="-120"/>
                <a:ea typeface="華康中圓體" panose="020F0509000000000000" pitchFamily="49" charset="-120"/>
                <a:cs typeface="+mn-lt"/>
              </a:rPr>
              <a:t>，船體開始漏水、解體，它在槍戰中被擊</a:t>
            </a:r>
            <a:r>
              <a:rPr lang="zh-TW" altLang="zh-TW" dirty="0">
                <a:latin typeface="華康中圓體" panose="020F0509000000000000" pitchFamily="49" charset="-120"/>
                <a:ea typeface="華康中圓體" panose="020F0509000000000000" pitchFamily="49" charset="-120"/>
                <a:cs typeface="+mn-lt"/>
              </a:rPr>
              <a:t>中</a:t>
            </a:r>
            <a:r>
              <a:rPr lang="zh-TW" altLang="en-US" dirty="0">
                <a:latin typeface="華康中圓體" panose="020F0509000000000000" pitchFamily="49" charset="-120"/>
                <a:ea typeface="華康中圓體" panose="020F0509000000000000" pitchFamily="49" charset="-120"/>
                <a:cs typeface="+mn-lt"/>
              </a:rPr>
              <a:t>了。翻船了</a:t>
            </a:r>
            <a:r>
              <a:rPr lang="zh-TW" altLang="zh-TW" dirty="0">
                <a:latin typeface="華康中圓體" panose="020F0509000000000000" pitchFamily="49" charset="-120"/>
                <a:ea typeface="華康中圓體" panose="020F0509000000000000" pitchFamily="49" charset="-120"/>
                <a:cs typeface="+mn-lt"/>
              </a:rPr>
              <a:t>。</a:t>
            </a:r>
          </a:p>
          <a:p>
            <a:r>
              <a:rPr lang="zh-TW" altLang="en-US" dirty="0">
                <a:latin typeface="華康中圓體" panose="020F0509000000000000" pitchFamily="49" charset="-120"/>
                <a:ea typeface="華康中圓體" panose="020F0509000000000000" pitchFamily="49" charset="-120"/>
                <a:cs typeface="+mn-lt"/>
              </a:rPr>
              <a:t>幸運的是，</a:t>
            </a:r>
            <a:r>
              <a:rPr lang="zh-TW" altLang="zh-TW" dirty="0">
                <a:latin typeface="華康中圓體" panose="020F0509000000000000" pitchFamily="49" charset="-120"/>
                <a:ea typeface="華康中圓體" panose="020F0509000000000000" pitchFamily="49" charset="-120"/>
                <a:cs typeface="+mn-lt"/>
              </a:rPr>
              <a:t>你</a:t>
            </a:r>
            <a:r>
              <a:rPr lang="zh-TW" altLang="en-US" dirty="0">
                <a:latin typeface="華康中圓體" panose="020F0509000000000000" pitchFamily="49" charset="-120"/>
                <a:ea typeface="華康中圓體" panose="020F0509000000000000" pitchFamily="49" charset="-120"/>
                <a:cs typeface="+mn-lt"/>
              </a:rPr>
              <a:t>有救生圈，</a:t>
            </a:r>
            <a:r>
              <a:rPr lang="zh-TW" altLang="zh-TW" dirty="0">
                <a:latin typeface="華康中圓體" panose="020F0509000000000000" pitchFamily="49" charset="-120"/>
                <a:ea typeface="華康中圓體" panose="020F0509000000000000" pitchFamily="49" charset="-120"/>
                <a:cs typeface="+mn-lt"/>
              </a:rPr>
              <a:t>你</a:t>
            </a:r>
            <a:r>
              <a:rPr lang="zh-TW" altLang="en-US" dirty="0">
                <a:latin typeface="華康中圓體" panose="020F0509000000000000" pitchFamily="49" charset="-120"/>
                <a:ea typeface="華康中圓體" panose="020F0509000000000000" pitchFamily="49" charset="-120"/>
                <a:cs typeface="+mn-lt"/>
              </a:rPr>
              <a:t>緊緊抱著救生圈</a:t>
            </a:r>
            <a:r>
              <a:rPr lang="zh-TW" altLang="zh-TW" dirty="0">
                <a:latin typeface="華康中圓體" panose="020F0509000000000000" pitchFamily="49" charset="-120"/>
                <a:ea typeface="華康中圓體" panose="020F0509000000000000" pitchFamily="49" charset="-120"/>
                <a:cs typeface="+mn-lt"/>
              </a:rPr>
              <a:t>。</a:t>
            </a:r>
            <a:r>
              <a:rPr lang="zh-TW" altLang="en-US" dirty="0">
                <a:latin typeface="華康中圓體" panose="020F0509000000000000" pitchFamily="49" charset="-120"/>
                <a:ea typeface="華康中圓體" panose="020F0509000000000000" pitchFamily="49" charset="-120"/>
                <a:cs typeface="+mn-lt"/>
              </a:rPr>
              <a:t>你希望你</a:t>
            </a:r>
            <a:r>
              <a:rPr lang="zh-TW" altLang="zh-TW" dirty="0">
                <a:latin typeface="華康中圓體" panose="020F0509000000000000" pitchFamily="49" charset="-120"/>
                <a:ea typeface="華康中圓體" panose="020F0509000000000000" pitchFamily="49" charset="-120"/>
                <a:cs typeface="+mn-lt"/>
              </a:rPr>
              <a:t>在</a:t>
            </a:r>
            <a:r>
              <a:rPr lang="zh-TW" altLang="en-US" dirty="0">
                <a:latin typeface="華康中圓體" panose="020F0509000000000000" pitchFamily="49" charset="-120"/>
                <a:ea typeface="華康中圓體" panose="020F0509000000000000" pitchFamily="49" charset="-120"/>
                <a:cs typeface="+mn-lt"/>
              </a:rPr>
              <a:t>冰冷海水中能多存活幾個小時。</a:t>
            </a:r>
            <a:r>
              <a:rPr lang="zh-TW" altLang="zh-TW" dirty="0">
                <a:latin typeface="華康中圓體" panose="020F0509000000000000" pitchFamily="49" charset="-120"/>
                <a:ea typeface="華康中圓體" panose="020F0509000000000000" pitchFamily="49" charset="-120"/>
                <a:cs typeface="+mn-lt"/>
              </a:rPr>
              <a:t>你身</a:t>
            </a:r>
            <a:r>
              <a:rPr lang="zh-TW" altLang="en-US" dirty="0">
                <a:latin typeface="華康中圓體" panose="020F0509000000000000" pitchFamily="49" charset="-120"/>
                <a:ea typeface="華康中圓體" panose="020F0509000000000000" pitchFamily="49" charset="-120"/>
                <a:cs typeface="+mn-lt"/>
              </a:rPr>
              <a:t>邊飄著</a:t>
            </a:r>
            <a:r>
              <a:rPr lang="zh-TW" altLang="zh-TW" dirty="0">
                <a:latin typeface="華康中圓體" panose="020F0509000000000000" pitchFamily="49" charset="-120"/>
                <a:ea typeface="華康中圓體" panose="020F0509000000000000" pitchFamily="49" charset="-120"/>
                <a:cs typeface="+mn-lt"/>
              </a:rPr>
              <a:t>幾</a:t>
            </a:r>
            <a:r>
              <a:rPr lang="zh-TW" altLang="en-US" dirty="0">
                <a:latin typeface="華康中圓體" panose="020F0509000000000000" pitchFamily="49" charset="-120"/>
                <a:ea typeface="華康中圓體" panose="020F0509000000000000" pitchFamily="49" charset="-120"/>
                <a:cs typeface="+mn-lt"/>
              </a:rPr>
              <a:t>具浮屍</a:t>
            </a:r>
            <a:r>
              <a:rPr lang="zh-TW" altLang="zh-TW" dirty="0">
                <a:latin typeface="華康中圓體" panose="020F0509000000000000" pitchFamily="49" charset="-120"/>
                <a:ea typeface="華康中圓體" panose="020F0509000000000000" pitchFamily="49" charset="-120"/>
                <a:cs typeface="+mn-lt"/>
              </a:rPr>
              <a:t>。</a:t>
            </a:r>
          </a:p>
          <a:p>
            <a:r>
              <a:rPr lang="zh-TW" altLang="zh-TW" dirty="0">
                <a:latin typeface="華康中圓體" panose="020F0509000000000000" pitchFamily="49" charset="-120"/>
                <a:ea typeface="華康中圓體" panose="020F0509000000000000" pitchFamily="49" charset="-120"/>
                <a:cs typeface="+mn-lt"/>
              </a:rPr>
              <a:t>你</a:t>
            </a:r>
            <a:r>
              <a:rPr lang="zh-TW" altLang="en-US" dirty="0">
                <a:latin typeface="華康中圓體" panose="020F0509000000000000" pitchFamily="49" charset="-120"/>
                <a:ea typeface="華康中圓體" panose="020F0509000000000000" pitchFamily="49" charset="-120"/>
                <a:cs typeface="+mn-lt"/>
              </a:rPr>
              <a:t>們擠</a:t>
            </a:r>
            <a:r>
              <a:rPr lang="zh-TW" altLang="zh-TW" dirty="0">
                <a:latin typeface="華康中圓體" panose="020F0509000000000000" pitchFamily="49" charset="-120"/>
                <a:ea typeface="華康中圓體" panose="020F0509000000000000" pitchFamily="49" charset="-120"/>
                <a:cs typeface="+mn-lt"/>
              </a:rPr>
              <a:t>在</a:t>
            </a:r>
            <a:r>
              <a:rPr lang="zh-TW" altLang="en-US" dirty="0">
                <a:latin typeface="華康中圓體" panose="020F0509000000000000" pitchFamily="49" charset="-120"/>
                <a:ea typeface="華康中圓體" panose="020F0509000000000000" pitchFamily="49" charset="-120"/>
                <a:cs typeface="+mn-lt"/>
              </a:rPr>
              <a:t>一起取暖</a:t>
            </a:r>
            <a:r>
              <a:rPr lang="zh-TW" altLang="zh-TW" dirty="0">
                <a:latin typeface="華康中圓體" panose="020F0509000000000000" pitchFamily="49" charset="-120"/>
                <a:ea typeface="華康中圓體" panose="020F0509000000000000" pitchFamily="49" charset="-120"/>
                <a:cs typeface="+mn-lt"/>
              </a:rPr>
              <a:t>，</a:t>
            </a:r>
            <a:r>
              <a:rPr lang="zh-TW" altLang="en-US" dirty="0">
                <a:latin typeface="華康中圓體" panose="020F0509000000000000" pitchFamily="49" charset="-120"/>
                <a:ea typeface="華康中圓體" panose="020F0509000000000000" pitchFamily="49" charset="-120"/>
                <a:cs typeface="+mn-lt"/>
              </a:rPr>
              <a:t>並持續游</a:t>
            </a:r>
            <a:r>
              <a:rPr lang="zh-TW" altLang="zh-TW" dirty="0">
                <a:latin typeface="華康中圓體" panose="020F0509000000000000" pitchFamily="49" charset="-120"/>
                <a:ea typeface="華康中圓體" panose="020F0509000000000000" pitchFamily="49" charset="-120"/>
                <a:cs typeface="+mn-lt"/>
              </a:rPr>
              <a:t>著</a:t>
            </a:r>
            <a:r>
              <a:rPr lang="zh-TW" altLang="en-US" dirty="0">
                <a:latin typeface="華康中圓體" panose="020F0509000000000000" pitchFamily="49" charset="-120"/>
                <a:ea typeface="華康中圓體" panose="020F0509000000000000" pitchFamily="49" charset="-120"/>
                <a:cs typeface="+mn-lt"/>
              </a:rPr>
              <a:t>。一艘義大利船從黑暗中出現。你們用盡所有力氣呼救，企求能引起注意。</a:t>
            </a:r>
            <a:endParaRPr lang="zh-TW" altLang="en-US" dirty="0">
              <a:latin typeface="華康中圓體" panose="020F0509000000000000" pitchFamily="49" charset="-120"/>
              <a:ea typeface="華康中圓體" panose="020F0509000000000000" pitchFamily="49" charset="-120"/>
            </a:endParaRPr>
          </a:p>
          <a:p>
            <a:r>
              <a:rPr lang="zh-TW" altLang="en-US" dirty="0">
                <a:latin typeface="華康中圓體" panose="020F0509000000000000" pitchFamily="49" charset="-120"/>
                <a:ea typeface="華康中圓體" panose="020F0509000000000000" pitchFamily="49" charset="-120"/>
                <a:cs typeface="+mn-lt"/>
              </a:rPr>
              <a:t>船員看到你們，並把你們帶到義大利。你總算抵達歐洲。</a:t>
            </a:r>
            <a:endParaRPr lang="en-US" altLang="zh-TW" dirty="0">
              <a:latin typeface="華康中圓體" panose="020F0509000000000000" pitchFamily="49" charset="-120"/>
              <a:ea typeface="華康中圓體" panose="020F0509000000000000" pitchFamily="49" charset="-120"/>
              <a:cs typeface="SetoFont" panose="02000600000000000000" pitchFamily="2" charset="-120"/>
            </a:endParaRPr>
          </a:p>
          <a:p>
            <a:endParaRPr lang="zh-TW" altLang="en-US" dirty="0"/>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37</a:t>
            </a:fld>
            <a:endParaRPr lang="zh-TW" altLang="en-US"/>
          </a:p>
        </p:txBody>
      </p:sp>
    </p:spTree>
    <p:extLst>
      <p:ext uri="{BB962C8B-B14F-4D97-AF65-F5344CB8AC3E}">
        <p14:creationId xmlns:p14="http://schemas.microsoft.com/office/powerpoint/2010/main" val="877527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你和家人在卡車上。</a:t>
            </a:r>
          </a:p>
          <a:p>
            <a:r>
              <a:rPr lang="zh-TW" altLang="zh-TW" dirty="0"/>
              <a:t>一群利比亞民兵在一個檢查哨擋下了你們。他們持槍頂著你的額頭，要所有人把錢交出！這是你僅有、要開始新的生活所需的錢。</a:t>
            </a:r>
          </a:p>
          <a:p>
            <a:r>
              <a:rPr lang="zh-TW" altLang="zh-TW" dirty="0"/>
              <a:t>你要直接把錢交出去還是試著談判？</a:t>
            </a:r>
            <a:endParaRPr lang="en-US" altLang="zh-TW" dirty="0"/>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38</a:t>
            </a:fld>
            <a:endParaRPr lang="zh-TW" altLang="en-US"/>
          </a:p>
        </p:txBody>
      </p:sp>
    </p:spTree>
    <p:extLst>
      <p:ext uri="{BB962C8B-B14F-4D97-AF65-F5344CB8AC3E}">
        <p14:creationId xmlns:p14="http://schemas.microsoft.com/office/powerpoint/2010/main" val="547024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dirty="0"/>
              <a:t>你和家人在卡車上。</a:t>
            </a:r>
          </a:p>
          <a:p>
            <a:r>
              <a:rPr lang="zh-TW" dirty="0"/>
              <a:t>一群利比亞民兵在一個檢查哨擋下了你們。他們持槍頂著你的額頭，要所有人把錢交出！這是你僅有、要開始新的生活所需的錢。</a:t>
            </a:r>
          </a:p>
          <a:p>
            <a:r>
              <a:rPr lang="zh-TW" dirty="0"/>
              <a:t>你要直接把錢交出去還是試著談判？</a:t>
            </a:r>
            <a:endParaRPr lang="en-US" altLang="zh-TW" dirty="0"/>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39</a:t>
            </a:fld>
            <a:endParaRPr lang="zh-TW" altLang="en-US"/>
          </a:p>
        </p:txBody>
      </p:sp>
    </p:spTree>
    <p:extLst>
      <p:ext uri="{BB962C8B-B14F-4D97-AF65-F5344CB8AC3E}">
        <p14:creationId xmlns:p14="http://schemas.microsoft.com/office/powerpoint/2010/main" val="3882478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他們拿錢後放人。你一貧如洗，但往好處想，至少大家都還活著。</a:t>
            </a:r>
          </a:p>
          <a:p>
            <a:r>
              <a:rPr lang="zh-TW" altLang="zh-TW" dirty="0"/>
              <a:t>走私者同意帶你到下一站。在海岸邊，你看到一條船，但它實在太小了，這麼多人，要很勉強才能擠上船。但你還是硬著頭皮登船。走私者告訴你“還有另一艘大船，在公海上等著接駁”。</a:t>
            </a:r>
            <a:endParaRPr lang="en-US" altLang="zh-TW" dirty="0"/>
          </a:p>
          <a:p>
            <a:r>
              <a:rPr lang="zh-TW" altLang="zh-TW" dirty="0"/>
              <a:t>幾個小時之後，你看到那艘更大的船。但它也完全擠滿了人。你擠到船邊，有人告訴你，你必須跳到這艘大船上才行。小船在浪中顛簸著，跳船很危險。</a:t>
            </a:r>
          </a:p>
          <a:p>
            <a:r>
              <a:rPr lang="zh-TW" altLang="zh-TW" dirty="0"/>
              <a:t>有些人拒絕跳船。越來越多的人開始抗議，並要求你的支持。你需要決定，你要跟著抗議還是跳上大船</a:t>
            </a:r>
            <a:r>
              <a:rPr lang="zh-TW" altLang="en-US" dirty="0"/>
              <a:t>？</a:t>
            </a:r>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40</a:t>
            </a:fld>
            <a:endParaRPr lang="zh-TW" altLang="en-US"/>
          </a:p>
        </p:txBody>
      </p:sp>
    </p:spTree>
    <p:extLst>
      <p:ext uri="{BB962C8B-B14F-4D97-AF65-F5344CB8AC3E}">
        <p14:creationId xmlns:p14="http://schemas.microsoft.com/office/powerpoint/2010/main" val="2497588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dirty="0"/>
              <a:t>他們拿錢後放人。你一貧如洗，但往好處想，至少大家都還活著。</a:t>
            </a:r>
          </a:p>
          <a:p>
            <a:r>
              <a:rPr lang="zh-TW" dirty="0"/>
              <a:t>走私者同意帶你到下一站。在海岸邊，你看到一條船，但它實在太小了，這麼多人，要很勉強才能擠上船。但你還是硬著頭皮登船。走私者告訴你“還有另一艘大船，在公海上等著接駁”。</a:t>
            </a:r>
            <a:endParaRPr lang="en-US" dirty="0"/>
          </a:p>
          <a:p>
            <a:r>
              <a:rPr lang="zh-TW" dirty="0"/>
              <a:t>幾個小時之後，你看到那艘更大的船。但它也完全擠滿了人。你擠到船邊，有人告訴你，你必須跳到這艘大船上才行。小船在浪中顛簸著，跳船很危險。</a:t>
            </a:r>
          </a:p>
          <a:p>
            <a:r>
              <a:rPr lang="zh-TW" dirty="0"/>
              <a:t>有些人拒絕跳船。越來越多的人開始抗議，並要求你的支持。你需要決定，你要跟著抗議還是跳上大船</a:t>
            </a:r>
            <a:r>
              <a:rPr lang="zh-TW" altLang="en-US" dirty="0"/>
              <a:t>？</a:t>
            </a:r>
          </a:p>
          <a:p>
            <a:endParaRPr lang="zh-TW" altLang="en-US" dirty="0">
              <a:latin typeface="華康中圓體" panose="020F0509000000000000" pitchFamily="49" charset="-120"/>
              <a:ea typeface="華康中圓體" panose="020F0509000000000000" pitchFamily="49" charset="-120"/>
              <a:cs typeface="SetoFont" panose="02000600000000000000" pitchFamily="2" charset="-120"/>
            </a:endParaRPr>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41</a:t>
            </a:fld>
            <a:endParaRPr lang="zh-TW" altLang="en-US"/>
          </a:p>
        </p:txBody>
      </p:sp>
    </p:spTree>
    <p:extLst>
      <p:ext uri="{BB962C8B-B14F-4D97-AF65-F5344CB8AC3E}">
        <p14:creationId xmlns:p14="http://schemas.microsoft.com/office/powerpoint/2010/main" val="1334822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dirty="0"/>
              <a:t>你拒絕登上其他的船，你加入對走私者抗議的行列中。</a:t>
            </a:r>
          </a:p>
          <a:p>
            <a:r>
              <a:rPr lang="zh-TW" dirty="0"/>
              <a:t>走私者們開始用棍棒攻擊你和其他抗議的乘客。他們打你的頭，並把你丟入水中。</a:t>
            </a:r>
          </a:p>
          <a:p>
            <a:r>
              <a:rPr lang="zh-TW" dirty="0"/>
              <a:t>你和你的家人逐漸消失在海浪之中。</a:t>
            </a:r>
            <a:endParaRPr lang="en-US" dirty="0"/>
          </a:p>
          <a:p>
            <a:endParaRPr lang="zh-TW" altLang="zh-TW" dirty="0">
              <a:latin typeface="華康中圓體"/>
            </a:endParaRPr>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42</a:t>
            </a:fld>
            <a:endParaRPr lang="zh-TW" altLang="en-US"/>
          </a:p>
        </p:txBody>
      </p:sp>
    </p:spTree>
    <p:extLst>
      <p:ext uri="{BB962C8B-B14F-4D97-AF65-F5344CB8AC3E}">
        <p14:creationId xmlns:p14="http://schemas.microsoft.com/office/powerpoint/2010/main" val="1549296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大航行三天之後，食物和水不夠了。看來船長迷路了。</a:t>
            </a:r>
          </a:p>
          <a:p>
            <a:r>
              <a:rPr lang="zh-TW" dirty="0"/>
              <a:t>船</a:t>
            </a:r>
            <a:r>
              <a:rPr lang="zh-TW" altLang="en-US" dirty="0"/>
              <a:t>隻突然傾覆</a:t>
            </a:r>
            <a:r>
              <a:rPr lang="zh-TW" dirty="0"/>
              <a:t>，你</a:t>
            </a:r>
            <a:r>
              <a:rPr lang="zh-TW" altLang="en-US" dirty="0"/>
              <a:t>們都落到海</a:t>
            </a:r>
            <a:r>
              <a:rPr lang="zh-TW" dirty="0"/>
              <a:t>中。你和你的</a:t>
            </a:r>
            <a:r>
              <a:rPr lang="zh-TW" altLang="en-US" dirty="0"/>
              <a:t>家人游不了很長時間</a:t>
            </a:r>
            <a:r>
              <a:rPr lang="zh-TW" dirty="0"/>
              <a:t>，</a:t>
            </a:r>
            <a:r>
              <a:rPr lang="zh-TW" altLang="en-US" dirty="0"/>
              <a:t>畢竟已經幾天沒吃飽了。</a:t>
            </a:r>
            <a:r>
              <a:rPr lang="zh-TW" dirty="0"/>
              <a:t>你</a:t>
            </a:r>
            <a:r>
              <a:rPr lang="zh-TW" altLang="en-US" dirty="0"/>
              <a:t>沒有救生衣，也看不到任何船隻在附近</a:t>
            </a:r>
            <a:r>
              <a:rPr lang="zh-TW" dirty="0"/>
              <a:t>。</a:t>
            </a:r>
          </a:p>
          <a:p>
            <a:r>
              <a:rPr lang="zh-TW" dirty="0"/>
              <a:t>你和你的家人</a:t>
            </a:r>
            <a:r>
              <a:rPr lang="zh-TW" altLang="en-US" dirty="0"/>
              <a:t>的屍體，</a:t>
            </a:r>
            <a:r>
              <a:rPr lang="zh-TW" dirty="0"/>
              <a:t>在</a:t>
            </a:r>
            <a:r>
              <a:rPr lang="zh-TW" altLang="en-US" dirty="0"/>
              <a:t>義大利</a:t>
            </a:r>
            <a:r>
              <a:rPr lang="zh-TW" dirty="0"/>
              <a:t>海</a:t>
            </a:r>
            <a:r>
              <a:rPr lang="zh-TW" altLang="en-US" dirty="0"/>
              <a:t>邊被發現</a:t>
            </a:r>
            <a:r>
              <a:rPr lang="zh-TW" dirty="0"/>
              <a:t>。</a:t>
            </a:r>
            <a:endParaRPr lang="zh-TW" altLang="zh-TW" dirty="0">
              <a:latin typeface="華康中圓體"/>
            </a:endParaRPr>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43</a:t>
            </a:fld>
            <a:endParaRPr lang="zh-TW" altLang="en-US"/>
          </a:p>
        </p:txBody>
      </p:sp>
    </p:spTree>
    <p:extLst>
      <p:ext uri="{BB962C8B-B14F-4D97-AF65-F5344CB8AC3E}">
        <p14:creationId xmlns:p14="http://schemas.microsoft.com/office/powerpoint/2010/main" val="2659137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你和民兵團談判。</a:t>
            </a:r>
            <a:endParaRPr lang="en-US"/>
          </a:p>
          <a:p>
            <a:endParaRPr lang="zh-TW" dirty="0"/>
          </a:p>
          <a:p>
            <a:r>
              <a:rPr lang="zh-TW" altLang="en-US"/>
              <a:t>你試圖告訴他們</a:t>
            </a:r>
            <a:r>
              <a:rPr lang="zh-TW"/>
              <a:t>，你沒有多少錢了。他們把你</a:t>
            </a:r>
            <a:r>
              <a:rPr lang="zh-TW" altLang="en-US"/>
              <a:t>從卡車上拖下去，搜</a:t>
            </a:r>
            <a:r>
              <a:rPr lang="zh-TW"/>
              <a:t>你的全身。</a:t>
            </a:r>
            <a:endParaRPr lang="en-US" altLang="zh-TW"/>
          </a:p>
          <a:p>
            <a:r>
              <a:rPr lang="zh-TW"/>
              <a:t>最後他們把你打了一頓，拿了你剩下的錢後離開。</a:t>
            </a:r>
            <a:r>
              <a:rPr lang="zh-TW" altLang="en-US"/>
              <a:t>現在，</a:t>
            </a:r>
            <a:r>
              <a:rPr lang="zh-TW"/>
              <a:t>你滯留在利比亞。</a:t>
            </a:r>
            <a:r>
              <a:rPr lang="zh-TW" altLang="en-US"/>
              <a:t>至少</a:t>
            </a:r>
            <a:r>
              <a:rPr lang="zh-TW"/>
              <a:t>你的家人還活著。</a:t>
            </a:r>
            <a:endParaRPr lang="en-US" altLang="zh-TW"/>
          </a:p>
          <a:p>
            <a:endParaRPr lang="zh-TW" dirty="0"/>
          </a:p>
          <a:p>
            <a:r>
              <a:rPr lang="zh-TW"/>
              <a:t>你將不得不留在這兒開始新生活。雖然失去了所有的錢，也沒逃到</a:t>
            </a:r>
            <a:r>
              <a:rPr lang="zh-TW" altLang="en-US"/>
              <a:t>歐</a:t>
            </a:r>
            <a:r>
              <a:rPr lang="zh-TW"/>
              <a:t>洲，但</a:t>
            </a:r>
            <a:r>
              <a:rPr lang="zh-TW" altLang="en-US"/>
              <a:t>至</a:t>
            </a:r>
            <a:r>
              <a:rPr lang="zh-TW"/>
              <a:t>少你還活</a:t>
            </a:r>
            <a:r>
              <a:rPr lang="zh-TW" altLang="en-US"/>
              <a:t>著</a:t>
            </a:r>
            <a:r>
              <a:rPr lang="zh-TW"/>
              <a:t>。</a:t>
            </a:r>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44</a:t>
            </a:fld>
            <a:endParaRPr lang="zh-TW" altLang="en-US"/>
          </a:p>
        </p:txBody>
      </p:sp>
    </p:spTree>
    <p:extLst>
      <p:ext uri="{BB962C8B-B14F-4D97-AF65-F5344CB8AC3E}">
        <p14:creationId xmlns:p14="http://schemas.microsoft.com/office/powerpoint/2010/main" val="1938758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dirty="0">
                <a:ea typeface="+mj-lt"/>
                <a:cs typeface="+mj-lt"/>
              </a:rPr>
              <a:t>申請庇護最幸運的是授與難民身份，「難民」雖然是個不太體面的字眼，但一經獲得，便有種種好處。</a:t>
            </a:r>
            <a:endParaRPr lang="en-US" altLang="zh-TW" sz="1200" dirty="0">
              <a:ea typeface="+mj-lt"/>
              <a:cs typeface="+mj-lt"/>
            </a:endParaRPr>
          </a:p>
          <a:p>
            <a:r>
              <a:rPr lang="zh-TW" altLang="zh-TW" sz="1200" dirty="0">
                <a:ea typeface="+mj-lt"/>
                <a:cs typeface="+mj-lt"/>
              </a:rPr>
              <a:t>有居留的權利，有工作的權利</a:t>
            </a:r>
            <a:r>
              <a:rPr lang="zh-TW" altLang="en-US" sz="1200" dirty="0">
                <a:ea typeface="+mj-lt"/>
                <a:cs typeface="+mj-lt"/>
              </a:rPr>
              <a:t>，</a:t>
            </a:r>
            <a:r>
              <a:rPr lang="zh-TW" altLang="zh-TW" sz="1200" dirty="0">
                <a:ea typeface="+mj-lt"/>
                <a:cs typeface="+mj-lt"/>
              </a:rPr>
              <a:t>還有權申請各種福利</a:t>
            </a:r>
            <a:r>
              <a:rPr lang="zh-TW" altLang="en-US" sz="1200" dirty="0">
                <a:ea typeface="+mj-lt"/>
                <a:cs typeface="+mj-lt"/>
              </a:rPr>
              <a:t>。</a:t>
            </a:r>
            <a:endParaRPr lang="en-US" altLang="zh-TW" sz="1200" dirty="0">
              <a:ea typeface="+mj-lt"/>
              <a:cs typeface="+mj-lt"/>
            </a:endParaRPr>
          </a:p>
          <a:p>
            <a:r>
              <a:rPr lang="zh-TW" altLang="en-US" sz="1200" dirty="0">
                <a:ea typeface="+mj-lt"/>
                <a:cs typeface="+mj-lt"/>
              </a:rPr>
              <a:t>有些國家具難民身分後自動取得永久居留權，甚至有機會成為該國公民。</a:t>
            </a:r>
            <a:endParaRPr lang="en-US" altLang="zh-TW" sz="1200" dirty="0">
              <a:ea typeface="+mj-lt"/>
              <a:cs typeface="+mj-lt"/>
            </a:endParaRPr>
          </a:p>
          <a:p>
            <a:r>
              <a:rPr lang="zh-TW" altLang="en-US" sz="1200" dirty="0">
                <a:ea typeface="+mj-lt"/>
                <a:cs typeface="+mj-lt"/>
              </a:rPr>
              <a:t>若</a:t>
            </a:r>
            <a:r>
              <a:rPr lang="zh-TW" altLang="zh-TW" sz="1200" dirty="0">
                <a:ea typeface="+mj-lt"/>
                <a:cs typeface="+mj-lt"/>
              </a:rPr>
              <a:t>申請案被拒絕，</a:t>
            </a:r>
            <a:r>
              <a:rPr lang="zh-TW" altLang="en-US" sz="1200" dirty="0">
                <a:ea typeface="+mj-lt"/>
                <a:cs typeface="+mj-lt"/>
              </a:rPr>
              <a:t>可進行上訴，若敗訴將可能</a:t>
            </a:r>
            <a:r>
              <a:rPr lang="zh-TW" altLang="zh-TW" sz="1200" dirty="0">
                <a:ea typeface="+mj-lt"/>
                <a:cs typeface="+mj-lt"/>
              </a:rPr>
              <a:t>拒絕居留，驅逐出境</a:t>
            </a:r>
            <a:r>
              <a:rPr lang="zh-TW" altLang="en-US" sz="1200" dirty="0">
                <a:ea typeface="+mj-lt"/>
                <a:cs typeface="+mj-lt"/>
              </a:rPr>
              <a:t>。</a:t>
            </a:r>
            <a:endParaRPr lang="en-US" altLang="zh-TW" sz="1200" dirty="0">
              <a:ea typeface="+mj-lt"/>
              <a:cs typeface="+mj-lt"/>
            </a:endParaRPr>
          </a:p>
          <a:p>
            <a:endParaRPr lang="zh-TW" altLang="en-US" dirty="0"/>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16</a:t>
            </a:fld>
            <a:endParaRPr lang="zh-TW" altLang="en-US"/>
          </a:p>
        </p:txBody>
      </p:sp>
    </p:spTree>
    <p:extLst>
      <p:ext uri="{BB962C8B-B14F-4D97-AF65-F5344CB8AC3E}">
        <p14:creationId xmlns:p14="http://schemas.microsoft.com/office/powerpoint/2010/main" val="10325603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ea typeface="新細明體"/>
              </a:rPr>
              <a:t>走私者馬</a:t>
            </a:r>
            <a:r>
              <a:rPr lang="zh-TW" altLang="en-US">
                <a:ea typeface="新細明體"/>
              </a:rPr>
              <a:t>利</a:t>
            </a:r>
            <a:r>
              <a:rPr lang="zh-TW">
                <a:ea typeface="新細明體"/>
              </a:rPr>
              <a:t>把你帶到一個破舊、擁擠的平房。</a:t>
            </a:r>
            <a:endParaRPr lang="en-US">
              <a:ea typeface="新細明體"/>
            </a:endParaRPr>
          </a:p>
          <a:p>
            <a:r>
              <a:rPr lang="zh-TW"/>
              <a:t>“留在這兒，直到我回來。不要離開！”他不希望你被別人發現。他堅持先支付每個人頭7,000美元，然後就帶著錢離開了。你和你的家人陷入漫長的等待……</a:t>
            </a:r>
            <a:endParaRPr lang="en-US"/>
          </a:p>
          <a:p>
            <a:r>
              <a:rPr lang="zh-TW"/>
              <a:t>這個地方超噁心的;幾十個人共用一間廁所。你的家人開始生病。五天後你的食物已所剩無幾。你想要找Ahmad，但沒有人鳥你。</a:t>
            </a:r>
            <a:endParaRPr lang="en-US" altLang="zh-TW"/>
          </a:p>
          <a:p>
            <a:r>
              <a:rPr lang="zh-TW"/>
              <a:t>Ahmad捲款潛逃了嗎？你應該相信他嗎？你必須決定是否要留在屋內或者出去找他，順便找些補給品。</a:t>
            </a:r>
            <a:endParaRPr lang="en-US"/>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45</a:t>
            </a:fld>
            <a:endParaRPr lang="zh-TW" altLang="en-US"/>
          </a:p>
        </p:txBody>
      </p:sp>
    </p:spTree>
    <p:extLst>
      <p:ext uri="{BB962C8B-B14F-4D97-AF65-F5344CB8AC3E}">
        <p14:creationId xmlns:p14="http://schemas.microsoft.com/office/powerpoint/2010/main" val="59426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走私者</a:t>
            </a:r>
            <a:r>
              <a:rPr lang="en-US" altLang="zh-TW"/>
              <a:t>Ahmad</a:t>
            </a:r>
            <a:r>
              <a:rPr lang="zh-TW"/>
              <a:t>把你帶到一個破舊、擁擠的平房。</a:t>
            </a:r>
            <a:endParaRPr lang="en-US" altLang="zh-TW"/>
          </a:p>
          <a:p>
            <a:r>
              <a:rPr lang="zh-TW"/>
              <a:t>“留在這兒，直到我回來。不要離開！”他不希望你被別人發現。他堅持先支付每個人頭7,000美元，然後就帶著錢離開了。你和你的家人陷入漫長的等待……</a:t>
            </a:r>
            <a:endParaRPr lang="en-US" altLang="zh-TW"/>
          </a:p>
          <a:p>
            <a:r>
              <a:rPr lang="zh-TW"/>
              <a:t>這個地方超噁心的;幾十個人共用一間廁所。你的家人開始生病。五天後你的食物已所剩無幾。你想要找Ahmad，但沒有人鳥你。</a:t>
            </a:r>
            <a:endParaRPr lang="en-US" altLang="zh-TW"/>
          </a:p>
          <a:p>
            <a:r>
              <a:rPr lang="zh-TW"/>
              <a:t>Ahmad捲款潛逃了嗎？你應該相信他嗎？你必須決定是否要留在屋內或者出去找他，順便找些補給品。</a:t>
            </a:r>
          </a:p>
          <a:p>
            <a:endParaRPr lang="zh-TW" altLang="en-US" dirty="0">
              <a:latin typeface="Calibri" panose="020F0502020204030204"/>
              <a:ea typeface="新細明體" panose="02020500000000000000" pitchFamily="18" charset="-120"/>
              <a:cs typeface="Calibri" panose="020F0502020204030204"/>
            </a:endParaRPr>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46</a:t>
            </a:fld>
            <a:endParaRPr lang="zh-TW" altLang="en-US"/>
          </a:p>
        </p:txBody>
      </p:sp>
    </p:spTree>
    <p:extLst>
      <p:ext uri="{BB962C8B-B14F-4D97-AF65-F5344CB8AC3E}">
        <p14:creationId xmlns:p14="http://schemas.microsoft.com/office/powerpoint/2010/main" val="3954798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你</a:t>
            </a:r>
            <a:r>
              <a:rPr lang="zh-TW" altLang="en-US"/>
              <a:t>們已經把所有</a:t>
            </a:r>
            <a:r>
              <a:rPr lang="zh-TW"/>
              <a:t>的</a:t>
            </a:r>
            <a:r>
              <a:rPr lang="zh-TW" altLang="en-US"/>
              <a:t>食物都吃完了</a:t>
            </a:r>
            <a:r>
              <a:rPr lang="zh-TW"/>
              <a:t>，</a:t>
            </a:r>
            <a:r>
              <a:rPr lang="zh-TW" altLang="en-US"/>
              <a:t>忍</a:t>
            </a:r>
            <a:r>
              <a:rPr lang="zh-TW"/>
              <a:t>不</a:t>
            </a:r>
            <a:r>
              <a:rPr lang="zh-TW" altLang="en-US"/>
              <a:t>住想</a:t>
            </a:r>
            <a:r>
              <a:rPr lang="zh-TW"/>
              <a:t>要離開</a:t>
            </a:r>
            <a:r>
              <a:rPr lang="zh-TW" altLang="en-US"/>
              <a:t>這屋子時，</a:t>
            </a:r>
            <a:r>
              <a:rPr lang="en-US" altLang="zh-TW"/>
              <a:t>Ahmad</a:t>
            </a:r>
            <a:r>
              <a:rPr lang="zh-TW" altLang="en-US"/>
              <a:t>終於回來了。 </a:t>
            </a:r>
            <a:endParaRPr lang="en-US" altLang="zh-TW"/>
          </a:p>
          <a:p>
            <a:r>
              <a:rPr lang="zh-TW" altLang="en-US"/>
              <a:t>“船都準備好了，你們立刻準備出發</a:t>
            </a:r>
            <a:r>
              <a:rPr lang="zh-TW"/>
              <a:t>！”</a:t>
            </a:r>
            <a:endParaRPr lang="en-US" altLang="zh-TW"/>
          </a:p>
          <a:p>
            <a:r>
              <a:rPr lang="zh-TW"/>
              <a:t>他</a:t>
            </a:r>
            <a:r>
              <a:rPr lang="zh-TW" altLang="en-US"/>
              <a:t>把</a:t>
            </a:r>
            <a:r>
              <a:rPr lang="zh-TW"/>
              <a:t>你</a:t>
            </a:r>
            <a:r>
              <a:rPr lang="zh-TW" altLang="en-US"/>
              <a:t>們分成兩組：婦女和兒童一艘船，其</a:t>
            </a:r>
            <a:r>
              <a:rPr lang="zh-TW"/>
              <a:t>他</a:t>
            </a:r>
            <a:r>
              <a:rPr lang="zh-TW" altLang="en-US"/>
              <a:t>男</a:t>
            </a:r>
            <a:r>
              <a:rPr lang="zh-TW"/>
              <a:t>人</a:t>
            </a:r>
            <a:r>
              <a:rPr lang="zh-TW" altLang="en-US"/>
              <a:t>在另一艘船</a:t>
            </a:r>
            <a:r>
              <a:rPr lang="zh-TW"/>
              <a:t>。你</a:t>
            </a:r>
            <a:r>
              <a:rPr lang="zh-TW" altLang="en-US"/>
              <a:t>希望大</a:t>
            </a:r>
            <a:r>
              <a:rPr lang="zh-TW"/>
              <a:t>家待</a:t>
            </a:r>
            <a:r>
              <a:rPr lang="zh-TW" altLang="en-US"/>
              <a:t>在</a:t>
            </a:r>
            <a:r>
              <a:rPr lang="zh-TW"/>
              <a:t>一</a:t>
            </a:r>
            <a:r>
              <a:rPr lang="zh-TW" altLang="en-US"/>
              <a:t>起</a:t>
            </a:r>
            <a:r>
              <a:rPr lang="zh-TW"/>
              <a:t>，但他</a:t>
            </a:r>
            <a:r>
              <a:rPr lang="zh-TW" altLang="en-US"/>
              <a:t>不理</a:t>
            </a:r>
            <a:r>
              <a:rPr lang="zh-TW"/>
              <a:t>你。</a:t>
            </a:r>
            <a:endParaRPr lang="en-US"/>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47</a:t>
            </a:fld>
            <a:endParaRPr lang="zh-TW" altLang="en-US"/>
          </a:p>
        </p:txBody>
      </p:sp>
    </p:spTree>
    <p:extLst>
      <p:ext uri="{BB962C8B-B14F-4D97-AF65-F5344CB8AC3E}">
        <p14:creationId xmlns:p14="http://schemas.microsoft.com/office/powerpoint/2010/main" val="39615854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你們已經把所有的食物都吃完了，忍不住想要離開這屋子時，</a:t>
            </a:r>
            <a:r>
              <a:rPr lang="en-US" altLang="zh-TW"/>
              <a:t>Ahmad</a:t>
            </a:r>
            <a:r>
              <a:rPr lang="zh-TW"/>
              <a:t>終於回來了。 </a:t>
            </a:r>
            <a:endParaRPr lang="en-US" altLang="zh-TW" dirty="0"/>
          </a:p>
          <a:p>
            <a:r>
              <a:rPr lang="zh-TW">
                <a:ea typeface="新細明體"/>
              </a:rPr>
              <a:t>“船都準備好了，你們立刻準備出發！”</a:t>
            </a:r>
            <a:endParaRPr lang="en-US" altLang="zh-TW" dirty="0">
              <a:ea typeface="新細明體"/>
            </a:endParaRPr>
          </a:p>
          <a:p>
            <a:r>
              <a:rPr lang="zh-TW">
                <a:ea typeface="新細明體"/>
              </a:rPr>
              <a:t>他把你們分成兩組：婦女和兒童一艘船，其他男人在另一艘船。你希望大家待在一起，但他不理你。</a:t>
            </a:r>
            <a:endParaRPr lang="en-US" altLang="zh-TW" dirty="0">
              <a:ea typeface="新細明體"/>
              <a:cs typeface="Calibri" panose="020F0502020204030204"/>
            </a:endParaRPr>
          </a:p>
          <a:p>
            <a:endParaRPr lang="zh-TW" altLang="en-US" dirty="0">
              <a:latin typeface="Calibri" panose="020F0502020204030204"/>
              <a:ea typeface="新細明體" panose="02020500000000000000" pitchFamily="18" charset="-120"/>
              <a:cs typeface="Calibri" panose="020F0502020204030204"/>
            </a:endParaRPr>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48</a:t>
            </a:fld>
            <a:endParaRPr lang="zh-TW" altLang="en-US"/>
          </a:p>
        </p:txBody>
      </p:sp>
    </p:spTree>
    <p:extLst>
      <p:ext uri="{BB962C8B-B14F-4D97-AF65-F5344CB8AC3E}">
        <p14:creationId xmlns:p14="http://schemas.microsoft.com/office/powerpoint/2010/main" val="10247881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你拒絕分開，家人是你的一切。</a:t>
            </a:r>
            <a:r>
              <a:rPr lang="en-US" altLang="zh-TW"/>
              <a:t>Ahmad</a:t>
            </a:r>
            <a:r>
              <a:rPr lang="zh-TW" altLang="en-US"/>
              <a:t>不會退錢給你。</a:t>
            </a:r>
            <a:endParaRPr lang="en-US" altLang="zh-TW"/>
          </a:p>
          <a:p>
            <a:r>
              <a:rPr lang="zh-TW" altLang="en-US">
                <a:ea typeface="新細明體"/>
              </a:rPr>
              <a:t>當你在岸邊徬徨時，另一個蛇頭告訴你他有一艘船，但他需要你剩下的所有錢。沒有別的選擇了，你把所剩的錢都給了他。他帶你到一艘已經擠滿了人的小船。</a:t>
            </a:r>
            <a:endParaRPr lang="en-US" altLang="zh-TW">
              <a:ea typeface="新細明體"/>
              <a:cs typeface="Calibri"/>
            </a:endParaRPr>
          </a:p>
          <a:p>
            <a:r>
              <a:rPr lang="zh-TW" altLang="en-US">
                <a:ea typeface="新細明體"/>
              </a:rPr>
              <a:t>在海上航行了兩天，出現一艘大貨船。每個人都開始尖叫，揮舞著吸引注意。總算這艘船發現你們，並跟隨著你們的船。</a:t>
            </a:r>
            <a:endParaRPr lang="en-US" altLang="zh-TW">
              <a:ea typeface="新細明體"/>
              <a:cs typeface="Calibri"/>
            </a:endParaRPr>
          </a:p>
          <a:p>
            <a:r>
              <a:rPr lang="zh-TW" altLang="en-US">
                <a:ea typeface="新細明體"/>
              </a:rPr>
              <a:t>一小時後，義大利的直升機出現，救援即將到來，你們將能抵達歐洲。</a:t>
            </a:r>
            <a:endParaRPr lang="en-US" altLang="zh-TW">
              <a:ea typeface="新細明體"/>
              <a:cs typeface="Calibri"/>
            </a:endParaRPr>
          </a:p>
          <a:p>
            <a:endParaRPr lang="zh-TW" dirty="0">
              <a:latin typeface="Calibri" panose="020F0502020204030204"/>
              <a:ea typeface="新細明體" panose="02020500000000000000" pitchFamily="18" charset="-120"/>
              <a:cs typeface="Calibri" panose="020F0502020204030204"/>
            </a:endParaRPr>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49</a:t>
            </a:fld>
            <a:endParaRPr lang="zh-TW" altLang="en-US"/>
          </a:p>
        </p:txBody>
      </p:sp>
    </p:spTree>
    <p:extLst>
      <p:ext uri="{BB962C8B-B14F-4D97-AF65-F5344CB8AC3E}">
        <p14:creationId xmlns:p14="http://schemas.microsoft.com/office/powerpoint/2010/main" val="39050007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t>Ahmad</a:t>
            </a:r>
            <a:r>
              <a:rPr lang="zh-TW"/>
              <a:t>說，如果你給他更多的錢，他可以想辦法把你和你的家人安排在同一條船</a:t>
            </a:r>
            <a:r>
              <a:rPr lang="zh-TW" altLang="en-US"/>
              <a:t>上</a:t>
            </a:r>
            <a:r>
              <a:rPr lang="zh-TW"/>
              <a:t>。</a:t>
            </a:r>
            <a:endParaRPr lang="en-US" altLang="zh-TW"/>
          </a:p>
          <a:p>
            <a:r>
              <a:rPr lang="zh-TW" altLang="en-US"/>
              <a:t>他要</a:t>
            </a:r>
            <a:r>
              <a:rPr lang="zh-TW"/>
              <a:t>你把剩下的錢都給他。</a:t>
            </a:r>
            <a:endParaRPr lang="en-US" altLang="zh-TW"/>
          </a:p>
          <a:p>
            <a:r>
              <a:rPr lang="zh-TW" altLang="en-US"/>
              <a:t>你會怎麼做？</a:t>
            </a:r>
            <a:endParaRPr lang="en-US"/>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50</a:t>
            </a:fld>
            <a:endParaRPr lang="zh-TW" altLang="en-US"/>
          </a:p>
        </p:txBody>
      </p:sp>
    </p:spTree>
    <p:extLst>
      <p:ext uri="{BB962C8B-B14F-4D97-AF65-F5344CB8AC3E}">
        <p14:creationId xmlns:p14="http://schemas.microsoft.com/office/powerpoint/2010/main" val="1527102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Ahmad</a:t>
            </a:r>
            <a:r>
              <a:rPr lang="zh-TW" altLang="en-US" dirty="0"/>
              <a:t>說，如果你給他更多的錢，他可以想辦法把你和你的家人安排在同一條船上。</a:t>
            </a:r>
            <a:endParaRPr lang="en-US" altLang="zh-TW" dirty="0"/>
          </a:p>
          <a:p>
            <a:r>
              <a:rPr lang="zh-TW" altLang="en-US" dirty="0"/>
              <a:t>他要你把剩下的錢都給他。</a:t>
            </a:r>
          </a:p>
          <a:p>
            <a:r>
              <a:rPr lang="zh-TW" altLang="en-US" dirty="0"/>
              <a:t>你會怎麼做？</a:t>
            </a:r>
            <a:endParaRPr lang="zh-TW" dirty="0"/>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51</a:t>
            </a:fld>
            <a:endParaRPr lang="zh-TW" altLang="en-US"/>
          </a:p>
        </p:txBody>
      </p:sp>
    </p:spTree>
    <p:extLst>
      <p:ext uri="{BB962C8B-B14F-4D97-AF65-F5344CB8AC3E}">
        <p14:creationId xmlns:p14="http://schemas.microsoft.com/office/powerpoint/2010/main" val="20636569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dirty="0">
                <a:latin typeface="華康中圓體" panose="020F0509000000000000" pitchFamily="49" charset="-120"/>
                <a:ea typeface="華康中圓體" panose="020F0509000000000000" pitchFamily="49" charset="-120"/>
                <a:cs typeface="+mn-lt"/>
              </a:rPr>
              <a:t>他耍</a:t>
            </a:r>
            <a:r>
              <a:rPr lang="zh-TW" altLang="en-US" sz="1200" dirty="0">
                <a:latin typeface="華康中圓體" panose="020F0509000000000000" pitchFamily="49" charset="-120"/>
                <a:ea typeface="華康中圓體" panose="020F0509000000000000" pitchFamily="49" charset="-120"/>
                <a:cs typeface="+mn-lt"/>
              </a:rPr>
              <a:t>了</a:t>
            </a:r>
            <a:r>
              <a:rPr lang="zh-TW" altLang="zh-TW" sz="1200" dirty="0">
                <a:latin typeface="華康中圓體" panose="020F0509000000000000" pitchFamily="49" charset="-120"/>
                <a:ea typeface="華康中圓體" panose="020F0509000000000000" pitchFamily="49" charset="-120"/>
                <a:cs typeface="+mn-lt"/>
              </a:rPr>
              <a:t>你，你們</a:t>
            </a:r>
            <a:r>
              <a:rPr lang="zh-TW" altLang="en-US" sz="1200" dirty="0">
                <a:latin typeface="華康中圓體" panose="020F0509000000000000" pitchFamily="49" charset="-120"/>
                <a:ea typeface="華康中圓體" panose="020F0509000000000000" pitchFamily="49" charset="-120"/>
                <a:cs typeface="+mn-lt"/>
              </a:rPr>
              <a:t>仍被迫分開。</a:t>
            </a:r>
            <a:r>
              <a:rPr lang="zh-TW" altLang="zh-TW" sz="1200" dirty="0">
                <a:latin typeface="華康中圓體" panose="020F0509000000000000" pitchFamily="49" charset="-120"/>
                <a:ea typeface="華康中圓體" panose="020F0509000000000000" pitchFamily="49" charset="-120"/>
                <a:cs typeface="+mn-lt"/>
              </a:rPr>
              <a:t>你沒有其他</a:t>
            </a:r>
            <a:r>
              <a:rPr lang="zh-TW" altLang="en-US" sz="1200" dirty="0">
                <a:latin typeface="華康中圓體" panose="020F0509000000000000" pitchFamily="49" charset="-120"/>
                <a:ea typeface="華康中圓體" panose="020F0509000000000000" pitchFamily="49" charset="-120"/>
                <a:cs typeface="+mn-lt"/>
              </a:rPr>
              <a:t>選擇</a:t>
            </a:r>
            <a:r>
              <a:rPr lang="zh-TW" altLang="zh-TW" sz="1200" dirty="0">
                <a:latin typeface="華康中圓體" panose="020F0509000000000000" pitchFamily="49" charset="-120"/>
                <a:ea typeface="華康中圓體" panose="020F0509000000000000" pitchFamily="49" charset="-120"/>
                <a:cs typeface="+mn-lt"/>
              </a:rPr>
              <a:t>，你沒有退路了。你和你的家人分開了。</a:t>
            </a:r>
          </a:p>
          <a:p>
            <a:r>
              <a:rPr lang="zh-TW" altLang="zh-TW" sz="1200" dirty="0">
                <a:latin typeface="華康中圓體" panose="020F0509000000000000" pitchFamily="49" charset="-120"/>
                <a:ea typeface="華康中圓體" panose="020F0509000000000000" pitchFamily="49" charset="-120"/>
                <a:cs typeface="+mn-lt"/>
              </a:rPr>
              <a:t>在穿越地中海途中，小船傾覆，你淹死了。</a:t>
            </a:r>
            <a:endParaRPr lang="zh-TW" altLang="zh-TW" dirty="0">
              <a:latin typeface="華康中圓體" panose="020F0509000000000000" pitchFamily="49" charset="-120"/>
              <a:ea typeface="華康中圓體" panose="020F0509000000000000" pitchFamily="49" charset="-120"/>
            </a:endParaRPr>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52</a:t>
            </a:fld>
            <a:endParaRPr lang="zh-TW" altLang="en-US"/>
          </a:p>
        </p:txBody>
      </p:sp>
    </p:spTree>
    <p:extLst>
      <p:ext uri="{BB962C8B-B14F-4D97-AF65-F5344CB8AC3E}">
        <p14:creationId xmlns:p14="http://schemas.microsoft.com/office/powerpoint/2010/main" val="34282191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dirty="0">
                <a:latin typeface="華康中圓體"/>
                <a:ea typeface="SetoFont"/>
                <a:cs typeface="+mn-lt"/>
              </a:rPr>
              <a:t>到了岸邊，船隻都擠滿了人。一艘滿是婦女和兒童，另一艘擠滿了男人。</a:t>
            </a:r>
            <a:endParaRPr lang="zh-TW" altLang="zh-TW" sz="1200" dirty="0">
              <a:ea typeface="+mn-lt"/>
              <a:cs typeface="+mn-lt"/>
            </a:endParaRPr>
          </a:p>
          <a:p>
            <a:r>
              <a:rPr lang="zh-TW" altLang="zh-TW" sz="1200" dirty="0">
                <a:latin typeface="華康中圓體"/>
                <a:ea typeface="SetoFont"/>
                <a:cs typeface="+mn-lt"/>
              </a:rPr>
              <a:t>你和家人分開行動。你不知道什麼時候你會再見到他們。突然船上發生火災，你被迫躍入水中。你希望另一艘船能平安抵達。</a:t>
            </a:r>
            <a:endParaRPr lang="zh-TW" altLang="zh-TW" sz="1200" dirty="0">
              <a:ea typeface="+mn-lt"/>
              <a:cs typeface="+mn-lt"/>
            </a:endParaRPr>
          </a:p>
          <a:p>
            <a:r>
              <a:rPr lang="zh-TW" altLang="zh-TW" sz="1200" dirty="0">
                <a:latin typeface="華康中圓體"/>
                <a:ea typeface="SetoFont"/>
                <a:cs typeface="+mn-lt"/>
              </a:rPr>
              <a:t>沒有其他船隻救援，你慢慢沈入地中海中</a:t>
            </a:r>
            <a:r>
              <a:rPr lang="en-US" altLang="zh-TW" sz="1200" dirty="0">
                <a:latin typeface="華康中圓體"/>
                <a:ea typeface="+mn-lt"/>
                <a:cs typeface="+mn-lt"/>
              </a:rPr>
              <a:t>…</a:t>
            </a:r>
            <a:endParaRPr lang="zh-TW" altLang="zh-TW" dirty="0">
              <a:ea typeface="+mn-lt"/>
            </a:endParaRPr>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53</a:t>
            </a:fld>
            <a:endParaRPr lang="zh-TW" altLang="en-US"/>
          </a:p>
        </p:txBody>
      </p:sp>
    </p:spTree>
    <p:extLst>
      <p:ext uri="{BB962C8B-B14F-4D97-AF65-F5344CB8AC3E}">
        <p14:creationId xmlns:p14="http://schemas.microsoft.com/office/powerpoint/2010/main" val="16600763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你認為自己出去找</a:t>
            </a:r>
            <a:r>
              <a:rPr lang="en-US"/>
              <a:t>Ahmad</a:t>
            </a:r>
            <a:r>
              <a:rPr lang="zh-TW" altLang="en-US"/>
              <a:t>可能比較保險。你試圖在你們下車的地方找他，但一無所獲。你小心地到處打聽，但無功而返。</a:t>
            </a:r>
            <a:endParaRPr lang="en-US" altLang="zh-TW"/>
          </a:p>
          <a:p>
            <a:r>
              <a:rPr lang="zh-TW" altLang="en-US"/>
              <a:t>你帶了一些食物和醫療用品回到屋內</a:t>
            </a:r>
            <a:r>
              <a:rPr lang="zh-TW"/>
              <a:t>，</a:t>
            </a:r>
            <a:r>
              <a:rPr lang="zh-TW" altLang="en-US"/>
              <a:t>繼續等待。大家都很感激</a:t>
            </a:r>
            <a:r>
              <a:rPr lang="zh-TW"/>
              <a:t>你</a:t>
            </a:r>
            <a:r>
              <a:rPr lang="zh-TW" altLang="en-US"/>
              <a:t>能找到補</a:t>
            </a:r>
            <a:r>
              <a:rPr lang="zh-TW"/>
              <a:t>給</a:t>
            </a:r>
            <a:r>
              <a:rPr lang="zh-TW" altLang="en-US"/>
              <a:t>品，畢竟所有人都又渴又餓。</a:t>
            </a:r>
            <a:endParaRPr lang="en-US" altLang="zh-TW"/>
          </a:p>
          <a:p>
            <a:r>
              <a:rPr lang="en-US" altLang="zh-TW"/>
              <a:t>Ahmad</a:t>
            </a:r>
            <a:r>
              <a:rPr lang="zh-TW" altLang="en-US"/>
              <a:t>終於回來了。 “船都準備好了</a:t>
            </a:r>
            <a:r>
              <a:rPr lang="zh-TW"/>
              <a:t>，</a:t>
            </a:r>
            <a:r>
              <a:rPr lang="zh-TW" altLang="en-US"/>
              <a:t>你們立刻準備出發！”</a:t>
            </a:r>
            <a:r>
              <a:rPr lang="zh-TW"/>
              <a:t>他把你</a:t>
            </a:r>
            <a:r>
              <a:rPr lang="zh-TW" altLang="en-US"/>
              <a:t>們分成兩組：婦女</a:t>
            </a:r>
            <a:r>
              <a:rPr lang="zh-TW"/>
              <a:t>和</a:t>
            </a:r>
            <a:r>
              <a:rPr lang="zh-TW" altLang="en-US"/>
              <a:t>兒童一艘船，其他男</a:t>
            </a:r>
            <a:r>
              <a:rPr lang="zh-TW"/>
              <a:t>人在</a:t>
            </a:r>
            <a:r>
              <a:rPr lang="zh-TW" altLang="en-US"/>
              <a:t>另</a:t>
            </a:r>
            <a:r>
              <a:rPr lang="zh-TW"/>
              <a:t>一艘船。你</a:t>
            </a:r>
            <a:r>
              <a:rPr lang="zh-TW" altLang="en-US"/>
              <a:t>希望大家待在一起，</a:t>
            </a:r>
            <a:r>
              <a:rPr lang="zh-TW"/>
              <a:t>但他不理你。</a:t>
            </a:r>
            <a:endParaRPr lang="en-US"/>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54</a:t>
            </a:fld>
            <a:endParaRPr lang="zh-TW" altLang="en-US"/>
          </a:p>
        </p:txBody>
      </p:sp>
    </p:spTree>
    <p:extLst>
      <p:ext uri="{BB962C8B-B14F-4D97-AF65-F5344CB8AC3E}">
        <p14:creationId xmlns:p14="http://schemas.microsoft.com/office/powerpoint/2010/main" val="1291463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18</a:t>
            </a:fld>
            <a:endParaRPr lang="zh-TW" altLang="en-US"/>
          </a:p>
        </p:txBody>
      </p:sp>
    </p:spTree>
    <p:extLst>
      <p:ext uri="{BB962C8B-B14F-4D97-AF65-F5344CB8AC3E}">
        <p14:creationId xmlns:p14="http://schemas.microsoft.com/office/powerpoint/2010/main" val="1598530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你認為自己出去找</a:t>
            </a:r>
            <a:r>
              <a:rPr lang="en-US" altLang="zh-TW" dirty="0"/>
              <a:t>A</a:t>
            </a:r>
            <a:r>
              <a:rPr lang="en-US" dirty="0"/>
              <a:t>h</a:t>
            </a:r>
            <a:r>
              <a:rPr lang="en-US" altLang="zh-TW" dirty="0"/>
              <a:t>mad</a:t>
            </a:r>
            <a:r>
              <a:rPr lang="zh-TW" altLang="en-US" dirty="0"/>
              <a:t>可能比較保險。你試圖在你們下車的地方找他，但一無所獲。你小心地到處打聽，但無功而返。</a:t>
            </a:r>
          </a:p>
          <a:p>
            <a:r>
              <a:rPr lang="zh-TW" altLang="en-US" dirty="0"/>
              <a:t>你帶了一些食物和醫療用品回到屋內</a:t>
            </a:r>
            <a:r>
              <a:rPr lang="zh-TW" dirty="0"/>
              <a:t>，繼續等待。大家都很感激你能找到補給品，畢竟所有人都又渴又餓。</a:t>
            </a:r>
          </a:p>
          <a:p>
            <a:r>
              <a:rPr lang="zh-TW" dirty="0"/>
              <a:t>Ahmad終於回來了。 “船都準備好了，你們立刻準備出發！”他把你們分成兩組：婦女和兒童一艘船，其他男人在另一</a:t>
            </a:r>
            <a:r>
              <a:rPr lang="zh-TW" altLang="en-US" dirty="0"/>
              <a:t>艘</a:t>
            </a:r>
            <a:r>
              <a:rPr lang="zh-TW" dirty="0"/>
              <a:t>船。你希望大家待在一起，但他不理你。</a:t>
            </a:r>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55</a:t>
            </a:fld>
            <a:endParaRPr lang="zh-TW" altLang="en-US"/>
          </a:p>
        </p:txBody>
      </p:sp>
    </p:spTree>
    <p:extLst>
      <p:ext uri="{BB962C8B-B14F-4D97-AF65-F5344CB8AC3E}">
        <p14:creationId xmlns:p14="http://schemas.microsoft.com/office/powerpoint/2010/main" val="1802423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dirty="0">
                <a:ea typeface="華康中圓體"/>
                <a:cs typeface="+mn-lt"/>
              </a:rPr>
              <a:t>從黎巴嫩的首都貝魯特到土耳其首都伊斯坦堡的航班花費了你一大筆錢。</a:t>
            </a:r>
          </a:p>
          <a:p>
            <a:r>
              <a:rPr lang="zh-TW" altLang="en-US" sz="1200" dirty="0">
                <a:ea typeface="華康中圓體"/>
                <a:cs typeface="+mn-lt"/>
              </a:rPr>
              <a:t>在伊斯坦堡待了一個星期後，你遇到一個走私犯</a:t>
            </a:r>
            <a:r>
              <a:rPr lang="en-US" altLang="zh-TW" sz="1200" dirty="0">
                <a:ea typeface="華康中圓體"/>
                <a:cs typeface="+mn-lt"/>
              </a:rPr>
              <a:t>Abu Hassan</a:t>
            </a:r>
            <a:r>
              <a:rPr lang="zh-TW" altLang="en-US" sz="1200" dirty="0">
                <a:ea typeface="華康中圓體"/>
                <a:cs typeface="+mn-lt"/>
              </a:rPr>
              <a:t>。他帶你到市中心一家熱鬧的咖啡店。他說，可以讓你以每人</a:t>
            </a:r>
            <a:r>
              <a:rPr lang="en-US" altLang="zh-TW" sz="1200" dirty="0">
                <a:ea typeface="華康中圓體"/>
                <a:cs typeface="+mn-lt"/>
              </a:rPr>
              <a:t>3000</a:t>
            </a:r>
            <a:r>
              <a:rPr lang="zh-TW" altLang="en-US" sz="1200" dirty="0">
                <a:ea typeface="華康中圓體"/>
                <a:cs typeface="+mn-lt"/>
              </a:rPr>
              <a:t>美元的代價帶你們前往希臘。</a:t>
            </a:r>
          </a:p>
          <a:p>
            <a:r>
              <a:rPr lang="zh-TW" altLang="en-US" sz="1200" dirty="0">
                <a:ea typeface="華康中圓體"/>
                <a:cs typeface="+mn-lt"/>
              </a:rPr>
              <a:t>你願意付錢給他嗎？</a:t>
            </a:r>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56</a:t>
            </a:fld>
            <a:endParaRPr lang="zh-TW" altLang="en-US"/>
          </a:p>
        </p:txBody>
      </p:sp>
    </p:spTree>
    <p:extLst>
      <p:ext uri="{BB962C8B-B14F-4D97-AF65-F5344CB8AC3E}">
        <p14:creationId xmlns:p14="http://schemas.microsoft.com/office/powerpoint/2010/main" val="26298831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dirty="0"/>
              <a:t>從黎巴嫩的首都貝魯特到土耳其首都伊斯坦堡的航班花費了你一大筆錢。</a:t>
            </a:r>
          </a:p>
          <a:p>
            <a:r>
              <a:rPr lang="zh-TW" dirty="0">
                <a:ea typeface="新細明體"/>
              </a:rPr>
              <a:t>在伊斯坦堡待了一個星期後，你遇到一個走私犯A</a:t>
            </a:r>
            <a:r>
              <a:rPr lang="en-US" altLang="zh-TW" dirty="0" err="1">
                <a:ea typeface="新細明體"/>
              </a:rPr>
              <a:t>bu</a:t>
            </a:r>
            <a:r>
              <a:rPr lang="zh-TW" dirty="0">
                <a:ea typeface="新細明體"/>
              </a:rPr>
              <a:t> </a:t>
            </a:r>
            <a:r>
              <a:rPr lang="en-US" altLang="zh-TW" dirty="0">
                <a:ea typeface="新細明體"/>
              </a:rPr>
              <a:t>Hass</a:t>
            </a:r>
            <a:r>
              <a:rPr lang="zh-TW" dirty="0">
                <a:ea typeface="新細明體"/>
              </a:rPr>
              <a:t>a</a:t>
            </a:r>
            <a:r>
              <a:rPr lang="en-US" altLang="zh-TW" dirty="0">
                <a:ea typeface="新細明體"/>
              </a:rPr>
              <a:t>n</a:t>
            </a:r>
            <a:r>
              <a:rPr lang="zh-TW" dirty="0">
                <a:ea typeface="新細明體"/>
              </a:rPr>
              <a:t>。他帶你到市中心一家熱鬧的咖啡店。他說，可以讓你以每人</a:t>
            </a:r>
            <a:r>
              <a:rPr lang="en-US" altLang="zh-TW" dirty="0">
                <a:ea typeface="新細明體"/>
              </a:rPr>
              <a:t>3000</a:t>
            </a:r>
            <a:r>
              <a:rPr lang="zh-TW" dirty="0">
                <a:ea typeface="新細明體"/>
              </a:rPr>
              <a:t>美元的代價帶你們前往希臘。</a:t>
            </a:r>
            <a:endParaRPr lang="en-US" altLang="zh-TW" dirty="0">
              <a:ea typeface="新細明體"/>
            </a:endParaRPr>
          </a:p>
          <a:p>
            <a:r>
              <a:rPr lang="zh-TW" dirty="0"/>
              <a:t>你願意付錢給他嗎？</a:t>
            </a:r>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57</a:t>
            </a:fld>
            <a:endParaRPr lang="zh-TW" altLang="en-US"/>
          </a:p>
        </p:txBody>
      </p:sp>
    </p:spTree>
    <p:extLst>
      <p:ext uri="{BB962C8B-B14F-4D97-AF65-F5344CB8AC3E}">
        <p14:creationId xmlns:p14="http://schemas.microsoft.com/office/powerpoint/2010/main" val="25115003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dirty="0">
                <a:latin typeface="華康中圓體" panose="020F0509000000000000" pitchFamily="49" charset="-120"/>
                <a:ea typeface="華康中圓體" panose="020F0509000000000000" pitchFamily="49" charset="-120"/>
                <a:cs typeface="+mn-lt"/>
              </a:rPr>
              <a:t>你們講好某天出發</a:t>
            </a:r>
            <a:r>
              <a:rPr lang="zh-TW" altLang="zh-TW" sz="1200" dirty="0">
                <a:latin typeface="華康中圓體" panose="020F0509000000000000" pitchFamily="49" charset="-120"/>
                <a:ea typeface="華康中圓體" panose="020F0509000000000000" pitchFamily="49" charset="-120"/>
                <a:cs typeface="+mn-lt"/>
              </a:rPr>
              <a:t>。</a:t>
            </a:r>
          </a:p>
          <a:p>
            <a:r>
              <a:rPr lang="zh-TW" altLang="en-US" sz="1200" dirty="0">
                <a:latin typeface="華康中圓體" panose="020F0509000000000000" pitchFamily="49" charset="-120"/>
                <a:ea typeface="華康中圓體" panose="020F0509000000000000" pitchFamily="49" charset="-120"/>
                <a:cs typeface="+mn-lt"/>
              </a:rPr>
              <a:t>但是</a:t>
            </a:r>
            <a:r>
              <a:rPr lang="en-US" altLang="zh-TW" sz="1200" dirty="0">
                <a:latin typeface="華康中圓體" panose="020F0509000000000000" pitchFamily="49" charset="-120"/>
                <a:ea typeface="華康中圓體" panose="020F0509000000000000" pitchFamily="49" charset="-120"/>
                <a:cs typeface="+mn-lt"/>
              </a:rPr>
              <a:t>Abu</a:t>
            </a:r>
            <a:r>
              <a:rPr lang="zh-TW" altLang="en-US" sz="1200" dirty="0">
                <a:latin typeface="華康中圓體" panose="020F0509000000000000" pitchFamily="49" charset="-120"/>
                <a:ea typeface="華康中圓體" panose="020F0509000000000000" pitchFamily="49" charset="-120"/>
                <a:cs typeface="+mn-lt"/>
              </a:rPr>
              <a:t> </a:t>
            </a:r>
            <a:r>
              <a:rPr lang="en-US" altLang="zh-TW" sz="1200" dirty="0">
                <a:latin typeface="華康中圓體" panose="020F0509000000000000" pitchFamily="49" charset="-120"/>
                <a:ea typeface="華康中圓體" panose="020F0509000000000000" pitchFamily="49" charset="-120"/>
                <a:cs typeface="+mn-lt"/>
              </a:rPr>
              <a:t>Hassan</a:t>
            </a:r>
            <a:r>
              <a:rPr lang="zh-TW" altLang="en-US" sz="1200" dirty="0">
                <a:latin typeface="華康中圓體" panose="020F0509000000000000" pitchFamily="49" charset="-120"/>
                <a:ea typeface="華康中圓體" panose="020F0509000000000000" pitchFamily="49" charset="-120"/>
                <a:cs typeface="+mn-lt"/>
              </a:rPr>
              <a:t>拿了</a:t>
            </a:r>
            <a:r>
              <a:rPr lang="zh-TW" altLang="zh-TW" sz="1200" dirty="0">
                <a:latin typeface="華康中圓體" panose="020F0509000000000000" pitchFamily="49" charset="-120"/>
                <a:ea typeface="華康中圓體" panose="020F0509000000000000" pitchFamily="49" charset="-120"/>
                <a:cs typeface="+mn-lt"/>
              </a:rPr>
              <a:t>你</a:t>
            </a:r>
            <a:r>
              <a:rPr lang="zh-TW" altLang="en-US" sz="1200" dirty="0">
                <a:latin typeface="華康中圓體" panose="020F0509000000000000" pitchFamily="49" charset="-120"/>
                <a:ea typeface="華康中圓體" panose="020F0509000000000000" pitchFamily="49" charset="-120"/>
                <a:cs typeface="+mn-lt"/>
              </a:rPr>
              <a:t>的存款後</a:t>
            </a:r>
            <a:r>
              <a:rPr lang="zh-TW" altLang="zh-TW" sz="1200" dirty="0">
                <a:latin typeface="華康中圓體" panose="020F0509000000000000" pitchFamily="49" charset="-120"/>
                <a:ea typeface="華康中圓體" panose="020F0509000000000000" pitchFamily="49" charset="-120"/>
                <a:cs typeface="+mn-lt"/>
              </a:rPr>
              <a:t>再</a:t>
            </a:r>
            <a:r>
              <a:rPr lang="zh-TW" altLang="en-US" sz="1200" dirty="0">
                <a:latin typeface="華康中圓體" panose="020F0509000000000000" pitchFamily="49" charset="-120"/>
                <a:ea typeface="華康中圓體" panose="020F0509000000000000" pitchFamily="49" charset="-120"/>
                <a:cs typeface="+mn-lt"/>
              </a:rPr>
              <a:t>也沒有出現</a:t>
            </a:r>
            <a:r>
              <a:rPr lang="zh-TW" altLang="zh-TW" sz="1200" dirty="0">
                <a:latin typeface="華康中圓體" panose="020F0509000000000000" pitchFamily="49" charset="-120"/>
                <a:ea typeface="華康中圓體" panose="020F0509000000000000" pitchFamily="49" charset="-120"/>
                <a:cs typeface="+mn-lt"/>
              </a:rPr>
              <a:t>。</a:t>
            </a:r>
          </a:p>
          <a:p>
            <a:r>
              <a:rPr lang="zh-TW" altLang="en-US" sz="1200" dirty="0">
                <a:latin typeface="華康中圓體" panose="020F0509000000000000" pitchFamily="49" charset="-120"/>
                <a:ea typeface="華康中圓體" panose="020F0509000000000000" pitchFamily="49" charset="-120"/>
                <a:cs typeface="+mn-lt"/>
              </a:rPr>
              <a:t>你現在滯留在土耳</a:t>
            </a:r>
            <a:r>
              <a:rPr lang="zh-TW" altLang="zh-TW" sz="1200" dirty="0">
                <a:latin typeface="華康中圓體" panose="020F0509000000000000" pitchFamily="49" charset="-120"/>
                <a:ea typeface="華康中圓體" panose="020F0509000000000000" pitchFamily="49" charset="-120"/>
                <a:cs typeface="+mn-lt"/>
              </a:rPr>
              <a:t>其，</a:t>
            </a:r>
            <a:r>
              <a:rPr lang="zh-TW" altLang="en-US" sz="1200" dirty="0">
                <a:latin typeface="華康中圓體" panose="020F0509000000000000" pitchFamily="49" charset="-120"/>
                <a:ea typeface="華康中圓體" panose="020F0509000000000000" pitchFamily="49" charset="-120"/>
                <a:cs typeface="+mn-lt"/>
              </a:rPr>
              <a:t>身上僅存</a:t>
            </a:r>
            <a:r>
              <a:rPr lang="en-US" altLang="zh-TW" sz="1200" dirty="0">
                <a:latin typeface="華康中圓體" panose="020F0509000000000000" pitchFamily="49" charset="-120"/>
                <a:ea typeface="華康中圓體" panose="020F0509000000000000" pitchFamily="49" charset="-120"/>
                <a:cs typeface="+mn-lt"/>
              </a:rPr>
              <a:t>6,000</a:t>
            </a:r>
            <a:r>
              <a:rPr lang="zh-TW" altLang="en-US" sz="1200" dirty="0">
                <a:latin typeface="華康中圓體" panose="020F0509000000000000" pitchFamily="49" charset="-120"/>
                <a:ea typeface="華康中圓體" panose="020F0509000000000000" pitchFamily="49" charset="-120"/>
                <a:cs typeface="+mn-lt"/>
              </a:rPr>
              <a:t>美元。</a:t>
            </a:r>
            <a:endParaRPr lang="zh-TW" altLang="zh-TW" dirty="0">
              <a:latin typeface="華康中圓體" panose="020F0509000000000000" pitchFamily="49" charset="-120"/>
              <a:ea typeface="華康中圓體" panose="020F0509000000000000" pitchFamily="49" charset="-120"/>
            </a:endParaRPr>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58</a:t>
            </a:fld>
            <a:endParaRPr lang="zh-TW" altLang="en-US"/>
          </a:p>
        </p:txBody>
      </p:sp>
    </p:spTree>
    <p:extLst>
      <p:ext uri="{BB962C8B-B14F-4D97-AF65-F5344CB8AC3E}">
        <p14:creationId xmlns:p14="http://schemas.microsoft.com/office/powerpoint/2010/main" val="24372224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ea typeface="新細明體"/>
              </a:rPr>
              <a:t>你不信任</a:t>
            </a:r>
            <a:r>
              <a:rPr lang="en-US" altLang="zh-TW" dirty="0">
                <a:ea typeface="新細明體"/>
              </a:rPr>
              <a:t>Abu</a:t>
            </a:r>
            <a:r>
              <a:rPr lang="zh-TW" altLang="zh-TW" dirty="0">
                <a:ea typeface="新細明體"/>
              </a:rPr>
              <a:t> </a:t>
            </a:r>
            <a:r>
              <a:rPr lang="en-US" altLang="zh-TW" dirty="0">
                <a:ea typeface="新細明體"/>
              </a:rPr>
              <a:t>Hassan</a:t>
            </a:r>
            <a:r>
              <a:rPr lang="zh-TW" altLang="zh-TW" dirty="0">
                <a:ea typeface="新細明體"/>
              </a:rPr>
              <a:t>，所以沒直接付他錢。</a:t>
            </a:r>
            <a:endParaRPr lang="en-US" altLang="zh-TW" dirty="0">
              <a:ea typeface="新細明體"/>
            </a:endParaRPr>
          </a:p>
          <a:p>
            <a:r>
              <a:rPr lang="zh-TW" altLang="zh-TW" dirty="0">
                <a:ea typeface="新細明體"/>
              </a:rPr>
              <a:t>你決定透過一位在伊斯坦堡有辦公室的知名中間人。A</a:t>
            </a:r>
            <a:r>
              <a:rPr lang="en-US" altLang="zh-TW" dirty="0" err="1">
                <a:ea typeface="新細明體"/>
              </a:rPr>
              <a:t>bu</a:t>
            </a:r>
            <a:r>
              <a:rPr lang="zh-TW" altLang="zh-TW" dirty="0">
                <a:ea typeface="新細明體"/>
              </a:rPr>
              <a:t> </a:t>
            </a:r>
            <a:r>
              <a:rPr lang="en-US" altLang="zh-TW" dirty="0">
                <a:ea typeface="新細明體"/>
              </a:rPr>
              <a:t>Hass</a:t>
            </a:r>
            <a:r>
              <a:rPr lang="zh-TW" altLang="zh-TW" dirty="0">
                <a:ea typeface="新細明體"/>
              </a:rPr>
              <a:t>a</a:t>
            </a:r>
            <a:r>
              <a:rPr lang="en-US" altLang="zh-TW" dirty="0">
                <a:ea typeface="新細明體"/>
              </a:rPr>
              <a:t>n</a:t>
            </a:r>
            <a:r>
              <a:rPr lang="zh-TW" altLang="zh-TW" dirty="0">
                <a:ea typeface="新細明體"/>
              </a:rPr>
              <a:t>同意等你到達希臘後，再跟中間人領取報酬。</a:t>
            </a:r>
            <a:endParaRPr lang="en-US" altLang="zh-TW" dirty="0"/>
          </a:p>
          <a:p>
            <a:r>
              <a:rPr lang="zh-TW" altLang="zh-TW" dirty="0"/>
              <a:t>Abu Hassan說你現在有兩個選擇：你可以選擇支付每人</a:t>
            </a:r>
            <a:r>
              <a:rPr lang="en-US" altLang="zh-TW" dirty="0"/>
              <a:t>7,500</a:t>
            </a:r>
            <a:r>
              <a:rPr lang="zh-TW" altLang="zh-TW" dirty="0"/>
              <a:t>美元，選擇從</a:t>
            </a:r>
            <a:r>
              <a:rPr lang="en-US" altLang="zh-TW" dirty="0"/>
              <a:t>Edirne</a:t>
            </a:r>
            <a:r>
              <a:rPr lang="zh-TW" altLang="zh-TW" dirty="0"/>
              <a:t>走陸路</a:t>
            </a:r>
            <a:r>
              <a:rPr lang="en-US" altLang="zh-TW" dirty="0"/>
              <a:t>;</a:t>
            </a:r>
            <a:r>
              <a:rPr lang="zh-TW" altLang="zh-TW" dirty="0"/>
              <a:t> 或者支付美人</a:t>
            </a:r>
            <a:r>
              <a:rPr lang="en-US" altLang="zh-TW" dirty="0"/>
              <a:t>5,000</a:t>
            </a:r>
            <a:r>
              <a:rPr lang="zh-TW" altLang="zh-TW" dirty="0"/>
              <a:t>美元的代價，從Izmir走海路。</a:t>
            </a:r>
          </a:p>
          <a:p>
            <a:r>
              <a:rPr lang="zh-TW" altLang="zh-TW" dirty="0"/>
              <a:t>這兩個行程都各有風險。</a:t>
            </a:r>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59</a:t>
            </a:fld>
            <a:endParaRPr lang="zh-TW" altLang="en-US"/>
          </a:p>
        </p:txBody>
      </p:sp>
    </p:spTree>
    <p:extLst>
      <p:ext uri="{BB962C8B-B14F-4D97-AF65-F5344CB8AC3E}">
        <p14:creationId xmlns:p14="http://schemas.microsoft.com/office/powerpoint/2010/main" val="41286301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dirty="0">
                <a:ea typeface="新細明體"/>
              </a:rPr>
              <a:t>你不信任</a:t>
            </a:r>
            <a:r>
              <a:rPr lang="en-US" altLang="zh-TW" dirty="0">
                <a:ea typeface="新細明體"/>
              </a:rPr>
              <a:t>Abu</a:t>
            </a:r>
            <a:r>
              <a:rPr lang="zh-TW" dirty="0">
                <a:ea typeface="新細明體"/>
              </a:rPr>
              <a:t> </a:t>
            </a:r>
            <a:r>
              <a:rPr lang="en-US" altLang="zh-TW" dirty="0">
                <a:ea typeface="新細明體"/>
              </a:rPr>
              <a:t>Hassan</a:t>
            </a:r>
            <a:r>
              <a:rPr lang="zh-TW" dirty="0">
                <a:ea typeface="新細明體"/>
              </a:rPr>
              <a:t>，所以沒直接付他錢。</a:t>
            </a:r>
            <a:endParaRPr lang="en-US" altLang="zh-TW" dirty="0">
              <a:ea typeface="新細明體"/>
            </a:endParaRPr>
          </a:p>
          <a:p>
            <a:r>
              <a:rPr lang="zh-TW" dirty="0">
                <a:ea typeface="新細明體"/>
              </a:rPr>
              <a:t>你決定透過一位在伊斯坦堡有辦公室的知名中間人。A</a:t>
            </a:r>
            <a:r>
              <a:rPr lang="en-US" altLang="zh-TW" dirty="0" err="1">
                <a:ea typeface="新細明體"/>
              </a:rPr>
              <a:t>bu</a:t>
            </a:r>
            <a:r>
              <a:rPr lang="zh-TW" dirty="0">
                <a:ea typeface="新細明體"/>
              </a:rPr>
              <a:t> </a:t>
            </a:r>
            <a:r>
              <a:rPr lang="en-US" altLang="zh-TW" dirty="0">
                <a:ea typeface="新細明體"/>
              </a:rPr>
              <a:t>Hass</a:t>
            </a:r>
            <a:r>
              <a:rPr lang="zh-TW" dirty="0">
                <a:ea typeface="新細明體"/>
              </a:rPr>
              <a:t>a</a:t>
            </a:r>
            <a:r>
              <a:rPr lang="en-US" altLang="zh-TW" dirty="0">
                <a:ea typeface="新細明體"/>
              </a:rPr>
              <a:t>n</a:t>
            </a:r>
            <a:r>
              <a:rPr lang="zh-TW" dirty="0">
                <a:ea typeface="新細明體"/>
              </a:rPr>
              <a:t>同意等你到達希臘後，再跟中間人領取報酬。</a:t>
            </a:r>
            <a:endParaRPr lang="en-US" altLang="zh-TW" dirty="0"/>
          </a:p>
          <a:p>
            <a:r>
              <a:rPr lang="zh-TW" dirty="0"/>
              <a:t>Abu Hassan說你現在有兩個選擇：你可以選擇支付每人</a:t>
            </a:r>
            <a:r>
              <a:rPr lang="en-US" altLang="zh-TW" dirty="0"/>
              <a:t>7,500</a:t>
            </a:r>
            <a:r>
              <a:rPr lang="zh-TW" dirty="0"/>
              <a:t>美元，選擇從</a:t>
            </a:r>
            <a:r>
              <a:rPr lang="en-US" altLang="zh-TW" dirty="0"/>
              <a:t>Edirne</a:t>
            </a:r>
            <a:r>
              <a:rPr lang="zh-TW" dirty="0"/>
              <a:t>走陸路</a:t>
            </a:r>
            <a:r>
              <a:rPr lang="en-US" altLang="zh-TW" dirty="0"/>
              <a:t>;</a:t>
            </a:r>
            <a:r>
              <a:rPr lang="zh-TW" dirty="0"/>
              <a:t> 或者支付美人</a:t>
            </a:r>
            <a:r>
              <a:rPr lang="en-US" altLang="zh-TW" dirty="0"/>
              <a:t>5,000</a:t>
            </a:r>
            <a:r>
              <a:rPr lang="zh-TW" dirty="0"/>
              <a:t>美元的代價，從Izmir走海路。</a:t>
            </a:r>
          </a:p>
          <a:p>
            <a:r>
              <a:rPr lang="zh-TW" dirty="0"/>
              <a:t>這兩個行程都各有風險。</a:t>
            </a:r>
          </a:p>
          <a:p>
            <a:endParaRPr lang="zh-TW" altLang="en-US" dirty="0">
              <a:ea typeface="新細明體"/>
              <a:cs typeface="Calibri"/>
            </a:endParaRPr>
          </a:p>
          <a:p>
            <a:endParaRPr lang="zh-TW" dirty="0"/>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60</a:t>
            </a:fld>
            <a:endParaRPr lang="zh-TW" altLang="en-US"/>
          </a:p>
        </p:txBody>
      </p:sp>
    </p:spTree>
    <p:extLst>
      <p:ext uri="{BB962C8B-B14F-4D97-AF65-F5344CB8AC3E}">
        <p14:creationId xmlns:p14="http://schemas.microsoft.com/office/powerpoint/2010/main" val="30371542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Abu Hassan的人帶你和你的家人登上一艘小船，船上擠了大約300人。</a:t>
            </a:r>
            <a:endParaRPr lang="en-US" altLang="zh-TW" dirty="0"/>
          </a:p>
          <a:p>
            <a:r>
              <a:rPr lang="zh-TW" altLang="zh-TW" dirty="0"/>
              <a:t>經過一天漫長的航程，船上的發動機不動了。</a:t>
            </a:r>
            <a:endParaRPr lang="en-US" altLang="zh-TW" dirty="0"/>
          </a:p>
          <a:p>
            <a:r>
              <a:rPr lang="zh-TW" altLang="zh-TW" dirty="0"/>
              <a:t>司機有一隻衛星電話，但電池電量不足，只夠打一個電話。</a:t>
            </a:r>
            <a:endParaRPr lang="en-US" altLang="zh-TW" dirty="0"/>
          </a:p>
          <a:p>
            <a:r>
              <a:rPr lang="zh-TW" altLang="zh-TW" dirty="0"/>
              <a:t>你要打給海岸警衛隊或者走私犯呢？</a:t>
            </a:r>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61</a:t>
            </a:fld>
            <a:endParaRPr lang="zh-TW" altLang="en-US"/>
          </a:p>
        </p:txBody>
      </p:sp>
    </p:spTree>
    <p:extLst>
      <p:ext uri="{BB962C8B-B14F-4D97-AF65-F5344CB8AC3E}">
        <p14:creationId xmlns:p14="http://schemas.microsoft.com/office/powerpoint/2010/main" val="34246993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dirty="0"/>
              <a:t>Abu Hassan的人帶你和你的家人登上一艘小船，船上擠了大約300人。</a:t>
            </a:r>
            <a:endParaRPr lang="en-US" altLang="zh-TW" dirty="0"/>
          </a:p>
          <a:p>
            <a:r>
              <a:rPr lang="zh-TW" dirty="0"/>
              <a:t>經過一天漫長的航程，船上的發動機不動了。</a:t>
            </a:r>
            <a:endParaRPr lang="en-US" altLang="zh-TW" dirty="0"/>
          </a:p>
          <a:p>
            <a:r>
              <a:rPr lang="zh-TW" dirty="0"/>
              <a:t>司機有一隻衛星電話，但電池電量不足，只夠打一個電話。</a:t>
            </a:r>
            <a:endParaRPr lang="en-US" altLang="zh-TW" dirty="0"/>
          </a:p>
          <a:p>
            <a:r>
              <a:rPr lang="zh-TW" dirty="0"/>
              <a:t>你要打給海岸警衛隊或者走私犯呢？</a:t>
            </a:r>
          </a:p>
          <a:p>
            <a:endParaRPr lang="zh-TW" dirty="0"/>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62</a:t>
            </a:fld>
            <a:endParaRPr lang="zh-TW" altLang="en-US"/>
          </a:p>
        </p:txBody>
      </p:sp>
    </p:spTree>
    <p:extLst>
      <p:ext uri="{BB962C8B-B14F-4D97-AF65-F5344CB8AC3E}">
        <p14:creationId xmlns:p14="http://schemas.microsoft.com/office/powerpoint/2010/main" val="20021363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dirty="0">
                <a:latin typeface="SetoFont" panose="02000600000000000000" pitchFamily="2" charset="-120"/>
                <a:ea typeface="SetoFont" panose="02000600000000000000" pitchFamily="2" charset="-120"/>
                <a:cs typeface="SetoFont" panose="02000600000000000000" pitchFamily="2" charset="-120"/>
              </a:rPr>
              <a:t>你呼叫希臘海岸警衛隊，但他們沒有出現。</a:t>
            </a:r>
            <a:endParaRPr lang="en-US" altLang="zh-TW" sz="1200" dirty="0">
              <a:latin typeface="SetoFont" panose="02000600000000000000" pitchFamily="2" charset="-120"/>
              <a:ea typeface="SetoFont" panose="02000600000000000000" pitchFamily="2" charset="-120"/>
              <a:cs typeface="SetoFont" panose="02000600000000000000" pitchFamily="2" charset="-120"/>
            </a:endParaRPr>
          </a:p>
          <a:p>
            <a:r>
              <a:rPr lang="zh-TW" altLang="zh-TW" sz="1200" dirty="0">
                <a:latin typeface="SetoFont" panose="02000600000000000000" pitchFamily="2" charset="-120"/>
                <a:ea typeface="SetoFont" panose="02000600000000000000" pitchFamily="2" charset="-120"/>
                <a:cs typeface="SetoFont" panose="02000600000000000000" pitchFamily="2" charset="-120"/>
              </a:rPr>
              <a:t>相反地，土耳其海岸警衛隊出現了，它們會把你的船拖回到土耳其。</a:t>
            </a:r>
          </a:p>
          <a:p>
            <a:r>
              <a:rPr lang="zh-TW" altLang="zh-TW" sz="1200" dirty="0">
                <a:latin typeface="SetoFont" panose="02000600000000000000" pitchFamily="2" charset="-120"/>
                <a:ea typeface="SetoFont" panose="02000600000000000000" pitchFamily="2" charset="-120"/>
                <a:cs typeface="SetoFont" panose="02000600000000000000" pitchFamily="2" charset="-120"/>
              </a:rPr>
              <a:t>你和你的家人被安置在一個難民營。</a:t>
            </a:r>
            <a:endParaRPr lang="zh-TW" altLang="zh-TW" dirty="0">
              <a:latin typeface="SetoFont" panose="02000600000000000000" pitchFamily="2" charset="-120"/>
              <a:ea typeface="SetoFont" panose="02000600000000000000" pitchFamily="2" charset="-120"/>
              <a:cs typeface="SetoFont" panose="02000600000000000000" pitchFamily="2" charset="-120"/>
            </a:endParaRPr>
          </a:p>
          <a:p>
            <a:endParaRPr lang="zh-TW" dirty="0"/>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63</a:t>
            </a:fld>
            <a:endParaRPr lang="zh-TW" altLang="en-US"/>
          </a:p>
        </p:txBody>
      </p:sp>
    </p:spTree>
    <p:extLst>
      <p:ext uri="{BB962C8B-B14F-4D97-AF65-F5344CB8AC3E}">
        <p14:creationId xmlns:p14="http://schemas.microsoft.com/office/powerpoint/2010/main" val="12148876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dirty="0">
                <a:latin typeface="華康中圓體"/>
                <a:ea typeface="華康中圓體"/>
              </a:rPr>
              <a:t>問了</a:t>
            </a:r>
            <a:r>
              <a:rPr lang="zh-TW" altLang="zh-TW" sz="1200" dirty="0">
                <a:latin typeface="華康中圓體"/>
                <a:ea typeface="華康中圓體"/>
              </a:rPr>
              <a:t>你</a:t>
            </a:r>
            <a:r>
              <a:rPr lang="zh-TW" altLang="en-US" sz="1200" dirty="0">
                <a:latin typeface="華康中圓體"/>
                <a:ea typeface="華康中圓體"/>
              </a:rPr>
              <a:t>們的坐標後</a:t>
            </a:r>
            <a:r>
              <a:rPr lang="zh-TW" altLang="zh-TW" sz="1200" dirty="0">
                <a:latin typeface="華康中圓體"/>
                <a:ea typeface="華康中圓體"/>
              </a:rPr>
              <a:t>，</a:t>
            </a:r>
            <a:r>
              <a:rPr lang="zh-TW" altLang="en-US" sz="1200" dirty="0">
                <a:latin typeface="華康中圓體"/>
                <a:ea typeface="華康中圓體"/>
              </a:rPr>
              <a:t>走私者答應</a:t>
            </a:r>
            <a:r>
              <a:rPr lang="zh-TW" altLang="zh-TW" sz="1200" dirty="0">
                <a:latin typeface="華康中圓體"/>
                <a:ea typeface="華康中圓體"/>
              </a:rPr>
              <a:t>會</a:t>
            </a:r>
            <a:r>
              <a:rPr lang="zh-TW" altLang="en-US" sz="1200" dirty="0">
                <a:latin typeface="華康中圓體"/>
                <a:ea typeface="華康中圓體"/>
              </a:rPr>
              <a:t>過來幫忙</a:t>
            </a:r>
            <a:r>
              <a:rPr lang="zh-TW" altLang="zh-TW" sz="1200" dirty="0">
                <a:latin typeface="華康中圓體"/>
                <a:ea typeface="華康中圓體"/>
              </a:rPr>
              <a:t>。當</a:t>
            </a:r>
            <a:r>
              <a:rPr lang="zh-TW" altLang="en-US" sz="1200" dirty="0">
                <a:latin typeface="華康中圓體"/>
                <a:ea typeface="華康中圓體"/>
              </a:rPr>
              <a:t>然</a:t>
            </a:r>
            <a:r>
              <a:rPr lang="zh-TW" altLang="zh-TW" sz="1200" dirty="0">
                <a:latin typeface="華康中圓體"/>
                <a:ea typeface="華康中圓體"/>
              </a:rPr>
              <a:t>，沒有</a:t>
            </a:r>
            <a:r>
              <a:rPr lang="zh-TW" altLang="en-US" sz="1200" dirty="0">
                <a:latin typeface="華康中圓體"/>
                <a:ea typeface="華康中圓體"/>
              </a:rPr>
              <a:t>任何</a:t>
            </a:r>
            <a:r>
              <a:rPr lang="zh-TW" altLang="zh-TW" sz="1200" dirty="0">
                <a:latin typeface="華康中圓體"/>
                <a:ea typeface="華康中圓體"/>
              </a:rPr>
              <a:t>人</a:t>
            </a:r>
            <a:r>
              <a:rPr lang="zh-TW" altLang="en-US" sz="1200" dirty="0">
                <a:latin typeface="華康中圓體"/>
                <a:ea typeface="華康中圓體"/>
              </a:rPr>
              <a:t>出現</a:t>
            </a:r>
            <a:r>
              <a:rPr lang="zh-TW" altLang="zh-TW" sz="1200" dirty="0">
                <a:latin typeface="華康中圓體"/>
                <a:ea typeface="華康中圓體"/>
              </a:rPr>
              <a:t>。</a:t>
            </a:r>
            <a:endParaRPr lang="zh-TW" altLang="zh-TW" sz="1200" dirty="0">
              <a:ea typeface="+mn-lt"/>
              <a:cs typeface="+mn-lt"/>
            </a:endParaRPr>
          </a:p>
          <a:p>
            <a:r>
              <a:rPr lang="zh-TW" altLang="zh-TW" sz="1200" dirty="0">
                <a:latin typeface="華康中圓體"/>
                <a:ea typeface="華康中圓體"/>
              </a:rPr>
              <a:t>在海上</a:t>
            </a:r>
            <a:r>
              <a:rPr lang="zh-TW" altLang="en-US" sz="1200" dirty="0">
                <a:latin typeface="華康中圓體"/>
                <a:ea typeface="華康中圓體"/>
              </a:rPr>
              <a:t>漂流數小時後，當所有的希望幻滅。在遠處</a:t>
            </a:r>
            <a:r>
              <a:rPr lang="zh-TW" altLang="zh-TW" sz="1200" dirty="0">
                <a:latin typeface="華康中圓體"/>
                <a:ea typeface="華康中圓體"/>
              </a:rPr>
              <a:t>，</a:t>
            </a:r>
            <a:r>
              <a:rPr lang="zh-TW" altLang="en-US" sz="1200" dirty="0">
                <a:latin typeface="華康中圓體"/>
                <a:ea typeface="華康中圓體"/>
              </a:rPr>
              <a:t>你發</a:t>
            </a:r>
            <a:r>
              <a:rPr lang="zh-TW" altLang="zh-TW" sz="1200" dirty="0">
                <a:latin typeface="華康中圓體"/>
                <a:ea typeface="華康中圓體"/>
              </a:rPr>
              <a:t>現一艘船。你</a:t>
            </a:r>
            <a:r>
              <a:rPr lang="zh-TW" altLang="en-US" sz="1200" dirty="0">
                <a:latin typeface="華康中圓體"/>
                <a:ea typeface="華康中圓體"/>
              </a:rPr>
              <a:t>不知所措</a:t>
            </a:r>
            <a:r>
              <a:rPr lang="zh-TW" altLang="zh-TW" sz="1200" dirty="0">
                <a:latin typeface="華康中圓體"/>
                <a:ea typeface="華康中圓體"/>
              </a:rPr>
              <a:t>，</a:t>
            </a:r>
            <a:r>
              <a:rPr lang="zh-TW" altLang="en-US" sz="1200" dirty="0">
                <a:latin typeface="華康中圓體"/>
                <a:ea typeface="華康中圓體"/>
              </a:rPr>
              <a:t>但</a:t>
            </a:r>
            <a:r>
              <a:rPr lang="zh-TW" altLang="zh-TW" sz="1200" dirty="0">
                <a:latin typeface="華康中圓體"/>
                <a:ea typeface="華康中圓體"/>
              </a:rPr>
              <a:t>隨著</a:t>
            </a:r>
            <a:r>
              <a:rPr lang="zh-TW" altLang="en-US" sz="1200" dirty="0">
                <a:latin typeface="華康中圓體"/>
                <a:ea typeface="華康中圓體"/>
              </a:rPr>
              <a:t>它的逼近，</a:t>
            </a:r>
            <a:r>
              <a:rPr lang="zh-TW" altLang="zh-TW" sz="1200" dirty="0">
                <a:latin typeface="華康中圓體"/>
                <a:ea typeface="華康中圓體"/>
              </a:rPr>
              <a:t>你</a:t>
            </a:r>
            <a:r>
              <a:rPr lang="zh-TW" altLang="en-US" sz="1200" dirty="0">
                <a:latin typeface="華康中圓體"/>
                <a:ea typeface="華康中圓體"/>
              </a:rPr>
              <a:t>發現這是一個希臘貨輪</a:t>
            </a:r>
            <a:r>
              <a:rPr lang="zh-TW" altLang="zh-TW" sz="1200" dirty="0">
                <a:latin typeface="華康中圓體"/>
                <a:ea typeface="華康中圓體"/>
              </a:rPr>
              <a:t>。</a:t>
            </a:r>
            <a:endParaRPr lang="zh-TW" altLang="zh-TW" sz="1200" dirty="0">
              <a:ea typeface="+mn-lt"/>
              <a:cs typeface="+mn-lt"/>
            </a:endParaRPr>
          </a:p>
          <a:p>
            <a:r>
              <a:rPr lang="zh-TW" altLang="en-US" sz="1200" dirty="0">
                <a:latin typeface="華康中圓體"/>
                <a:ea typeface="華康中圓體"/>
              </a:rPr>
              <a:t>他們</a:t>
            </a:r>
            <a:r>
              <a:rPr lang="zh-TW" altLang="zh-TW" sz="1200" dirty="0">
                <a:latin typeface="華康中圓體"/>
                <a:ea typeface="華康中圓體"/>
              </a:rPr>
              <a:t>救</a:t>
            </a:r>
            <a:r>
              <a:rPr lang="zh-TW" altLang="en-US" sz="1200" dirty="0">
                <a:latin typeface="華康中圓體"/>
                <a:ea typeface="華康中圓體"/>
              </a:rPr>
              <a:t>了你們</a:t>
            </a:r>
            <a:r>
              <a:rPr lang="zh-TW" altLang="zh-TW" sz="1200" dirty="0">
                <a:latin typeface="華康中圓體"/>
                <a:ea typeface="華康中圓體"/>
              </a:rPr>
              <a:t>，你們</a:t>
            </a:r>
            <a:r>
              <a:rPr lang="zh-TW" altLang="en-US" sz="1200" dirty="0">
                <a:latin typeface="華康中圓體"/>
                <a:ea typeface="華康中圓體"/>
              </a:rPr>
              <a:t>被帶到希臘</a:t>
            </a:r>
            <a:r>
              <a:rPr lang="zh-TW" altLang="zh-TW" sz="1200" dirty="0">
                <a:latin typeface="華康中圓體"/>
                <a:ea typeface="華康中圓體"/>
              </a:rPr>
              <a:t>。</a:t>
            </a:r>
            <a:endParaRPr lang="zh-TW" altLang="zh-TW" dirty="0">
              <a:latin typeface="華康中圓體"/>
            </a:endParaRPr>
          </a:p>
          <a:p>
            <a:endParaRPr lang="zh-TW" dirty="0">
              <a:latin typeface="Calibri" panose="020F0502020204030204"/>
              <a:ea typeface="新細明體" panose="02020500000000000000" pitchFamily="18" charset="-120"/>
              <a:cs typeface="Calibri" panose="020F0502020204030204"/>
            </a:endParaRPr>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64</a:t>
            </a:fld>
            <a:endParaRPr lang="zh-TW" altLang="en-US"/>
          </a:p>
        </p:txBody>
      </p:sp>
    </p:spTree>
    <p:extLst>
      <p:ext uri="{BB962C8B-B14F-4D97-AF65-F5344CB8AC3E}">
        <p14:creationId xmlns:p14="http://schemas.microsoft.com/office/powerpoint/2010/main" val="3568682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全球人口約有 </a:t>
            </a:r>
            <a:r>
              <a:rPr lang="en-US" altLang="zh-TW" sz="1200" b="0" i="0" kern="1200" dirty="0" smtClean="0">
                <a:solidFill>
                  <a:schemeClr val="tx1"/>
                </a:solidFill>
                <a:effectLst/>
                <a:latin typeface="+mn-lt"/>
                <a:ea typeface="+mn-ea"/>
                <a:cs typeface="+mn-cs"/>
              </a:rPr>
              <a:t>31% </a:t>
            </a:r>
            <a:r>
              <a:rPr lang="zh-TW" altLang="en-US" sz="1200" b="0" i="0" kern="1200" dirty="0" smtClean="0">
                <a:solidFill>
                  <a:schemeClr val="tx1"/>
                </a:solidFill>
                <a:effectLst/>
                <a:latin typeface="+mn-lt"/>
                <a:ea typeface="+mn-ea"/>
                <a:cs typeface="+mn-cs"/>
              </a:rPr>
              <a:t>為兒童</a:t>
            </a:r>
            <a:endParaRPr lang="zh-TW" altLang="en-US" dirty="0"/>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19</a:t>
            </a:fld>
            <a:endParaRPr lang="zh-TW" altLang="en-US"/>
          </a:p>
        </p:txBody>
      </p:sp>
    </p:spTree>
    <p:extLst>
      <p:ext uri="{BB962C8B-B14F-4D97-AF65-F5344CB8AC3E}">
        <p14:creationId xmlns:p14="http://schemas.microsoft.com/office/powerpoint/2010/main" val="12481779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dirty="0">
                <a:latin typeface="華康中圓體" panose="020F0509000000000000" pitchFamily="49" charset="-120"/>
                <a:ea typeface="華康中圓體" panose="020F0509000000000000" pitchFamily="49" charset="-120"/>
              </a:rPr>
              <a:t>搭了很久很久的巴士，你和其他</a:t>
            </a:r>
            <a:r>
              <a:rPr lang="en-US" altLang="zh-TW" sz="1200" dirty="0">
                <a:latin typeface="華康中圓體" panose="020F0509000000000000" pitchFamily="49" charset="-120"/>
                <a:ea typeface="華康中圓體" panose="020F0509000000000000" pitchFamily="49" charset="-120"/>
              </a:rPr>
              <a:t>26</a:t>
            </a:r>
            <a:r>
              <a:rPr lang="zh-TW" altLang="zh-TW" sz="1200" dirty="0">
                <a:latin typeface="華康中圓體" panose="020F0509000000000000" pitchFamily="49" charset="-120"/>
                <a:ea typeface="華康中圓體" panose="020F0509000000000000" pitchFamily="49" charset="-120"/>
              </a:rPr>
              <a:t>個敘利亞人，從伊斯坦堡抵達了</a:t>
            </a:r>
            <a:r>
              <a:rPr lang="en-US" altLang="zh-TW" sz="1200" dirty="0" err="1">
                <a:latin typeface="華康中圓體" panose="020F0509000000000000" pitchFamily="49" charset="-120"/>
                <a:ea typeface="華康中圓體" panose="020F0509000000000000" pitchFamily="49" charset="-120"/>
              </a:rPr>
              <a:t>Meric</a:t>
            </a:r>
            <a:r>
              <a:rPr lang="zh-TW" altLang="zh-TW" sz="1200" dirty="0">
                <a:latin typeface="華康中圓體" panose="020F0509000000000000" pitchFamily="49" charset="-120"/>
                <a:ea typeface="華康中圓體" panose="020F0509000000000000" pitchFamily="49" charset="-120"/>
              </a:rPr>
              <a:t>（靠近希臘邊境）。</a:t>
            </a:r>
          </a:p>
          <a:p>
            <a:r>
              <a:rPr lang="zh-TW" altLang="zh-TW" sz="1200" dirty="0">
                <a:latin typeface="華康中圓體" panose="020F0509000000000000" pitchFamily="49" charset="-120"/>
                <a:ea typeface="華康中圓體" panose="020F0509000000000000" pitchFamily="49" charset="-120"/>
              </a:rPr>
              <a:t>這條</a:t>
            </a:r>
            <a:r>
              <a:rPr lang="en-US" altLang="zh-TW" sz="1200" dirty="0">
                <a:latin typeface="華康中圓體" panose="020F0509000000000000" pitchFamily="49" charset="-120"/>
                <a:ea typeface="華康中圓體" panose="020F0509000000000000" pitchFamily="49" charset="-120"/>
              </a:rPr>
              <a:t>Maritsa</a:t>
            </a:r>
            <a:r>
              <a:rPr lang="zh-TW" altLang="zh-TW" sz="1200" dirty="0">
                <a:latin typeface="華康中圓體" panose="020F0509000000000000" pitchFamily="49" charset="-120"/>
                <a:ea typeface="華康中圓體" panose="020F0509000000000000" pitchFamily="49" charset="-120"/>
              </a:rPr>
              <a:t>河是希臘和土耳其之間的天然邊界。河流</a:t>
            </a:r>
            <a:r>
              <a:rPr lang="en-US" altLang="zh-TW" sz="1200" dirty="0">
                <a:latin typeface="華康中圓體" panose="020F0509000000000000" pitchFamily="49" charset="-120"/>
                <a:ea typeface="華康中圓體" panose="020F0509000000000000" pitchFamily="49" charset="-120"/>
              </a:rPr>
              <a:t>50</a:t>
            </a:r>
            <a:r>
              <a:rPr lang="zh-TW" altLang="zh-TW" sz="1200" dirty="0">
                <a:latin typeface="華康中圓體" panose="020F0509000000000000" pitchFamily="49" charset="-120"/>
                <a:ea typeface="華康中圓體" panose="020F0509000000000000" pitchFamily="49" charset="-120"/>
              </a:rPr>
              <a:t>公尺寬，附近有邊境巡防人員。Abu Hassan有一艘充氣艇。他把所有人分成兩組你。你和家人在第一組。你們成功過了河。第二組就沒這麼幸運了，充氣艇載不了這麼多的人，在慌亂中傾覆。你看到一個女人和她的女兒奮力游過來。</a:t>
            </a:r>
            <a:endParaRPr lang="en-US" altLang="zh-TW" sz="1200" dirty="0">
              <a:latin typeface="華康中圓體" panose="020F0509000000000000" pitchFamily="49" charset="-120"/>
              <a:ea typeface="華康中圓體" panose="020F0509000000000000" pitchFamily="49" charset="-120"/>
            </a:endParaRPr>
          </a:p>
          <a:p>
            <a:r>
              <a:rPr lang="zh-TW" altLang="zh-TW" sz="1200" dirty="0">
                <a:latin typeface="華康中圓體" panose="020F0509000000000000" pitchFamily="49" charset="-120"/>
                <a:ea typeface="華康中圓體" panose="020F0509000000000000" pitchFamily="49" charset="-120"/>
              </a:rPr>
              <a:t>你要跳下河拯救她們母女來是和家人躲進樹林中？</a:t>
            </a:r>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65</a:t>
            </a:fld>
            <a:endParaRPr lang="zh-TW" altLang="en-US"/>
          </a:p>
        </p:txBody>
      </p:sp>
    </p:spTree>
    <p:extLst>
      <p:ext uri="{BB962C8B-B14F-4D97-AF65-F5344CB8AC3E}">
        <p14:creationId xmlns:p14="http://schemas.microsoft.com/office/powerpoint/2010/main" val="18416362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dirty="0"/>
              <a:t>搭了很久很久的巴士，你和其他</a:t>
            </a:r>
            <a:r>
              <a:rPr lang="en-US" altLang="zh-TW" dirty="0"/>
              <a:t>26</a:t>
            </a:r>
            <a:r>
              <a:rPr lang="zh-TW" dirty="0"/>
              <a:t>個敘利亞人，從伊斯坦堡抵達了</a:t>
            </a:r>
            <a:r>
              <a:rPr lang="en-US" altLang="zh-TW" dirty="0" err="1"/>
              <a:t>Meric</a:t>
            </a:r>
            <a:r>
              <a:rPr lang="zh-TW" dirty="0"/>
              <a:t>（靠近希臘邊境）。</a:t>
            </a:r>
          </a:p>
          <a:p>
            <a:r>
              <a:rPr lang="zh-TW" dirty="0"/>
              <a:t>這條</a:t>
            </a:r>
            <a:r>
              <a:rPr lang="en-US" altLang="zh-TW" dirty="0"/>
              <a:t>Maritsa</a:t>
            </a:r>
            <a:r>
              <a:rPr lang="zh-TW" dirty="0"/>
              <a:t>河是希臘和土耳其之間的天然邊界。河流</a:t>
            </a:r>
            <a:r>
              <a:rPr lang="en-US" altLang="zh-TW" dirty="0"/>
              <a:t>50</a:t>
            </a:r>
            <a:r>
              <a:rPr lang="zh-TW" dirty="0"/>
              <a:t>公尺寬，附近有邊境巡防人員。Abu Hassan有一艘充氣艇。他把所有人分成兩組你。你和家人在第一組。你們成功過了河。第二組就沒這麼幸運了，充氣艇載不了這麼多的人，在慌亂中傾覆。你看到一個女人和她的女兒奮力游過來。</a:t>
            </a:r>
            <a:endParaRPr lang="en-US" altLang="zh-TW" dirty="0"/>
          </a:p>
          <a:p>
            <a:r>
              <a:rPr lang="zh-TW" dirty="0"/>
              <a:t>你要跳下河拯救她們母女來是和家人躲進樹林中？</a:t>
            </a:r>
          </a:p>
          <a:p>
            <a:endParaRPr lang="zh-TW" altLang="en-US" dirty="0">
              <a:ea typeface="新細明體"/>
              <a:cs typeface="Calibri"/>
            </a:endParaRPr>
          </a:p>
          <a:p>
            <a:endParaRPr lang="zh-TW" altLang="en-US" dirty="0">
              <a:ea typeface="新細明體"/>
              <a:cs typeface="Calibri"/>
            </a:endParaRPr>
          </a:p>
          <a:p>
            <a:endParaRPr lang="zh-TW" dirty="0"/>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66</a:t>
            </a:fld>
            <a:endParaRPr lang="zh-TW" altLang="en-US"/>
          </a:p>
        </p:txBody>
      </p:sp>
    </p:spTree>
    <p:extLst>
      <p:ext uri="{BB962C8B-B14F-4D97-AF65-F5344CB8AC3E}">
        <p14:creationId xmlns:p14="http://schemas.microsoft.com/office/powerpoint/2010/main" val="14447111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dirty="0">
                <a:latin typeface="華康中圓體"/>
                <a:ea typeface="SetoFont"/>
                <a:cs typeface="+mn-lt"/>
              </a:rPr>
              <a:t>你</a:t>
            </a:r>
            <a:r>
              <a:rPr lang="zh-TW" altLang="en-US" sz="1200" dirty="0">
                <a:latin typeface="華康中圓體"/>
                <a:ea typeface="SetoFont"/>
                <a:cs typeface="+mn-lt"/>
              </a:rPr>
              <a:t>丟下家人跳下水救起了那母親和孩子上</a:t>
            </a:r>
            <a:r>
              <a:rPr lang="zh-TW" altLang="zh-TW" sz="1200" dirty="0">
                <a:latin typeface="華康中圓體"/>
                <a:ea typeface="SetoFont"/>
                <a:cs typeface="+mn-lt"/>
              </a:rPr>
              <a:t>岸。</a:t>
            </a:r>
            <a:r>
              <a:rPr lang="zh-TW" altLang="en-US" sz="1200" dirty="0">
                <a:latin typeface="華康中圓體"/>
                <a:ea typeface="SetoFont"/>
                <a:cs typeface="+mn-lt"/>
              </a:rPr>
              <a:t>但是</a:t>
            </a:r>
            <a:r>
              <a:rPr lang="zh-TW" altLang="zh-TW" sz="1200" dirty="0">
                <a:latin typeface="華康中圓體"/>
                <a:ea typeface="SetoFont"/>
                <a:cs typeface="+mn-lt"/>
              </a:rPr>
              <a:t>，</a:t>
            </a:r>
            <a:r>
              <a:rPr lang="zh-TW" altLang="en-US" sz="1200" dirty="0">
                <a:latin typeface="華康中圓體"/>
                <a:ea typeface="+mn-lt"/>
                <a:cs typeface="+mn-lt"/>
              </a:rPr>
              <a:t>你上的是</a:t>
            </a:r>
            <a:r>
              <a:rPr lang="zh-TW" altLang="zh-TW" sz="1200" dirty="0">
                <a:latin typeface="華康中圓體"/>
                <a:ea typeface="+mn-lt"/>
                <a:cs typeface="+mn-lt"/>
              </a:rPr>
              <a:t>土耳其</a:t>
            </a:r>
            <a:r>
              <a:rPr lang="zh-TW" altLang="en-US" sz="1200" dirty="0">
                <a:latin typeface="華康中圓體"/>
                <a:ea typeface="+mn-lt"/>
                <a:cs typeface="+mn-lt"/>
              </a:rPr>
              <a:t>那邊的</a:t>
            </a:r>
            <a:r>
              <a:rPr lang="zh-TW" altLang="zh-TW" sz="1200" dirty="0">
                <a:latin typeface="華康中圓體"/>
                <a:ea typeface="SetoFont"/>
                <a:cs typeface="+mn-lt"/>
              </a:rPr>
              <a:t>岸</a:t>
            </a:r>
            <a:r>
              <a:rPr lang="zh-TW" altLang="en-US" sz="1200" dirty="0">
                <a:latin typeface="華康中圓體"/>
                <a:ea typeface="+mn-lt"/>
                <a:cs typeface="+mn-lt"/>
              </a:rPr>
              <a:t>。</a:t>
            </a:r>
            <a:endParaRPr lang="zh-TW" altLang="en-US" sz="1200" dirty="0">
              <a:ea typeface="+mn-lt"/>
              <a:cs typeface="+mn-lt"/>
            </a:endParaRPr>
          </a:p>
          <a:p>
            <a:r>
              <a:rPr lang="zh-TW" altLang="en-US" sz="1200" dirty="0">
                <a:latin typeface="華康中圓體"/>
                <a:ea typeface="+mn-lt"/>
                <a:cs typeface="+mn-lt"/>
              </a:rPr>
              <a:t>你的家人</a:t>
            </a:r>
            <a:r>
              <a:rPr lang="zh-TW" altLang="zh-TW" sz="1200" dirty="0">
                <a:latin typeface="華康中圓體"/>
                <a:ea typeface="SetoFont"/>
                <a:cs typeface="+mn-lt"/>
              </a:rPr>
              <a:t>現</a:t>
            </a:r>
            <a:r>
              <a:rPr lang="zh-TW" altLang="en-US" sz="1200" dirty="0">
                <a:latin typeface="華康中圓體"/>
                <a:ea typeface="SetoFont"/>
                <a:cs typeface="+mn-lt"/>
              </a:rPr>
              <a:t>在仍在希臘</a:t>
            </a:r>
            <a:r>
              <a:rPr lang="zh-TW" altLang="zh-TW" sz="1200" dirty="0">
                <a:latin typeface="華康中圓體"/>
                <a:ea typeface="SetoFont"/>
                <a:cs typeface="+mn-lt"/>
              </a:rPr>
              <a:t>，你</a:t>
            </a:r>
            <a:r>
              <a:rPr lang="zh-TW" altLang="en-US" sz="1200" dirty="0">
                <a:latin typeface="華康中圓體"/>
                <a:ea typeface="SetoFont"/>
                <a:cs typeface="+mn-lt"/>
              </a:rPr>
              <a:t>在土耳其。騷動已經引起邊防人員</a:t>
            </a:r>
            <a:r>
              <a:rPr lang="zh-TW" altLang="zh-TW" sz="1200" dirty="0">
                <a:latin typeface="華康中圓體"/>
                <a:ea typeface="SetoFont"/>
                <a:cs typeface="+mn-lt"/>
              </a:rPr>
              <a:t>的</a:t>
            </a:r>
            <a:r>
              <a:rPr lang="zh-TW" altLang="en-US" sz="1200" dirty="0">
                <a:latin typeface="華康中圓體"/>
                <a:ea typeface="SetoFont"/>
                <a:cs typeface="+mn-lt"/>
              </a:rPr>
              <a:t>注意，</a:t>
            </a:r>
            <a:r>
              <a:rPr lang="zh-TW" altLang="zh-TW" sz="1200" dirty="0">
                <a:latin typeface="華康中圓體"/>
                <a:ea typeface="SetoFont"/>
                <a:cs typeface="+mn-lt"/>
              </a:rPr>
              <a:t>土耳其</a:t>
            </a:r>
            <a:r>
              <a:rPr lang="zh-TW" altLang="en-US" sz="1200" dirty="0">
                <a:latin typeface="華康中圓體"/>
                <a:ea typeface="SetoFont"/>
                <a:cs typeface="+mn-lt"/>
              </a:rPr>
              <a:t>邊防軍到達，包圍了你及其他人</a:t>
            </a:r>
            <a:r>
              <a:rPr lang="zh-TW" altLang="zh-TW" sz="1200" dirty="0">
                <a:latin typeface="華康中圓體"/>
                <a:ea typeface="SetoFont"/>
                <a:cs typeface="+mn-lt"/>
              </a:rPr>
              <a:t>。</a:t>
            </a:r>
            <a:endParaRPr lang="zh-TW" altLang="zh-TW" sz="1200" dirty="0">
              <a:ea typeface="+mn-lt"/>
              <a:cs typeface="+mn-lt"/>
            </a:endParaRPr>
          </a:p>
          <a:p>
            <a:r>
              <a:rPr lang="zh-TW" altLang="zh-TW" sz="1200" dirty="0">
                <a:latin typeface="華康中圓體"/>
                <a:ea typeface="SetoFont"/>
                <a:cs typeface="+mn-lt"/>
              </a:rPr>
              <a:t>你</a:t>
            </a:r>
            <a:r>
              <a:rPr lang="zh-TW" altLang="en-US" sz="1200" dirty="0">
                <a:latin typeface="華康中圓體"/>
                <a:ea typeface="SetoFont"/>
                <a:cs typeface="+mn-lt"/>
              </a:rPr>
              <a:t>最後</a:t>
            </a:r>
            <a:r>
              <a:rPr lang="zh-TW" altLang="zh-TW" sz="1200" dirty="0">
                <a:latin typeface="華康中圓體"/>
                <a:ea typeface="SetoFont"/>
                <a:cs typeface="+mn-lt"/>
              </a:rPr>
              <a:t>被</a:t>
            </a:r>
            <a:r>
              <a:rPr lang="zh-TW" altLang="en-US" sz="1200" dirty="0">
                <a:latin typeface="華康中圓體"/>
                <a:ea typeface="SetoFont"/>
                <a:cs typeface="+mn-lt"/>
              </a:rPr>
              <a:t>送到土耳其的</a:t>
            </a:r>
            <a:r>
              <a:rPr lang="zh-TW" altLang="zh-TW" sz="1200" dirty="0">
                <a:latin typeface="華康中圓體"/>
                <a:ea typeface="SetoFont"/>
                <a:cs typeface="+mn-lt"/>
              </a:rPr>
              <a:t>一個難民營</a:t>
            </a:r>
            <a:r>
              <a:rPr lang="zh-TW" altLang="en-US" sz="1200" dirty="0">
                <a:latin typeface="華康中圓體"/>
                <a:ea typeface="SetoFont"/>
                <a:cs typeface="+mn-lt"/>
              </a:rPr>
              <a:t>，沒有你的家人也身無分文。</a:t>
            </a:r>
            <a:endParaRPr lang="en-US" altLang="zh-TW" sz="1200" dirty="0">
              <a:ea typeface="+mn-lt"/>
              <a:cs typeface="+mn-lt"/>
            </a:endParaRPr>
          </a:p>
          <a:p>
            <a:r>
              <a:rPr lang="zh-TW" altLang="en-US" sz="1200" dirty="0">
                <a:latin typeface="華康中圓體"/>
                <a:ea typeface="SetoFont"/>
                <a:cs typeface="+mn-lt"/>
              </a:rPr>
              <a:t>你唯一能做的，只有祈禱家人平安抵達歐洲</a:t>
            </a:r>
            <a:r>
              <a:rPr lang="zh-TW" altLang="zh-TW" sz="1200" dirty="0">
                <a:latin typeface="華康中圓體"/>
                <a:ea typeface="SetoFont"/>
                <a:cs typeface="+mn-lt"/>
              </a:rPr>
              <a:t>。</a:t>
            </a:r>
            <a:endParaRPr lang="zh-TW" altLang="en-US" sz="1200" dirty="0">
              <a:ea typeface="+mn-lt"/>
              <a:cs typeface="+mn-lt"/>
            </a:endParaRPr>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67</a:t>
            </a:fld>
            <a:endParaRPr lang="zh-TW" altLang="en-US"/>
          </a:p>
        </p:txBody>
      </p:sp>
    </p:spTree>
    <p:extLst>
      <p:ext uri="{BB962C8B-B14F-4D97-AF65-F5344CB8AC3E}">
        <p14:creationId xmlns:p14="http://schemas.microsoft.com/office/powerpoint/2010/main" val="28200566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dirty="0">
                <a:latin typeface="SetoFont" panose="02000600000000000000" pitchFamily="2" charset="-120"/>
                <a:ea typeface="SetoFont" panose="02000600000000000000" pitchFamily="2" charset="-120"/>
                <a:cs typeface="SetoFont" panose="02000600000000000000" pitchFamily="2" charset="-120"/>
              </a:rPr>
              <a:t>你丟下了那對母女兒在水中掙扎，暗自祈禱她們能成功上岸。</a:t>
            </a:r>
            <a:endParaRPr lang="zh-TW" altLang="en-US" sz="1200" dirty="0">
              <a:latin typeface="SetoFont" panose="02000600000000000000" pitchFamily="2" charset="-120"/>
              <a:ea typeface="SetoFont" panose="02000600000000000000" pitchFamily="2" charset="-120"/>
              <a:cs typeface="SetoFont" panose="02000600000000000000" pitchFamily="2" charset="-120"/>
            </a:endParaRPr>
          </a:p>
          <a:p>
            <a:r>
              <a:rPr lang="zh-TW" altLang="en-US" sz="1200" dirty="0">
                <a:latin typeface="SetoFont" panose="02000600000000000000" pitchFamily="2" charset="-120"/>
                <a:ea typeface="SetoFont" panose="02000600000000000000" pitchFamily="2" charset="-120"/>
                <a:cs typeface="SetoFont" panose="02000600000000000000" pitchFamily="2" charset="-120"/>
              </a:rPr>
              <a:t>你總算抵達希臘了</a:t>
            </a:r>
            <a:r>
              <a:rPr lang="zh-TW" altLang="zh-TW" sz="1200" dirty="0">
                <a:latin typeface="SetoFont" panose="02000600000000000000" pitchFamily="2" charset="-120"/>
                <a:ea typeface="SetoFont" panose="02000600000000000000" pitchFamily="2" charset="-120"/>
                <a:cs typeface="SetoFont" panose="02000600000000000000" pitchFamily="2" charset="-120"/>
              </a:rPr>
              <a:t>，</a:t>
            </a:r>
            <a:r>
              <a:rPr lang="zh-TW" altLang="en-US" sz="1200" dirty="0">
                <a:latin typeface="SetoFont" panose="02000600000000000000" pitchFamily="2" charset="-120"/>
                <a:ea typeface="SetoFont" panose="02000600000000000000" pitchFamily="2" charset="-120"/>
                <a:cs typeface="SetoFont" panose="02000600000000000000" pitchFamily="2" charset="-120"/>
              </a:rPr>
              <a:t>和家</a:t>
            </a:r>
            <a:r>
              <a:rPr lang="zh-TW" altLang="zh-TW" sz="1200" dirty="0">
                <a:latin typeface="SetoFont" panose="02000600000000000000" pitchFamily="2" charset="-120"/>
                <a:ea typeface="SetoFont" panose="02000600000000000000" pitchFamily="2" charset="-120"/>
                <a:cs typeface="SetoFont" panose="02000600000000000000" pitchFamily="2" charset="-120"/>
              </a:rPr>
              <a:t>人站在歐洲的土地上！你知道你需要保持低調，因為你只能向你第一個踏上的國家申請庇護。</a:t>
            </a:r>
          </a:p>
          <a:p>
            <a:r>
              <a:rPr lang="zh-TW" altLang="en-US" sz="1200" dirty="0">
                <a:latin typeface="SetoFont" panose="02000600000000000000" pitchFamily="2" charset="-120"/>
                <a:ea typeface="SetoFont" panose="02000600000000000000" pitchFamily="2" charset="-120"/>
                <a:cs typeface="SetoFont" panose="02000600000000000000" pitchFamily="2" charset="-120"/>
              </a:rPr>
              <a:t>三天後你</a:t>
            </a:r>
            <a:r>
              <a:rPr lang="zh-TW" altLang="zh-TW" sz="1200" dirty="0">
                <a:latin typeface="SetoFont" panose="02000600000000000000" pitchFamily="2" charset="-120"/>
                <a:ea typeface="SetoFont" panose="02000600000000000000" pitchFamily="2" charset="-120"/>
                <a:cs typeface="SetoFont" panose="02000600000000000000" pitchFamily="2" charset="-120"/>
              </a:rPr>
              <a:t>在</a:t>
            </a:r>
            <a:r>
              <a:rPr lang="zh-TW" altLang="en-US" sz="1200" dirty="0">
                <a:latin typeface="SetoFont" panose="02000600000000000000" pitchFamily="2" charset="-120"/>
                <a:ea typeface="SetoFont" panose="02000600000000000000" pitchFamily="2" charset="-120"/>
                <a:cs typeface="SetoFont" panose="02000600000000000000" pitchFamily="2" charset="-120"/>
              </a:rPr>
              <a:t>雅典郊區的一家餐廳認識了一個傢伙</a:t>
            </a:r>
            <a:r>
              <a:rPr lang="zh-TW" altLang="zh-TW" sz="1200" dirty="0">
                <a:latin typeface="SetoFont" panose="02000600000000000000" pitchFamily="2" charset="-120"/>
                <a:ea typeface="SetoFont" panose="02000600000000000000" pitchFamily="2" charset="-120"/>
                <a:cs typeface="SetoFont" panose="02000600000000000000" pitchFamily="2" charset="-120"/>
              </a:rPr>
              <a:t>，他賣給你假的英國護照。然後，你飛往英國曼徹斯特。</a:t>
            </a:r>
            <a:r>
              <a:rPr lang="zh-TW" altLang="en-US" sz="1200" dirty="0">
                <a:latin typeface="SetoFont" panose="02000600000000000000" pitchFamily="2" charset="-120"/>
                <a:ea typeface="SetoFont" panose="02000600000000000000" pitchFamily="2" charset="-120"/>
                <a:cs typeface="SetoFont" panose="02000600000000000000" pitchFamily="2" charset="-120"/>
              </a:rPr>
              <a:t>抵達曼徹斯特機場後</a:t>
            </a:r>
            <a:r>
              <a:rPr lang="zh-TW" altLang="zh-TW" sz="1200" dirty="0">
                <a:latin typeface="SetoFont" panose="02000600000000000000" pitchFamily="2" charset="-120"/>
                <a:ea typeface="SetoFont" panose="02000600000000000000" pitchFamily="2" charset="-120"/>
                <a:cs typeface="SetoFont" panose="02000600000000000000" pitchFamily="2" charset="-120"/>
              </a:rPr>
              <a:t>，你一看到警方便喊：“我是來尋求庇護的，我來自敘利亞”</a:t>
            </a:r>
          </a:p>
          <a:p>
            <a:r>
              <a:rPr lang="zh-TW" altLang="zh-TW" sz="1200" dirty="0">
                <a:latin typeface="SetoFont" panose="02000600000000000000" pitchFamily="2" charset="-120"/>
                <a:ea typeface="SetoFont" panose="02000600000000000000" pitchFamily="2" charset="-120"/>
                <a:cs typeface="SetoFont" panose="02000600000000000000" pitchFamily="2" charset="-120"/>
              </a:rPr>
              <a:t>如果你能被授予難民身份，你</a:t>
            </a:r>
            <a:r>
              <a:rPr lang="zh-TW" altLang="en-US" sz="1200" dirty="0">
                <a:latin typeface="SetoFont" panose="02000600000000000000" pitchFamily="2" charset="-120"/>
                <a:ea typeface="SetoFont" panose="02000600000000000000" pitchFamily="2" charset="-120"/>
                <a:cs typeface="SetoFont" panose="02000600000000000000" pitchFamily="2" charset="-120"/>
              </a:rPr>
              <a:t>可以試著把</a:t>
            </a:r>
            <a:r>
              <a:rPr lang="zh-TW" altLang="zh-TW" sz="1200" dirty="0">
                <a:latin typeface="SetoFont" panose="02000600000000000000" pitchFamily="2" charset="-120"/>
                <a:ea typeface="SetoFont" panose="02000600000000000000" pitchFamily="2" charset="-120"/>
                <a:cs typeface="SetoFont" panose="02000600000000000000" pitchFamily="2" charset="-120"/>
              </a:rPr>
              <a:t>家人也接來</a:t>
            </a:r>
            <a:r>
              <a:rPr lang="zh-TW" altLang="en-US" sz="1200" dirty="0">
                <a:latin typeface="SetoFont" panose="02000600000000000000" pitchFamily="2" charset="-120"/>
                <a:ea typeface="SetoFont" panose="02000600000000000000" pitchFamily="2" charset="-120"/>
                <a:cs typeface="SetoFont" panose="02000600000000000000" pitchFamily="2" charset="-120"/>
              </a:rPr>
              <a:t>！</a:t>
            </a:r>
            <a:endParaRPr lang="zh-TW" altLang="zh-TW" dirty="0">
              <a:latin typeface="SetoFont" panose="02000600000000000000" pitchFamily="2" charset="-120"/>
              <a:ea typeface="SetoFont" panose="02000600000000000000" pitchFamily="2" charset="-120"/>
              <a:cs typeface="SetoFont" panose="02000600000000000000" pitchFamily="2" charset="-120"/>
            </a:endParaRPr>
          </a:p>
          <a:p>
            <a:endParaRPr lang="zh-TW" dirty="0">
              <a:latin typeface="Calibri" panose="020F0502020204030204"/>
              <a:ea typeface="新細明體" panose="02020500000000000000" pitchFamily="18" charset="-120"/>
              <a:cs typeface="Calibri" panose="020F0502020204030204"/>
            </a:endParaRPr>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68</a:t>
            </a:fld>
            <a:endParaRPr lang="zh-TW" altLang="en-US"/>
          </a:p>
        </p:txBody>
      </p:sp>
    </p:spTree>
    <p:extLst>
      <p:ext uri="{BB962C8B-B14F-4D97-AF65-F5344CB8AC3E}">
        <p14:creationId xmlns:p14="http://schemas.microsoft.com/office/powerpoint/2010/main" val="2253329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20</a:t>
            </a:fld>
            <a:endParaRPr lang="zh-TW" altLang="en-US"/>
          </a:p>
        </p:txBody>
      </p:sp>
    </p:spTree>
    <p:extLst>
      <p:ext uri="{BB962C8B-B14F-4D97-AF65-F5344CB8AC3E}">
        <p14:creationId xmlns:p14="http://schemas.microsoft.com/office/powerpoint/2010/main" val="1520268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t>
            </a:r>
            <a:r>
              <a:rPr lang="zh-TW" altLang="en-US" dirty="0"/>
              <a:t>地圖</a:t>
            </a:r>
            <a:r>
              <a:rPr lang="en-US" altLang="zh-TW" dirty="0"/>
              <a:t>》</a:t>
            </a:r>
            <a:r>
              <a:rPr lang="zh-TW" altLang="en-US" dirty="0"/>
              <a:t>遠見天下文化出版、文．圖</a:t>
            </a:r>
            <a:r>
              <a:rPr lang="en-US" altLang="zh-TW" dirty="0"/>
              <a:t>/</a:t>
            </a:r>
            <a:r>
              <a:rPr lang="zh-TW" altLang="en-US" dirty="0"/>
              <a:t>亞歷山卓．米契林斯卡、丹尼爾．米契林斯卡</a:t>
            </a:r>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22</a:t>
            </a:fld>
            <a:endParaRPr lang="zh-TW" altLang="en-US"/>
          </a:p>
        </p:txBody>
      </p:sp>
    </p:spTree>
    <p:extLst>
      <p:ext uri="{BB962C8B-B14F-4D97-AF65-F5344CB8AC3E}">
        <p14:creationId xmlns:p14="http://schemas.microsoft.com/office/powerpoint/2010/main" val="1603663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t>九百多萬敘利亞人被迫離開家園，你和你的家人也在其中。</a:t>
            </a:r>
            <a:endParaRPr lang="en-US" altLang="zh-TW"/>
          </a:p>
          <a:p>
            <a:r>
              <a:rPr lang="zh-TW"/>
              <a:t>你們已經賤賣掉了你在大馬士革的房子，拿回殘餘的</a:t>
            </a:r>
            <a:r>
              <a:rPr lang="en-US" altLang="zh-TW"/>
              <a:t>20,000</a:t>
            </a:r>
            <a:r>
              <a:rPr lang="zh-TW"/>
              <a:t>美元。你現在在黎巴嫩，但你的夢想著前往歐洲以獲得安全庇護。</a:t>
            </a:r>
            <a:endParaRPr lang="en-US" altLang="zh-TW"/>
          </a:p>
          <a:p>
            <a:r>
              <a:rPr lang="zh-TW"/>
              <a:t>為了開始這一旅程，你必須冒險跨越大陸或海洋，也可能兩種天險皆要面對。</a:t>
            </a:r>
            <a:endParaRPr lang="en-US" altLang="zh-TW"/>
          </a:p>
          <a:p>
            <a:r>
              <a:rPr lang="zh-TW"/>
              <a:t>從敘利亞逃往歐洲你必須選擇通過土耳其或埃及。</a:t>
            </a:r>
            <a:endParaRPr lang="en-US" altLang="zh-TW"/>
          </a:p>
          <a:p>
            <a:endParaRPr lang="en-US" altLang="zh-TW" dirty="0">
              <a:cs typeface="Calibri"/>
            </a:endParaRPr>
          </a:p>
        </p:txBody>
      </p:sp>
      <p:sp>
        <p:nvSpPr>
          <p:cNvPr id="4" name="投影片編號版面配置區 3"/>
          <p:cNvSpPr>
            <a:spLocks noGrp="1"/>
          </p:cNvSpPr>
          <p:nvPr>
            <p:ph type="sldNum" sz="quarter" idx="5"/>
          </p:nvPr>
        </p:nvSpPr>
        <p:spPr/>
        <p:txBody>
          <a:bodyPr/>
          <a:lstStyle/>
          <a:p>
            <a:fld id="{D7AC0360-DDB9-442B-8D0E-C8FE37447C43}" type="slidenum">
              <a:rPr lang="zh-TW" altLang="en-US" smtClean="0"/>
              <a:t>23</a:t>
            </a:fld>
            <a:endParaRPr lang="zh-TW" altLang="en-US"/>
          </a:p>
        </p:txBody>
      </p:sp>
    </p:spTree>
    <p:extLst>
      <p:ext uri="{BB962C8B-B14F-4D97-AF65-F5344CB8AC3E}">
        <p14:creationId xmlns:p14="http://schemas.microsoft.com/office/powerpoint/2010/main" val="343278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fontAlgn="base"/>
            <a:r>
              <a:rPr lang="zh-TW" altLang="en-US" sz="1200" dirty="0">
                <a:latin typeface="華康中圓體" panose="020F0509000000000000" pitchFamily="49" charset="-120"/>
                <a:ea typeface="華康中圓體" panose="020F0509000000000000" pitchFamily="49" charset="-120"/>
                <a:cs typeface="SetoFont" panose="02000600000000000000" pitchFamily="2" charset="-120"/>
              </a:rPr>
              <a:t>九百多萬敘利亞人被迫離開家園，你和你的家人也在其中。</a:t>
            </a:r>
          </a:p>
          <a:p>
            <a:pPr fontAlgn="base"/>
            <a:r>
              <a:rPr lang="zh-TW" altLang="en-US" sz="1200" dirty="0">
                <a:latin typeface="華康中圓體" panose="020F0509000000000000" pitchFamily="49" charset="-120"/>
                <a:ea typeface="華康中圓體" panose="020F0509000000000000" pitchFamily="49" charset="-120"/>
                <a:cs typeface="SetoFont" panose="02000600000000000000" pitchFamily="2" charset="-120"/>
              </a:rPr>
              <a:t>你們已經賤賣掉了你在大馬士革的房子，拿回殘餘的</a:t>
            </a:r>
            <a:r>
              <a:rPr lang="en-US" altLang="zh-TW" sz="1200" dirty="0">
                <a:latin typeface="華康中圓體" panose="020F0509000000000000" pitchFamily="49" charset="-120"/>
                <a:ea typeface="華康中圓體" panose="020F0509000000000000" pitchFamily="49" charset="-120"/>
                <a:cs typeface="SetoFont" panose="02000600000000000000" pitchFamily="2" charset="-120"/>
              </a:rPr>
              <a:t>20,000</a:t>
            </a:r>
            <a:r>
              <a:rPr lang="zh-TW" altLang="en-US" sz="1200" dirty="0">
                <a:latin typeface="華康中圓體" panose="020F0509000000000000" pitchFamily="49" charset="-120"/>
                <a:ea typeface="華康中圓體" panose="020F0509000000000000" pitchFamily="49" charset="-120"/>
                <a:cs typeface="SetoFont" panose="02000600000000000000" pitchFamily="2" charset="-120"/>
              </a:rPr>
              <a:t>美元。你現在在黎巴嫩，但你的夢想著前往歐洲以獲得安全庇護。</a:t>
            </a:r>
          </a:p>
          <a:p>
            <a:pPr fontAlgn="base"/>
            <a:r>
              <a:rPr lang="zh-TW" altLang="en-US" sz="1200" dirty="0">
                <a:latin typeface="華康中圓體" panose="020F0509000000000000" pitchFamily="49" charset="-120"/>
                <a:ea typeface="華康中圓體" panose="020F0509000000000000" pitchFamily="49" charset="-120"/>
                <a:cs typeface="SetoFont" panose="02000600000000000000" pitchFamily="2" charset="-120"/>
              </a:rPr>
              <a:t>為了開始這一旅程，你必須冒險跨越大陸或海洋，也可能兩種天險皆要面對。</a:t>
            </a:r>
          </a:p>
          <a:p>
            <a:pPr fontAlgn="base"/>
            <a:r>
              <a:rPr lang="zh-TW" altLang="en-US" sz="1200" dirty="0">
                <a:latin typeface="華康中圓體" panose="020F0509000000000000" pitchFamily="49" charset="-120"/>
                <a:ea typeface="華康中圓體" panose="020F0509000000000000" pitchFamily="49" charset="-120"/>
                <a:cs typeface="SetoFont" panose="02000600000000000000" pitchFamily="2" charset="-120"/>
              </a:rPr>
              <a:t>從敘利亞逃往歐洲你必須選擇通過土耳其或埃及。</a:t>
            </a:r>
          </a:p>
          <a:p>
            <a:endParaRPr lang="zh-TW" altLang="en-US" dirty="0"/>
          </a:p>
        </p:txBody>
      </p:sp>
      <p:sp>
        <p:nvSpPr>
          <p:cNvPr id="4" name="投影片編號版面配置區 3"/>
          <p:cNvSpPr>
            <a:spLocks noGrp="1"/>
          </p:cNvSpPr>
          <p:nvPr>
            <p:ph type="sldNum" sz="quarter" idx="10"/>
          </p:nvPr>
        </p:nvSpPr>
        <p:spPr/>
        <p:txBody>
          <a:bodyPr/>
          <a:lstStyle/>
          <a:p>
            <a:fld id="{D7AC0360-DDB9-442B-8D0E-C8FE37447C43}" type="slidenum">
              <a:rPr lang="zh-TW" altLang="en-US" smtClean="0"/>
              <a:t>24</a:t>
            </a:fld>
            <a:endParaRPr lang="zh-TW" altLang="en-US"/>
          </a:p>
        </p:txBody>
      </p:sp>
    </p:spTree>
    <p:extLst>
      <p:ext uri="{BB962C8B-B14F-4D97-AF65-F5344CB8AC3E}">
        <p14:creationId xmlns:p14="http://schemas.microsoft.com/office/powerpoint/2010/main" val="3136194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CC1BE99C-97E9-4D37-96E8-757E76887E78}" type="datetimeFigureOut">
              <a:rPr lang="zh-TW" altLang="en-US" smtClean="0"/>
              <a:t>2019/12/19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0458765-F16E-46FD-93CF-D1B2DE1C02D4}" type="slidenum">
              <a:rPr lang="zh-TW" altLang="en-US" smtClean="0"/>
              <a:t>‹#›</a:t>
            </a:fld>
            <a:endParaRPr lang="zh-TW" altLang="en-US"/>
          </a:p>
        </p:txBody>
      </p:sp>
    </p:spTree>
    <p:extLst>
      <p:ext uri="{BB962C8B-B14F-4D97-AF65-F5344CB8AC3E}">
        <p14:creationId xmlns:p14="http://schemas.microsoft.com/office/powerpoint/2010/main" val="247208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標題)">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CC1BE99C-97E9-4D37-96E8-757E76887E78}" type="datetimeFigureOut">
              <a:rPr lang="zh-TW" altLang="en-US" smtClean="0"/>
              <a:t>2019/12/19</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0458765-F16E-46FD-93CF-D1B2DE1C02D4}" type="slidenum">
              <a:rPr lang="zh-TW" altLang="en-US" smtClean="0"/>
              <a:t>‹#›</a:t>
            </a:fld>
            <a:endParaRPr lang="zh-TW" altLang="en-US"/>
          </a:p>
        </p:txBody>
      </p:sp>
    </p:spTree>
    <p:extLst>
      <p:ext uri="{BB962C8B-B14F-4D97-AF65-F5344CB8AC3E}">
        <p14:creationId xmlns:p14="http://schemas.microsoft.com/office/powerpoint/2010/main" val="1360913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CC1BE99C-97E9-4D37-96E8-757E76887E78}" type="datetimeFigureOut">
              <a:rPr lang="zh-TW" altLang="en-US" smtClean="0"/>
              <a:t>2019/12/19</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0458765-F16E-46FD-93CF-D1B2DE1C02D4}" type="slidenum">
              <a:rPr lang="zh-TW" altLang="en-US" smtClean="0"/>
              <a:t>‹#›</a:t>
            </a:fld>
            <a:endParaRPr lang="zh-TW" altLang="en-US"/>
          </a:p>
        </p:txBody>
      </p:sp>
    </p:spTree>
    <p:extLst>
      <p:ext uri="{BB962C8B-B14F-4D97-AF65-F5344CB8AC3E}">
        <p14:creationId xmlns:p14="http://schemas.microsoft.com/office/powerpoint/2010/main" val="2920923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zh-TW" altLang="en-US"/>
              <a:t>按一下以編輯母片標題樣式</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CC1BE99C-97E9-4D37-96E8-757E76887E78}" type="datetimeFigureOut">
              <a:rPr lang="zh-TW" altLang="en-US" smtClean="0"/>
              <a:t>2019/12/19</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0458765-F16E-46FD-93CF-D1B2DE1C02D4}" type="slidenum">
              <a:rPr lang="zh-TW" altLang="en-US" smtClean="0"/>
              <a:t>‹#›</a:t>
            </a:fld>
            <a:endParaRPr lang="zh-TW" alt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41891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CC1BE99C-97E9-4D37-96E8-757E76887E78}" type="datetimeFigureOut">
              <a:rPr lang="zh-TW" altLang="en-US" smtClean="0"/>
              <a:t>2019/12/19</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0458765-F16E-46FD-93CF-D1B2DE1C02D4}" type="slidenum">
              <a:rPr lang="zh-TW" altLang="en-US" smtClean="0"/>
              <a:t>‹#›</a:t>
            </a:fld>
            <a:endParaRPr lang="zh-TW" altLang="en-US"/>
          </a:p>
        </p:txBody>
      </p:sp>
    </p:spTree>
    <p:extLst>
      <p:ext uri="{BB962C8B-B14F-4D97-AF65-F5344CB8AC3E}">
        <p14:creationId xmlns:p14="http://schemas.microsoft.com/office/powerpoint/2010/main" val="662561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欄">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zh-TW" altLang="en-US"/>
              <a:t>按一下以編輯母片標題樣式</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3" name="Date Placeholder 2"/>
          <p:cNvSpPr>
            <a:spLocks noGrp="1"/>
          </p:cNvSpPr>
          <p:nvPr>
            <p:ph type="dt" sz="half" idx="10"/>
          </p:nvPr>
        </p:nvSpPr>
        <p:spPr/>
        <p:txBody>
          <a:bodyPr/>
          <a:lstStyle/>
          <a:p>
            <a:fld id="{CC1BE99C-97E9-4D37-96E8-757E76887E78}" type="datetimeFigureOut">
              <a:rPr lang="zh-TW" altLang="en-US" smtClean="0"/>
              <a:t>2019/12/19</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90458765-F16E-46FD-93CF-D1B2DE1C02D4}" type="slidenum">
              <a:rPr lang="zh-TW" altLang="en-US" smtClean="0"/>
              <a:t>‹#›</a:t>
            </a:fld>
            <a:endParaRPr lang="zh-TW" altLang="en-US"/>
          </a:p>
        </p:txBody>
      </p:sp>
    </p:spTree>
    <p:extLst>
      <p:ext uri="{BB962C8B-B14F-4D97-AF65-F5344CB8AC3E}">
        <p14:creationId xmlns:p14="http://schemas.microsoft.com/office/powerpoint/2010/main" val="790171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圖片欄">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zh-TW" altLang="en-US"/>
              <a:t>按一下以編輯母片標題樣式</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3" name="Date Placeholder 2"/>
          <p:cNvSpPr>
            <a:spLocks noGrp="1"/>
          </p:cNvSpPr>
          <p:nvPr>
            <p:ph type="dt" sz="half" idx="10"/>
          </p:nvPr>
        </p:nvSpPr>
        <p:spPr/>
        <p:txBody>
          <a:bodyPr/>
          <a:lstStyle/>
          <a:p>
            <a:fld id="{CC1BE99C-97E9-4D37-96E8-757E76887E78}" type="datetimeFigureOut">
              <a:rPr lang="zh-TW" altLang="en-US" smtClean="0"/>
              <a:t>2019/12/19</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90458765-F16E-46FD-93CF-D1B2DE1C02D4}" type="slidenum">
              <a:rPr lang="zh-TW" altLang="en-US" smtClean="0"/>
              <a:t>‹#›</a:t>
            </a:fld>
            <a:endParaRPr lang="zh-TW" altLang="en-US"/>
          </a:p>
        </p:txBody>
      </p:sp>
    </p:spTree>
    <p:extLst>
      <p:ext uri="{BB962C8B-B14F-4D97-AF65-F5344CB8AC3E}">
        <p14:creationId xmlns:p14="http://schemas.microsoft.com/office/powerpoint/2010/main" val="75843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C1BE99C-97E9-4D37-96E8-757E76887E78}" type="datetimeFigureOut">
              <a:rPr lang="zh-TW" altLang="en-US" smtClean="0"/>
              <a:t>2019/12/19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0458765-F16E-46FD-93CF-D1B2DE1C02D4}" type="slidenum">
              <a:rPr lang="zh-TW" altLang="en-US" smtClean="0"/>
              <a:t>‹#›</a:t>
            </a:fld>
            <a:endParaRPr lang="zh-TW" altLang="en-US"/>
          </a:p>
        </p:txBody>
      </p:sp>
    </p:spTree>
    <p:extLst>
      <p:ext uri="{BB962C8B-B14F-4D97-AF65-F5344CB8AC3E}">
        <p14:creationId xmlns:p14="http://schemas.microsoft.com/office/powerpoint/2010/main" val="644945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C1BE99C-97E9-4D37-96E8-757E76887E78}" type="datetimeFigureOut">
              <a:rPr lang="zh-TW" altLang="en-US" smtClean="0"/>
              <a:t>2019/12/19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0458765-F16E-46FD-93CF-D1B2DE1C02D4}" type="slidenum">
              <a:rPr lang="zh-TW" altLang="en-US" smtClean="0"/>
              <a:t>‹#›</a:t>
            </a:fld>
            <a:endParaRPr lang="zh-TW" altLang="en-US"/>
          </a:p>
        </p:txBody>
      </p:sp>
    </p:spTree>
    <p:extLst>
      <p:ext uri="{BB962C8B-B14F-4D97-AF65-F5344CB8AC3E}">
        <p14:creationId xmlns:p14="http://schemas.microsoft.com/office/powerpoint/2010/main" val="3192651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C1BE99C-97E9-4D37-96E8-757E76887E78}" type="datetimeFigureOut">
              <a:rPr lang="zh-TW" altLang="en-US" smtClean="0"/>
              <a:t>2019/12/19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0458765-F16E-46FD-93CF-D1B2DE1C02D4}" type="slidenum">
              <a:rPr lang="zh-TW" altLang="en-US" smtClean="0"/>
              <a:t>‹#›</a:t>
            </a:fld>
            <a:endParaRPr lang="zh-TW" altLang="en-US"/>
          </a:p>
        </p:txBody>
      </p:sp>
    </p:spTree>
    <p:extLst>
      <p:ext uri="{BB962C8B-B14F-4D97-AF65-F5344CB8AC3E}">
        <p14:creationId xmlns:p14="http://schemas.microsoft.com/office/powerpoint/2010/main" val="886478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CC1BE99C-97E9-4D37-96E8-757E76887E78}" type="datetimeFigureOut">
              <a:rPr lang="zh-TW" altLang="en-US" smtClean="0"/>
              <a:t>2019/12/19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90458765-F16E-46FD-93CF-D1B2DE1C02D4}" type="slidenum">
              <a:rPr lang="zh-TW" altLang="en-US" smtClean="0"/>
              <a:t>‹#›</a:t>
            </a:fld>
            <a:endParaRPr lang="zh-TW" altLang="en-US"/>
          </a:p>
        </p:txBody>
      </p:sp>
    </p:spTree>
    <p:extLst>
      <p:ext uri="{BB962C8B-B14F-4D97-AF65-F5344CB8AC3E}">
        <p14:creationId xmlns:p14="http://schemas.microsoft.com/office/powerpoint/2010/main" val="3768321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CC1BE99C-97E9-4D37-96E8-757E76887E78}" type="datetimeFigureOut">
              <a:rPr lang="zh-TW" altLang="en-US" smtClean="0"/>
              <a:t>2019/12/19</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0458765-F16E-46FD-93CF-D1B2DE1C02D4}" type="slidenum">
              <a:rPr lang="zh-TW" altLang="en-US" smtClean="0"/>
              <a:t>‹#›</a:t>
            </a:fld>
            <a:endParaRPr lang="zh-TW" altLang="en-US"/>
          </a:p>
        </p:txBody>
      </p:sp>
    </p:spTree>
    <p:extLst>
      <p:ext uri="{BB962C8B-B14F-4D97-AF65-F5344CB8AC3E}">
        <p14:creationId xmlns:p14="http://schemas.microsoft.com/office/powerpoint/2010/main" val="3196873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CC1BE99C-97E9-4D37-96E8-757E76887E78}" type="datetimeFigureOut">
              <a:rPr lang="zh-TW" altLang="en-US" smtClean="0"/>
              <a:t>2019/12/19</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90458765-F16E-46FD-93CF-D1B2DE1C02D4}" type="slidenum">
              <a:rPr lang="zh-TW" altLang="en-US" smtClean="0"/>
              <a:t>‹#›</a:t>
            </a:fld>
            <a:endParaRPr lang="zh-TW" altLang="en-US"/>
          </a:p>
        </p:txBody>
      </p:sp>
    </p:spTree>
    <p:extLst>
      <p:ext uri="{BB962C8B-B14F-4D97-AF65-F5344CB8AC3E}">
        <p14:creationId xmlns:p14="http://schemas.microsoft.com/office/powerpoint/2010/main" val="3924747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CC1BE99C-97E9-4D37-96E8-757E76887E78}" type="datetimeFigureOut">
              <a:rPr lang="zh-TW" altLang="en-US" smtClean="0"/>
              <a:t>2019/12/19</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90458765-F16E-46FD-93CF-D1B2DE1C02D4}" type="slidenum">
              <a:rPr lang="zh-TW" altLang="en-US" smtClean="0"/>
              <a:t>‹#›</a:t>
            </a:fld>
            <a:endParaRPr lang="zh-TW" altLang="en-US"/>
          </a:p>
        </p:txBody>
      </p:sp>
    </p:spTree>
    <p:extLst>
      <p:ext uri="{BB962C8B-B14F-4D97-AF65-F5344CB8AC3E}">
        <p14:creationId xmlns:p14="http://schemas.microsoft.com/office/powerpoint/2010/main" val="3772602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1BE99C-97E9-4D37-96E8-757E76887E78}" type="datetimeFigureOut">
              <a:rPr lang="zh-TW" altLang="en-US" smtClean="0"/>
              <a:t>2019/12/19</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90458765-F16E-46FD-93CF-D1B2DE1C02D4}" type="slidenum">
              <a:rPr lang="zh-TW" altLang="en-US" smtClean="0"/>
              <a:t>‹#›</a:t>
            </a:fld>
            <a:endParaRPr lang="zh-TW" altLang="en-US"/>
          </a:p>
        </p:txBody>
      </p:sp>
    </p:spTree>
    <p:extLst>
      <p:ext uri="{BB962C8B-B14F-4D97-AF65-F5344CB8AC3E}">
        <p14:creationId xmlns:p14="http://schemas.microsoft.com/office/powerpoint/2010/main" val="2814806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CC1BE99C-97E9-4D37-96E8-757E76887E78}" type="datetimeFigureOut">
              <a:rPr lang="zh-TW" altLang="en-US" smtClean="0"/>
              <a:t>2019/12/19</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0458765-F16E-46FD-93CF-D1B2DE1C02D4}" type="slidenum">
              <a:rPr lang="zh-TW" altLang="en-US" smtClean="0"/>
              <a:t>‹#›</a:t>
            </a:fld>
            <a:endParaRPr lang="zh-TW" altLang="en-US"/>
          </a:p>
        </p:txBody>
      </p:sp>
    </p:spTree>
    <p:extLst>
      <p:ext uri="{BB962C8B-B14F-4D97-AF65-F5344CB8AC3E}">
        <p14:creationId xmlns:p14="http://schemas.microsoft.com/office/powerpoint/2010/main" val="3575037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CC1BE99C-97E9-4D37-96E8-757E76887E78}" type="datetimeFigureOut">
              <a:rPr lang="zh-TW" altLang="en-US" smtClean="0"/>
              <a:t>2019/12/19</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90458765-F16E-46FD-93CF-D1B2DE1C02D4}" type="slidenum">
              <a:rPr lang="zh-TW" altLang="en-US" smtClean="0"/>
              <a:t>‹#›</a:t>
            </a:fld>
            <a:endParaRPr lang="zh-TW" altLang="en-US"/>
          </a:p>
        </p:txBody>
      </p:sp>
    </p:spTree>
    <p:extLst>
      <p:ext uri="{BB962C8B-B14F-4D97-AF65-F5344CB8AC3E}">
        <p14:creationId xmlns:p14="http://schemas.microsoft.com/office/powerpoint/2010/main" val="361334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CC1BE99C-97E9-4D37-96E8-757E76887E78}" type="datetimeFigureOut">
              <a:rPr lang="zh-TW" altLang="en-US" smtClean="0"/>
              <a:t>2019/12/19</a:t>
            </a:fld>
            <a:endParaRPr lang="zh-TW" alt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zh-TW" alt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0458765-F16E-46FD-93CF-D1B2DE1C02D4}" type="slidenum">
              <a:rPr lang="zh-TW" altLang="en-US" smtClean="0"/>
              <a:t>‹#›</a:t>
            </a:fld>
            <a:endParaRPr lang="zh-TW" altLang="en-US"/>
          </a:p>
        </p:txBody>
      </p:sp>
    </p:spTree>
    <p:extLst>
      <p:ext uri="{BB962C8B-B14F-4D97-AF65-F5344CB8AC3E}">
        <p14:creationId xmlns:p14="http://schemas.microsoft.com/office/powerpoint/2010/main" val="1191652640"/>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5.emf"/><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hyperlink" Target="https://search.books.com.tw/search/query/key/%E6%B3%95%E8%98%AD%E5%88%87%E7%B5%B2%E5%8D%A1%EF%BC%8E%E6%A1%91%E5%A8%9C/adv_author/1/" TargetMode="External"/><Relationship Id="rId4" Type="http://schemas.openxmlformats.org/officeDocument/2006/relationships/hyperlink" Target="https://www.books.com.tw/web/sys_puballb/books/?pubid=wordfield"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search.books.com.tw/search/query/key/%E6%B3%95%E8%98%AD%E5%88%87%E7%B5%B2%E5%8D%A1%EF%BC%8E%E6%A1%91%E5%A8%9C/adv_author/1/" TargetMode="External"/><Relationship Id="rId2" Type="http://schemas.openxmlformats.org/officeDocument/2006/relationships/hyperlink" Target="https://www.books.com.tw/web/sys_puballb/books/?pubid=wordfield" TargetMode="Externa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hyperlink" Target="https://search.books.com.tw/search/query/key/%E6%B3%95%E8%98%AD%E5%88%87%E7%B5%B2%E5%8D%A1%EF%BC%8E%E6%A1%91%E5%A8%9C/adv_author/1/" TargetMode="External"/><Relationship Id="rId2" Type="http://schemas.openxmlformats.org/officeDocument/2006/relationships/hyperlink" Target="https://www.books.com.tw/web/sys_puballb/books/?pubid=wordfield" TargetMode="Externa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npost.tw/archives/35048"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npost.tw/archives/35048"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search.books.com.tw/search/query/key/%E6%B3%95%E8%98%AD%E5%88%87%E7%B5%B2%E5%8D%A1%EF%BC%8E%E6%A1%91%E5%A8%9C/adv_author/1/" TargetMode="External"/><Relationship Id="rId4" Type="http://schemas.openxmlformats.org/officeDocument/2006/relationships/hyperlink" Target="https://www.books.com.tw/web/sys_puballb/books/?pubid=wordfiel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slide" Target="slide56.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slide" Target="slide4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slide" Target="slide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slide" Target="slide3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slide" Target="slide3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slide" Target="slide37.xml"/></Relationships>
</file>

<file path=ppt/slides/_rels/slide36.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slide" Target="slide25.xml"/></Relationships>
</file>

<file path=ppt/slides/_rels/slide37.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slide" Target="slide25.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slide" Target="slide69.xml"/><Relationship Id="rId5" Type="http://schemas.openxmlformats.org/officeDocument/2006/relationships/image" Target="../media/image31.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slide" Target="slide44.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slide" Target="slide43.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slide" Target="slide25.xml"/><Relationship Id="rId5" Type="http://schemas.openxmlformats.org/officeDocument/2006/relationships/slide" Target="slide69.xml"/><Relationship Id="rId4" Type="http://schemas.openxmlformats.org/officeDocument/2006/relationships/image" Target="../media/image28.emf"/></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slide" Target="slide25.xml"/><Relationship Id="rId5" Type="http://schemas.openxmlformats.org/officeDocument/2006/relationships/slide" Target="slide69.xml"/><Relationship Id="rId4" Type="http://schemas.openxmlformats.org/officeDocument/2006/relationships/image" Target="../media/image28.emf"/></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slide" Target="slide25.xml"/><Relationship Id="rId5" Type="http://schemas.openxmlformats.org/officeDocument/2006/relationships/slide" Target="slide69.xml"/><Relationship Id="rId4" Type="http://schemas.openxmlformats.org/officeDocument/2006/relationships/image" Target="../media/image28.em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slide" Target="slide5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slide" Target="slide50.xml"/></Relationships>
</file>

<file path=ppt/slides/_rels/slide49.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slide" Target="slide25.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slide" Target="slide69.xml"/><Relationship Id="rId5" Type="http://schemas.openxmlformats.org/officeDocument/2006/relationships/image" Target="../media/image32.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slide" Target="slide53.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slide" Target="slide25.xml"/><Relationship Id="rId5" Type="http://schemas.openxmlformats.org/officeDocument/2006/relationships/slide" Target="slide69.xml"/><Relationship Id="rId4" Type="http://schemas.openxmlformats.org/officeDocument/2006/relationships/image" Target="../media/image28.emf"/></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slide" Target="slide25.xml"/><Relationship Id="rId5" Type="http://schemas.openxmlformats.org/officeDocument/2006/relationships/slide" Target="slide69.xml"/><Relationship Id="rId4" Type="http://schemas.openxmlformats.org/officeDocument/2006/relationships/image" Target="../media/image28.em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slide" Target="slide5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slide" Target="slide59.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slide" Target="slide25.xml"/><Relationship Id="rId5" Type="http://schemas.openxmlformats.org/officeDocument/2006/relationships/slide" Target="slide69.xml"/><Relationship Id="rId4" Type="http://schemas.openxmlformats.org/officeDocument/2006/relationships/image" Target="../media/image28.em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slide" Target="slide6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slide" Target="slide64.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slide" Target="slide25.xml"/><Relationship Id="rId5" Type="http://schemas.openxmlformats.org/officeDocument/2006/relationships/slide" Target="slide69.xml"/><Relationship Id="rId4" Type="http://schemas.openxmlformats.org/officeDocument/2006/relationships/image" Target="../media/image28.emf"/></Relationships>
</file>

<file path=ppt/slides/_rels/slide6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slide" Target="slide25.xml"/><Relationship Id="rId5" Type="http://schemas.openxmlformats.org/officeDocument/2006/relationships/slide" Target="slide69.xml"/><Relationship Id="rId4" Type="http://schemas.openxmlformats.org/officeDocument/2006/relationships/image" Target="../media/image30.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slide" Target="slide68.xml"/></Relationships>
</file>

<file path=ppt/slides/_rels/slide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slide" Target="slide25.xml"/><Relationship Id="rId5" Type="http://schemas.openxmlformats.org/officeDocument/2006/relationships/slide" Target="slide69.xml"/><Relationship Id="rId4" Type="http://schemas.openxmlformats.org/officeDocument/2006/relationships/image" Target="../media/image28.emf"/></Relationships>
</file>

<file path=ppt/slides/_rels/slide68.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slide" Target="slide25.xml"/><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slide" Target="slide69.xml"/><Relationship Id="rId5" Type="http://schemas.openxmlformats.org/officeDocument/2006/relationships/image" Target="../media/image30.png"/><Relationship Id="rId4" Type="http://schemas.openxmlformats.org/officeDocument/2006/relationships/image" Target="../media/image29.emf"/></Relationships>
</file>

<file path=ppt/slides/_rels/slide6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www.youtube.com/watch?v=9po1mxUIxeM"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541253" y="1467419"/>
            <a:ext cx="9144000" cy="2387600"/>
          </a:xfrm>
        </p:spPr>
        <p:txBody>
          <a:bodyPr>
            <a:normAutofit/>
          </a:bodyPr>
          <a:lstStyle/>
          <a:p>
            <a:r>
              <a:rPr lang="zh-TW" altLang="en-US" sz="8800" dirty="0" smtClean="0">
                <a:latin typeface="Hanyi Senty Chalk Original" panose="03000600000000000000" pitchFamily="66" charset="-120"/>
                <a:ea typeface="Hanyi Senty Chalk Original" panose="03000600000000000000" pitchFamily="66" charset="-120"/>
              </a:rPr>
              <a:t>尋找家</a:t>
            </a:r>
            <a:r>
              <a:rPr lang="zh-TW" altLang="en-US" sz="8800" dirty="0">
                <a:latin typeface="Hanyi Senty Chalk Original" panose="03000600000000000000" pitchFamily="66" charset="-120"/>
                <a:ea typeface="Hanyi Senty Chalk Original" panose="03000600000000000000" pitchFamily="66" charset="-120"/>
              </a:rPr>
              <a:t>的</a:t>
            </a:r>
            <a:r>
              <a:rPr lang="zh-TW" altLang="en-US" sz="8800" dirty="0" smtClean="0">
                <a:latin typeface="Hanyi Senty Chalk Original" panose="03000600000000000000" pitchFamily="66" charset="-120"/>
                <a:ea typeface="Hanyi Senty Chalk Original" panose="03000600000000000000" pitchFamily="66" charset="-120"/>
              </a:rPr>
              <a:t>旅程</a:t>
            </a:r>
            <a:endParaRPr lang="zh-TW" altLang="en-US" sz="8800" dirty="0">
              <a:latin typeface="Hanyi Senty Chalk Original" panose="03000600000000000000" pitchFamily="66" charset="-120"/>
              <a:ea typeface="Hanyi Senty Chalk Original" panose="03000600000000000000" pitchFamily="66" charset="-120"/>
            </a:endParaRPr>
          </a:p>
        </p:txBody>
      </p:sp>
    </p:spTree>
    <p:extLst>
      <p:ext uri="{BB962C8B-B14F-4D97-AF65-F5344CB8AC3E}">
        <p14:creationId xmlns:p14="http://schemas.microsoft.com/office/powerpoint/2010/main" val="7222261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邊形 3"/>
          <p:cNvSpPr/>
          <p:nvPr/>
        </p:nvSpPr>
        <p:spPr>
          <a:xfrm>
            <a:off x="1" y="544393"/>
            <a:ext cx="4130566"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2" name="標題 1"/>
          <p:cNvSpPr txBox="1">
            <a:spLocks/>
          </p:cNvSpPr>
          <p:nvPr/>
        </p:nvSpPr>
        <p:spPr>
          <a:xfrm>
            <a:off x="787745" y="681564"/>
            <a:ext cx="2836985" cy="12671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6600" dirty="0">
                <a:solidFill>
                  <a:schemeClr val="bg1"/>
                </a:solidFill>
                <a:latin typeface="SetoFont" panose="02000600000000000000" pitchFamily="2" charset="-120"/>
                <a:ea typeface="SetoFont" panose="02000600000000000000" pitchFamily="2" charset="-120"/>
                <a:cs typeface="SetoFont" panose="02000600000000000000" pitchFamily="2" charset="-120"/>
              </a:rPr>
              <a:t>難民</a:t>
            </a:r>
          </a:p>
        </p:txBody>
      </p:sp>
      <p:sp>
        <p:nvSpPr>
          <p:cNvPr id="3" name="標題 1"/>
          <p:cNvSpPr txBox="1">
            <a:spLocks/>
          </p:cNvSpPr>
          <p:nvPr/>
        </p:nvSpPr>
        <p:spPr>
          <a:xfrm>
            <a:off x="463486" y="2277080"/>
            <a:ext cx="7619259" cy="11981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600" dirty="0">
                <a:latin typeface="華康中圓體" panose="020F0509000000000000" pitchFamily="49" charset="-120"/>
                <a:ea typeface="華康中圓體" panose="020F0509000000000000" pitchFamily="49" charset="-120"/>
                <a:cs typeface="SetoFont" panose="02000600000000000000" pitchFamily="2" charset="-120"/>
              </a:rPr>
              <a:t>因</a:t>
            </a:r>
            <a:r>
              <a:rPr lang="zh-TW" altLang="en-US" sz="4800" dirty="0" smtClean="0">
                <a:solidFill>
                  <a:srgbClr val="FFCC66"/>
                </a:solidFill>
                <a:latin typeface="華康中圓體" panose="020F0509000000000000" pitchFamily="49" charset="-120"/>
                <a:ea typeface="華康中圓體" panose="020F0509000000000000" pitchFamily="49" charset="-120"/>
                <a:cs typeface="SetoFont" panose="02000600000000000000" pitchFamily="2" charset="-120"/>
              </a:rPr>
              <a:t>不可抗</a:t>
            </a:r>
            <a:r>
              <a:rPr lang="zh-TW" altLang="en-US" sz="4800" dirty="0">
                <a:solidFill>
                  <a:srgbClr val="FFCC66"/>
                </a:solidFill>
                <a:latin typeface="華康中圓體" panose="020F0509000000000000" pitchFamily="49" charset="-120"/>
                <a:ea typeface="華康中圓體" panose="020F0509000000000000" pitchFamily="49" charset="-120"/>
                <a:cs typeface="SetoFont" panose="02000600000000000000" pitchFamily="2" charset="-120"/>
              </a:rPr>
              <a:t>拒</a:t>
            </a:r>
            <a:r>
              <a:rPr lang="zh-TW" altLang="en-US" sz="4800" dirty="0" smtClean="0">
                <a:solidFill>
                  <a:srgbClr val="FFCC66"/>
                </a:solidFill>
                <a:latin typeface="華康中圓體" panose="020F0509000000000000" pitchFamily="49" charset="-120"/>
                <a:ea typeface="華康中圓體" panose="020F0509000000000000" pitchFamily="49" charset="-120"/>
                <a:cs typeface="SetoFont" panose="02000600000000000000" pitchFamily="2" charset="-120"/>
              </a:rPr>
              <a:t>的</a:t>
            </a:r>
            <a:r>
              <a:rPr lang="zh-TW" altLang="en-US" sz="4800" dirty="0">
                <a:solidFill>
                  <a:srgbClr val="FFCC66"/>
                </a:solidFill>
                <a:latin typeface="華康中圓體" panose="020F0509000000000000" pitchFamily="49" charset="-120"/>
                <a:ea typeface="華康中圓體" panose="020F0509000000000000" pitchFamily="49" charset="-120"/>
                <a:cs typeface="SetoFont" panose="02000600000000000000" pitchFamily="2" charset="-120"/>
              </a:rPr>
              <a:t>原因</a:t>
            </a:r>
            <a:r>
              <a:rPr lang="zh-TW" altLang="en-US" sz="3600" dirty="0">
                <a:latin typeface="華康中圓體" panose="020F0509000000000000" pitchFamily="49" charset="-120"/>
                <a:ea typeface="華康中圓體" panose="020F0509000000000000" pitchFamily="49" charset="-120"/>
                <a:cs typeface="SetoFont" panose="02000600000000000000" pitchFamily="2" charset="-120"/>
              </a:rPr>
              <a:t>而</a:t>
            </a:r>
            <a:r>
              <a:rPr lang="zh-TW" altLang="en-US" sz="3600" dirty="0" smtClean="0">
                <a:latin typeface="華康中圓體" panose="020F0509000000000000" pitchFamily="49" charset="-120"/>
                <a:ea typeface="華康中圓體" panose="020F0509000000000000" pitchFamily="49" charset="-120"/>
                <a:cs typeface="SetoFont" panose="02000600000000000000" pitchFamily="2" charset="-120"/>
              </a:rPr>
              <a:t>被迫</a:t>
            </a:r>
            <a:endParaRPr lang="en-US" altLang="zh-TW" sz="3600" dirty="0" smtClean="0">
              <a:latin typeface="華康中圓體" panose="020F0509000000000000" pitchFamily="49" charset="-120"/>
              <a:ea typeface="華康中圓體" panose="020F0509000000000000" pitchFamily="49" charset="-120"/>
              <a:cs typeface="SetoFont" panose="02000600000000000000" pitchFamily="2" charset="-120"/>
            </a:endParaRPr>
          </a:p>
          <a:p>
            <a:r>
              <a:rPr lang="zh-TW" altLang="en-US" sz="3600" dirty="0" smtClean="0">
                <a:latin typeface="華康中圓體" panose="020F0509000000000000" pitchFamily="49" charset="-120"/>
                <a:ea typeface="華康中圓體" panose="020F0509000000000000" pitchFamily="49" charset="-120"/>
                <a:cs typeface="SetoFont" panose="02000600000000000000" pitchFamily="2" charset="-120"/>
              </a:rPr>
              <a:t>遷</a:t>
            </a:r>
            <a:r>
              <a:rPr lang="zh-TW" altLang="en-US" sz="3600" dirty="0">
                <a:latin typeface="華康中圓體" panose="020F0509000000000000" pitchFamily="49" charset="-120"/>
                <a:ea typeface="華康中圓體" panose="020F0509000000000000" pitchFamily="49" charset="-120"/>
                <a:cs typeface="SetoFont" panose="02000600000000000000" pitchFamily="2" charset="-120"/>
              </a:rPr>
              <a:t>離原本的居住地</a:t>
            </a:r>
            <a:r>
              <a:rPr lang="zh-TW" altLang="en-US" sz="3600" dirty="0" smtClean="0">
                <a:latin typeface="華康中圓體" panose="020F0509000000000000" pitchFamily="49" charset="-120"/>
                <a:ea typeface="華康中圓體" panose="020F0509000000000000" pitchFamily="49" charset="-120"/>
                <a:cs typeface="SetoFont" panose="02000600000000000000" pitchFamily="2" charset="-120"/>
              </a:rPr>
              <a:t>、放棄</a:t>
            </a:r>
            <a:r>
              <a:rPr lang="zh-TW" altLang="en-US" sz="3600" dirty="0">
                <a:latin typeface="華康中圓體" panose="020F0509000000000000" pitchFamily="49" charset="-120"/>
                <a:ea typeface="華康中圓體" panose="020F0509000000000000" pitchFamily="49" charset="-120"/>
                <a:cs typeface="SetoFont" panose="02000600000000000000" pitchFamily="2" charset="-120"/>
              </a:rPr>
              <a:t>原國國籍。</a:t>
            </a:r>
            <a:endParaRPr lang="en-US" altLang="zh-TW" sz="3600" dirty="0">
              <a:latin typeface="華康中圓體" panose="020F0509000000000000" pitchFamily="49" charset="-120"/>
              <a:ea typeface="華康中圓體" panose="020F0509000000000000" pitchFamily="49" charset="-120"/>
              <a:cs typeface="SetoFont" panose="02000600000000000000" pitchFamily="2" charset="-120"/>
            </a:endParaRPr>
          </a:p>
        </p:txBody>
      </p:sp>
      <p:sp>
        <p:nvSpPr>
          <p:cNvPr id="10" name="圓角矩形 9"/>
          <p:cNvSpPr/>
          <p:nvPr/>
        </p:nvSpPr>
        <p:spPr>
          <a:xfrm>
            <a:off x="576071" y="3940749"/>
            <a:ext cx="2857241" cy="811716"/>
          </a:xfrm>
          <a:prstGeom prst="roundRect">
            <a:avLst/>
          </a:prstGeom>
          <a:solidFill>
            <a:srgbClr val="FF993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7" name="標題 1"/>
          <p:cNvSpPr txBox="1">
            <a:spLocks/>
          </p:cNvSpPr>
          <p:nvPr/>
        </p:nvSpPr>
        <p:spPr>
          <a:xfrm>
            <a:off x="3803332" y="5303582"/>
            <a:ext cx="1128057" cy="853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600" dirty="0" smtClean="0">
                <a:latin typeface="華康中圓體" panose="020F0509000000000000" pitchFamily="49" charset="-120"/>
                <a:ea typeface="華康中圓體" panose="020F0509000000000000" pitchFamily="49" charset="-120"/>
                <a:cs typeface="SetoFont" panose="02000600000000000000" pitchFamily="2" charset="-120"/>
              </a:rPr>
              <a:t>信</a:t>
            </a:r>
            <a:r>
              <a:rPr lang="zh-TW" altLang="en-US" sz="3600" dirty="0">
                <a:latin typeface="華康中圓體" panose="020F0509000000000000" pitchFamily="49" charset="-120"/>
                <a:ea typeface="華康中圓體" panose="020F0509000000000000" pitchFamily="49" charset="-120"/>
                <a:cs typeface="SetoFont" panose="02000600000000000000" pitchFamily="2" charset="-120"/>
              </a:rPr>
              <a:t>仰</a:t>
            </a:r>
            <a:endParaRPr lang="en-US" altLang="zh-TW" sz="3600" dirty="0">
              <a:latin typeface="華康中圓體" panose="020F0509000000000000" pitchFamily="49" charset="-120"/>
              <a:ea typeface="華康中圓體" panose="020F0509000000000000" pitchFamily="49" charset="-120"/>
              <a:cs typeface="SetoFont" panose="02000600000000000000" pitchFamily="2" charset="-120"/>
            </a:endParaRPr>
          </a:p>
        </p:txBody>
      </p:sp>
      <p:sp>
        <p:nvSpPr>
          <p:cNvPr id="9" name="文字方塊 8"/>
          <p:cNvSpPr txBox="1"/>
          <p:nvPr/>
        </p:nvSpPr>
        <p:spPr>
          <a:xfrm>
            <a:off x="880814" y="3992664"/>
            <a:ext cx="2362718" cy="707886"/>
          </a:xfrm>
          <a:prstGeom prst="rect">
            <a:avLst/>
          </a:prstGeom>
          <a:noFill/>
        </p:spPr>
        <p:txBody>
          <a:bodyPr wrap="square" rtlCol="0">
            <a:spAutoFit/>
          </a:bodyPr>
          <a:lstStyle/>
          <a:p>
            <a:r>
              <a:rPr lang="zh-TW" altLang="en-US" sz="4000" dirty="0">
                <a:solidFill>
                  <a:schemeClr val="bg1"/>
                </a:solidFill>
                <a:latin typeface="SetoFont" panose="02000600000000000000" pitchFamily="2" charset="-120"/>
                <a:ea typeface="SetoFont" panose="02000600000000000000" pitchFamily="2" charset="-120"/>
                <a:cs typeface="SetoFont" panose="02000600000000000000" pitchFamily="2" charset="-120"/>
              </a:rPr>
              <a:t>可能原因</a:t>
            </a:r>
            <a:endParaRPr lang="en-US" altLang="zh-TW" sz="4000" dirty="0">
              <a:solidFill>
                <a:schemeClr val="bg1"/>
              </a:solidFill>
              <a:latin typeface="SetoFont" panose="02000600000000000000" pitchFamily="2" charset="-120"/>
              <a:ea typeface="SetoFont" panose="02000600000000000000" pitchFamily="2" charset="-120"/>
              <a:cs typeface="SetoFont" panose="02000600000000000000" pitchFamily="2" charset="-120"/>
            </a:endParaRPr>
          </a:p>
        </p:txBody>
      </p:sp>
      <p:pic>
        <p:nvPicPr>
          <p:cNvPr id="11" name="圖片 10"/>
          <p:cNvPicPr>
            <a:picLocks noChangeAspect="1"/>
          </p:cNvPicPr>
          <p:nvPr/>
        </p:nvPicPr>
        <p:blipFill rotWithShape="1">
          <a:blip r:embed="rId3">
            <a:extLst>
              <a:ext uri="{28A0092B-C50C-407E-A947-70E740481C1C}">
                <a14:useLocalDpi xmlns:a14="http://schemas.microsoft.com/office/drawing/2010/main" val="0"/>
              </a:ext>
            </a:extLst>
          </a:blip>
          <a:srcRect l="46171" t="19710" r="2278" b="25604"/>
          <a:stretch/>
        </p:blipFill>
        <p:spPr>
          <a:xfrm>
            <a:off x="7813219" y="1609720"/>
            <a:ext cx="4117467" cy="3090830"/>
          </a:xfrm>
          <a:prstGeom prst="rect">
            <a:avLst/>
          </a:prstGeom>
        </p:spPr>
      </p:pic>
      <p:sp>
        <p:nvSpPr>
          <p:cNvPr id="12" name="文字方塊 11"/>
          <p:cNvSpPr txBox="1"/>
          <p:nvPr/>
        </p:nvSpPr>
        <p:spPr>
          <a:xfrm>
            <a:off x="5658678" y="6446603"/>
            <a:ext cx="6602330" cy="246221"/>
          </a:xfrm>
          <a:prstGeom prst="rect">
            <a:avLst/>
          </a:prstGeom>
          <a:noFill/>
        </p:spPr>
        <p:txBody>
          <a:bodyPr wrap="square" rtlCol="0" anchor="t">
            <a:spAutoFit/>
          </a:bodyPr>
          <a:lstStyle/>
          <a:p>
            <a:r>
              <a:rPr lang="zh-TW" altLang="en-US" sz="1000" dirty="0">
                <a:solidFill>
                  <a:schemeClr val="bg2">
                    <a:lumMod val="25000"/>
                    <a:lumOff val="75000"/>
                  </a:schemeClr>
                </a:solidFill>
                <a:latin typeface="華康中圓體" panose="020F0509000000000000" pitchFamily="49" charset="-120"/>
                <a:ea typeface="華康中圓體" panose="020F0509000000000000" pitchFamily="49" charset="-120"/>
              </a:rPr>
              <a:t>圖片</a:t>
            </a:r>
            <a:r>
              <a:rPr lang="zh-TW" altLang="en-US"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來源</a:t>
            </a:r>
            <a:r>
              <a:rPr lang="zh-TW" altLang="zh-TW"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《世界</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中的</a:t>
            </a:r>
            <a:r>
              <a:rPr lang="zh-TW" altLang="zh-TW"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孩子》</a:t>
            </a:r>
            <a:r>
              <a:rPr lang="zh-TW" altLang="en-US"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系列</a:t>
            </a:r>
            <a:r>
              <a:rPr lang="zh-TW" altLang="en-US" sz="1000" dirty="0">
                <a:solidFill>
                  <a:schemeClr val="bg2">
                    <a:lumMod val="25000"/>
                    <a:lumOff val="75000"/>
                  </a:schemeClr>
                </a:solidFill>
                <a:latin typeface="華康中圓體" panose="020F0509000000000000" pitchFamily="49" charset="-120"/>
                <a:ea typeface="華康中圓體" panose="020F0509000000000000" pitchFamily="49" charset="-120"/>
              </a:rPr>
              <a:t>、</a:t>
            </a:r>
            <a:r>
              <a:rPr lang="zh-TW" altLang="zh-TW"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凱</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里．羅伯茲</a:t>
            </a:r>
            <a:r>
              <a:rPr lang="en-US"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文、漢娜尼．凱</a:t>
            </a:r>
            <a:r>
              <a:rPr lang="en-US"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圖、郭恩惠</a:t>
            </a:r>
            <a:r>
              <a:rPr lang="en-US"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譯；親子天下股份有限公司</a:t>
            </a:r>
            <a:r>
              <a:rPr lang="zh-TW" altLang="zh-TW"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出版</a:t>
            </a:r>
            <a:endParaRPr lang="zh-TW" altLang="en-US" sz="1000" dirty="0">
              <a:solidFill>
                <a:schemeClr val="bg2">
                  <a:lumMod val="25000"/>
                  <a:lumOff val="75000"/>
                </a:schemeClr>
              </a:solidFill>
              <a:latin typeface="華康中圓體" panose="020F0509000000000000" pitchFamily="49" charset="-120"/>
              <a:ea typeface="華康中圓體" panose="020F0509000000000000" pitchFamily="49" charset="-120"/>
            </a:endParaRPr>
          </a:p>
        </p:txBody>
      </p:sp>
      <p:sp>
        <p:nvSpPr>
          <p:cNvPr id="13" name="標題 1"/>
          <p:cNvSpPr txBox="1">
            <a:spLocks/>
          </p:cNvSpPr>
          <p:nvPr/>
        </p:nvSpPr>
        <p:spPr>
          <a:xfrm>
            <a:off x="2403661" y="5303582"/>
            <a:ext cx="1128057" cy="853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600" dirty="0" smtClean="0">
                <a:latin typeface="華康中圓體" panose="020F0509000000000000" pitchFamily="49" charset="-120"/>
                <a:ea typeface="華康中圓體" panose="020F0509000000000000" pitchFamily="49" charset="-120"/>
                <a:cs typeface="SetoFont" panose="02000600000000000000" pitchFamily="2" charset="-120"/>
              </a:rPr>
              <a:t>種族</a:t>
            </a:r>
            <a:endParaRPr lang="en-US" altLang="zh-TW" sz="3600" dirty="0">
              <a:latin typeface="華康中圓體" panose="020F0509000000000000" pitchFamily="49" charset="-120"/>
              <a:ea typeface="華康中圓體" panose="020F0509000000000000" pitchFamily="49" charset="-120"/>
              <a:cs typeface="SetoFont" panose="02000600000000000000" pitchFamily="2" charset="-120"/>
            </a:endParaRPr>
          </a:p>
        </p:txBody>
      </p:sp>
      <p:sp>
        <p:nvSpPr>
          <p:cNvPr id="14" name="標題 1"/>
          <p:cNvSpPr txBox="1">
            <a:spLocks/>
          </p:cNvSpPr>
          <p:nvPr/>
        </p:nvSpPr>
        <p:spPr>
          <a:xfrm>
            <a:off x="1003990" y="5303582"/>
            <a:ext cx="1128057" cy="853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600" dirty="0" smtClean="0">
                <a:latin typeface="華康中圓體" panose="020F0509000000000000" pitchFamily="49" charset="-120"/>
                <a:ea typeface="華康中圓體" panose="020F0509000000000000" pitchFamily="49" charset="-120"/>
                <a:cs typeface="SetoFont" panose="02000600000000000000" pitchFamily="2" charset="-120"/>
              </a:rPr>
              <a:t>戰爭</a:t>
            </a:r>
            <a:endParaRPr lang="en-US" altLang="zh-TW" sz="3600" dirty="0">
              <a:latin typeface="華康中圓體" panose="020F0509000000000000" pitchFamily="49" charset="-120"/>
              <a:ea typeface="華康中圓體" panose="020F0509000000000000" pitchFamily="49" charset="-120"/>
              <a:cs typeface="SetoFont" panose="02000600000000000000" pitchFamily="2" charset="-120"/>
            </a:endParaRPr>
          </a:p>
        </p:txBody>
      </p:sp>
      <p:sp>
        <p:nvSpPr>
          <p:cNvPr id="15" name="標題 1"/>
          <p:cNvSpPr txBox="1">
            <a:spLocks/>
          </p:cNvSpPr>
          <p:nvPr/>
        </p:nvSpPr>
        <p:spPr>
          <a:xfrm>
            <a:off x="5203003" y="5303582"/>
            <a:ext cx="2161624" cy="853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600" dirty="0" smtClean="0">
                <a:latin typeface="華康中圓體" panose="020F0509000000000000" pitchFamily="49" charset="-120"/>
                <a:ea typeface="華康中圓體" panose="020F0509000000000000" pitchFamily="49" charset="-120"/>
                <a:cs typeface="SetoFont" panose="02000600000000000000" pitchFamily="2" charset="-120"/>
              </a:rPr>
              <a:t>政治迫害</a:t>
            </a:r>
            <a:endParaRPr lang="en-US" altLang="zh-TW" sz="3600" dirty="0">
              <a:latin typeface="華康中圓體" panose="020F0509000000000000" pitchFamily="49" charset="-120"/>
              <a:ea typeface="華康中圓體" panose="020F0509000000000000" pitchFamily="49" charset="-120"/>
              <a:cs typeface="SetoFont" panose="02000600000000000000" pitchFamily="2" charset="-120"/>
            </a:endParaRPr>
          </a:p>
        </p:txBody>
      </p:sp>
      <p:sp>
        <p:nvSpPr>
          <p:cNvPr id="16" name="標題 1"/>
          <p:cNvSpPr txBox="1">
            <a:spLocks/>
          </p:cNvSpPr>
          <p:nvPr/>
        </p:nvSpPr>
        <p:spPr>
          <a:xfrm>
            <a:off x="7517411" y="5303582"/>
            <a:ext cx="1551308" cy="853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600" dirty="0" smtClean="0">
                <a:latin typeface="華康中圓體" panose="020F0509000000000000" pitchFamily="49" charset="-120"/>
                <a:ea typeface="華康中圓體" panose="020F0509000000000000" pitchFamily="49" charset="-120"/>
                <a:cs typeface="SetoFont" panose="02000600000000000000" pitchFamily="2" charset="-120"/>
              </a:rPr>
              <a:t>經</a:t>
            </a:r>
            <a:r>
              <a:rPr lang="zh-TW" altLang="en-US" sz="3600" dirty="0">
                <a:latin typeface="華康中圓體" panose="020F0509000000000000" pitchFamily="49" charset="-120"/>
                <a:ea typeface="華康中圓體" panose="020F0509000000000000" pitchFamily="49" charset="-120"/>
                <a:cs typeface="SetoFont" panose="02000600000000000000" pitchFamily="2" charset="-120"/>
              </a:rPr>
              <a:t>濟</a:t>
            </a:r>
            <a:endParaRPr lang="en-US" altLang="zh-TW" sz="3600" dirty="0">
              <a:latin typeface="華康中圓體" panose="020F0509000000000000" pitchFamily="49" charset="-120"/>
              <a:ea typeface="華康中圓體" panose="020F0509000000000000" pitchFamily="49" charset="-120"/>
              <a:cs typeface="SetoFont" panose="02000600000000000000" pitchFamily="2" charset="-120"/>
            </a:endParaRPr>
          </a:p>
        </p:txBody>
      </p:sp>
      <p:sp>
        <p:nvSpPr>
          <p:cNvPr id="17" name="標題 1"/>
          <p:cNvSpPr txBox="1">
            <a:spLocks/>
          </p:cNvSpPr>
          <p:nvPr/>
        </p:nvSpPr>
        <p:spPr>
          <a:xfrm>
            <a:off x="8959843" y="5303582"/>
            <a:ext cx="1551308" cy="8539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600" dirty="0" smtClean="0">
                <a:latin typeface="華康中圓體" panose="020F0509000000000000" pitchFamily="49" charset="-120"/>
                <a:ea typeface="華康中圓體" panose="020F0509000000000000" pitchFamily="49" charset="-120"/>
                <a:cs typeface="SetoFont" panose="02000600000000000000" pitchFamily="2" charset="-120"/>
              </a:rPr>
              <a:t>氣候</a:t>
            </a:r>
            <a:endParaRPr lang="en-US" altLang="zh-TW" sz="3600" dirty="0">
              <a:latin typeface="華康中圓體" panose="020F0509000000000000" pitchFamily="49" charset="-120"/>
              <a:ea typeface="華康中圓體" panose="020F0509000000000000" pitchFamily="49" charset="-120"/>
              <a:cs typeface="SetoFont" panose="02000600000000000000" pitchFamily="2" charset="-120"/>
            </a:endParaRPr>
          </a:p>
        </p:txBody>
      </p:sp>
    </p:spTree>
    <p:extLst>
      <p:ext uri="{BB962C8B-B14F-4D97-AF65-F5344CB8AC3E}">
        <p14:creationId xmlns:p14="http://schemas.microsoft.com/office/powerpoint/2010/main" val="56252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7" grpId="0"/>
      <p:bldP spid="9" grpId="0"/>
      <p:bldP spid="13" grpId="0"/>
      <p:bldP spid="14"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邊形 4"/>
          <p:cNvSpPr/>
          <p:nvPr/>
        </p:nvSpPr>
        <p:spPr>
          <a:xfrm>
            <a:off x="0" y="544393"/>
            <a:ext cx="7516167" cy="1267154"/>
          </a:xfrm>
          <a:prstGeom prst="homePlate">
            <a:avLst/>
          </a:prstGeom>
          <a:gradFill flip="none" rotWithShape="1">
            <a:gsLst>
              <a:gs pos="0">
                <a:srgbClr val="FFFFCC"/>
              </a:gs>
              <a:gs pos="100000">
                <a:srgbClr val="FFFF99"/>
              </a:gs>
            </a:gsLst>
            <a:lin ang="8100000" scaled="1"/>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2" name="標題 1"/>
          <p:cNvSpPr txBox="1">
            <a:spLocks/>
          </p:cNvSpPr>
          <p:nvPr/>
        </p:nvSpPr>
        <p:spPr>
          <a:xfrm>
            <a:off x="1071824" y="716921"/>
            <a:ext cx="9144000" cy="9220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6000" dirty="0">
                <a:solidFill>
                  <a:schemeClr val="bg1"/>
                </a:solidFill>
                <a:latin typeface="SetoFont" panose="02000600000000000000" pitchFamily="2" charset="-120"/>
                <a:ea typeface="SetoFont" panose="02000600000000000000" pitchFamily="2" charset="-120"/>
                <a:cs typeface="SetoFont" panose="02000600000000000000" pitchFamily="2" charset="-120"/>
              </a:rPr>
              <a:t>難民從哪裡來</a:t>
            </a:r>
          </a:p>
        </p:txBody>
      </p:sp>
      <p:sp>
        <p:nvSpPr>
          <p:cNvPr id="4" name="標題 1"/>
          <p:cNvSpPr txBox="1">
            <a:spLocks/>
          </p:cNvSpPr>
          <p:nvPr/>
        </p:nvSpPr>
        <p:spPr>
          <a:xfrm>
            <a:off x="1338317" y="2248530"/>
            <a:ext cx="5102354" cy="6575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dirty="0" smtClean="0">
                <a:latin typeface="華康中圓體" panose="020F0509000000000000" pitchFamily="49" charset="-120"/>
                <a:ea typeface="華康中圓體" panose="020F0509000000000000" pitchFamily="49" charset="-120"/>
                <a:cs typeface="Heiti TC" panose="040F0700000000000000" pitchFamily="82" charset="-120"/>
              </a:rPr>
              <a:t>任何</a:t>
            </a:r>
            <a:r>
              <a:rPr lang="zh-TW" altLang="en-US" dirty="0">
                <a:latin typeface="華康中圓體" panose="020F0509000000000000" pitchFamily="49" charset="-120"/>
                <a:ea typeface="華康中圓體" panose="020F0509000000000000" pitchFamily="49" charset="-120"/>
                <a:cs typeface="Heiti TC" panose="040F0700000000000000" pitchFamily="82" charset="-120"/>
              </a:rPr>
              <a:t>國家都有可能</a:t>
            </a:r>
          </a:p>
        </p:txBody>
      </p:sp>
      <p:sp>
        <p:nvSpPr>
          <p:cNvPr id="7" name="文字方塊 6"/>
          <p:cNvSpPr txBox="1"/>
          <p:nvPr/>
        </p:nvSpPr>
        <p:spPr>
          <a:xfrm>
            <a:off x="6440671" y="2271448"/>
            <a:ext cx="5038344" cy="646331"/>
          </a:xfrm>
          <a:prstGeom prst="rect">
            <a:avLst/>
          </a:prstGeom>
          <a:noFill/>
        </p:spPr>
        <p:txBody>
          <a:bodyPr wrap="square" rtlCol="0">
            <a:spAutoFit/>
          </a:bodyPr>
          <a:lstStyle/>
          <a:p>
            <a:r>
              <a:rPr lang="zh-TW" altLang="en-US" sz="3600" dirty="0" smtClean="0">
                <a:latin typeface="華康中圓體" panose="020F0509000000000000" pitchFamily="49" charset="-120"/>
                <a:ea typeface="華康中圓體" panose="020F0509000000000000" pitchFamily="49" charset="-120"/>
              </a:rPr>
              <a:t>→ 開發</a:t>
            </a:r>
            <a:r>
              <a:rPr lang="zh-TW" altLang="en-US" sz="3600" dirty="0">
                <a:latin typeface="華康中圓體" panose="020F0509000000000000" pitchFamily="49" charset="-120"/>
                <a:ea typeface="華康中圓體" panose="020F0509000000000000" pitchFamily="49" charset="-120"/>
              </a:rPr>
              <a:t>中國家</a:t>
            </a:r>
          </a:p>
        </p:txBody>
      </p:sp>
      <p:pic>
        <p:nvPicPr>
          <p:cNvPr id="6" name="圖片 5"/>
          <p:cNvPicPr>
            <a:picLocks noChangeAspect="1"/>
          </p:cNvPicPr>
          <p:nvPr/>
        </p:nvPicPr>
        <p:blipFill rotWithShape="1">
          <a:blip r:embed="rId2">
            <a:extLst>
              <a:ext uri="{28A0092B-C50C-407E-A947-70E740481C1C}">
                <a14:useLocalDpi xmlns:a14="http://schemas.microsoft.com/office/drawing/2010/main" val="0"/>
              </a:ext>
            </a:extLst>
          </a:blip>
          <a:srcRect l="364" t="29565" r="1594" b="23671"/>
          <a:stretch/>
        </p:blipFill>
        <p:spPr>
          <a:xfrm>
            <a:off x="1524000" y="3293165"/>
            <a:ext cx="8004313" cy="2701596"/>
          </a:xfrm>
          <a:prstGeom prst="rect">
            <a:avLst/>
          </a:prstGeom>
        </p:spPr>
      </p:pic>
      <p:sp>
        <p:nvSpPr>
          <p:cNvPr id="9" name="文字方塊 8"/>
          <p:cNvSpPr txBox="1"/>
          <p:nvPr/>
        </p:nvSpPr>
        <p:spPr>
          <a:xfrm>
            <a:off x="5658678" y="6446603"/>
            <a:ext cx="6602330" cy="246221"/>
          </a:xfrm>
          <a:prstGeom prst="rect">
            <a:avLst/>
          </a:prstGeom>
          <a:noFill/>
        </p:spPr>
        <p:txBody>
          <a:bodyPr wrap="square" rtlCol="0" anchor="t">
            <a:spAutoFit/>
          </a:bodyPr>
          <a:lstStyle/>
          <a:p>
            <a:r>
              <a:rPr lang="zh-TW" altLang="en-US" sz="1000" dirty="0">
                <a:solidFill>
                  <a:schemeClr val="bg2">
                    <a:lumMod val="25000"/>
                    <a:lumOff val="75000"/>
                  </a:schemeClr>
                </a:solidFill>
                <a:latin typeface="華康中圓體" panose="020F0509000000000000" pitchFamily="49" charset="-120"/>
                <a:ea typeface="華康中圓體" panose="020F0509000000000000" pitchFamily="49" charset="-120"/>
              </a:rPr>
              <a:t>圖片</a:t>
            </a:r>
            <a:r>
              <a:rPr lang="zh-TW" altLang="en-US"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來源</a:t>
            </a:r>
            <a:r>
              <a:rPr lang="zh-TW" altLang="zh-TW"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《世界</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中的</a:t>
            </a:r>
            <a:r>
              <a:rPr lang="zh-TW" altLang="zh-TW"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孩子》</a:t>
            </a:r>
            <a:r>
              <a:rPr lang="zh-TW" altLang="en-US"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系列</a:t>
            </a:r>
            <a:r>
              <a:rPr lang="zh-TW" altLang="en-US" sz="1000" dirty="0">
                <a:solidFill>
                  <a:schemeClr val="bg2">
                    <a:lumMod val="25000"/>
                    <a:lumOff val="75000"/>
                  </a:schemeClr>
                </a:solidFill>
                <a:latin typeface="華康中圓體" panose="020F0509000000000000" pitchFamily="49" charset="-120"/>
                <a:ea typeface="華康中圓體" panose="020F0509000000000000" pitchFamily="49" charset="-120"/>
              </a:rPr>
              <a:t>、</a:t>
            </a:r>
            <a:r>
              <a:rPr lang="zh-TW" altLang="zh-TW"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凱</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里．羅伯茲</a:t>
            </a:r>
            <a:r>
              <a:rPr lang="en-US"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文、漢娜尼．凱</a:t>
            </a:r>
            <a:r>
              <a:rPr lang="en-US"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圖、郭恩惠</a:t>
            </a:r>
            <a:r>
              <a:rPr lang="en-US"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譯；親子天下股份有限公司</a:t>
            </a:r>
            <a:r>
              <a:rPr lang="zh-TW" altLang="zh-TW"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出版</a:t>
            </a:r>
            <a:endParaRPr lang="zh-TW" altLang="en-US" sz="1000" dirty="0">
              <a:solidFill>
                <a:schemeClr val="bg2">
                  <a:lumMod val="25000"/>
                  <a:lumOff val="75000"/>
                </a:schemeClr>
              </a:solidFill>
              <a:latin typeface="華康中圓體" panose="020F0509000000000000" pitchFamily="49" charset="-120"/>
              <a:ea typeface="華康中圓體" panose="020F0509000000000000" pitchFamily="49" charset="-120"/>
            </a:endParaRPr>
          </a:p>
        </p:txBody>
      </p:sp>
    </p:spTree>
    <p:extLst>
      <p:ext uri="{BB962C8B-B14F-4D97-AF65-F5344CB8AC3E}">
        <p14:creationId xmlns:p14="http://schemas.microsoft.com/office/powerpoint/2010/main" val="98840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邊形 3"/>
          <p:cNvSpPr/>
          <p:nvPr/>
        </p:nvSpPr>
        <p:spPr>
          <a:xfrm>
            <a:off x="0" y="544393"/>
            <a:ext cx="7516167" cy="1267154"/>
          </a:xfrm>
          <a:prstGeom prst="homePlate">
            <a:avLst/>
          </a:prstGeom>
          <a:gradFill flip="none" rotWithShape="1">
            <a:gsLst>
              <a:gs pos="0">
                <a:srgbClr val="FFFFCC"/>
              </a:gs>
              <a:gs pos="100000">
                <a:srgbClr val="FFFF99"/>
              </a:gs>
            </a:gsLst>
            <a:lin ang="8100000" scaled="1"/>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2" name="標題 1"/>
          <p:cNvSpPr txBox="1">
            <a:spLocks/>
          </p:cNvSpPr>
          <p:nvPr/>
        </p:nvSpPr>
        <p:spPr>
          <a:xfrm>
            <a:off x="740228" y="716921"/>
            <a:ext cx="9144000" cy="9220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6000" dirty="0">
                <a:solidFill>
                  <a:schemeClr val="bg1"/>
                </a:solidFill>
                <a:latin typeface="SetoFont" panose="02000600000000000000" pitchFamily="2" charset="-120"/>
                <a:ea typeface="SetoFont" panose="02000600000000000000" pitchFamily="2" charset="-120"/>
                <a:cs typeface="SetoFont" panose="02000600000000000000" pitchFamily="2" charset="-120"/>
              </a:rPr>
              <a:t>難民要去哪裡</a:t>
            </a:r>
            <a:endParaRPr lang="zh-TW" altLang="en-US" sz="6000" dirty="0">
              <a:solidFill>
                <a:schemeClr val="bg1"/>
              </a:solidFill>
              <a:latin typeface="華康中圓體" panose="020F0509000000000000" pitchFamily="49" charset="-120"/>
              <a:ea typeface="華康中圓體" panose="020F0509000000000000" pitchFamily="49" charset="-120"/>
              <a:cs typeface="SetoFont" panose="02000600000000000000" pitchFamily="2" charset="-120"/>
            </a:endParaRPr>
          </a:p>
        </p:txBody>
      </p:sp>
      <p:sp>
        <p:nvSpPr>
          <p:cNvPr id="3" name="標題 1"/>
          <p:cNvSpPr txBox="1">
            <a:spLocks/>
          </p:cNvSpPr>
          <p:nvPr/>
        </p:nvSpPr>
        <p:spPr>
          <a:xfrm>
            <a:off x="1231731" y="3514266"/>
            <a:ext cx="6153807" cy="7351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dirty="0" smtClean="0">
                <a:latin typeface="華康中圓體" panose="020F0509000000000000" pitchFamily="49" charset="-120"/>
                <a:ea typeface="華康中圓體" panose="020F0509000000000000" pitchFamily="49" charset="-120"/>
                <a:cs typeface="SetoFont" panose="02000600000000000000" pitchFamily="2" charset="-120"/>
              </a:rPr>
              <a:t>安穩</a:t>
            </a:r>
            <a:r>
              <a:rPr lang="zh-TW" altLang="en-US" dirty="0">
                <a:latin typeface="華康中圓體" panose="020F0509000000000000" pitchFamily="49" charset="-120"/>
                <a:ea typeface="華康中圓體" panose="020F0509000000000000" pitchFamily="49" charset="-120"/>
                <a:cs typeface="SetoFont" panose="02000600000000000000" pitchFamily="2" charset="-120"/>
              </a:rPr>
              <a:t>生活的國家</a:t>
            </a:r>
          </a:p>
        </p:txBody>
      </p:sp>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l="45762" t="5604" r="2004" b="39131"/>
          <a:stretch/>
        </p:blipFill>
        <p:spPr>
          <a:xfrm>
            <a:off x="6745358" y="2354396"/>
            <a:ext cx="5062330" cy="3790123"/>
          </a:xfrm>
          <a:prstGeom prst="rect">
            <a:avLst/>
          </a:prstGeom>
        </p:spPr>
      </p:pic>
      <p:sp>
        <p:nvSpPr>
          <p:cNvPr id="7" name="文字方塊 6"/>
          <p:cNvSpPr txBox="1"/>
          <p:nvPr/>
        </p:nvSpPr>
        <p:spPr>
          <a:xfrm>
            <a:off x="5658678" y="6446603"/>
            <a:ext cx="6602330" cy="246221"/>
          </a:xfrm>
          <a:prstGeom prst="rect">
            <a:avLst/>
          </a:prstGeom>
          <a:noFill/>
        </p:spPr>
        <p:txBody>
          <a:bodyPr wrap="square" rtlCol="0" anchor="t">
            <a:spAutoFit/>
          </a:bodyPr>
          <a:lstStyle/>
          <a:p>
            <a:r>
              <a:rPr lang="zh-TW" altLang="en-US" sz="1000" dirty="0">
                <a:solidFill>
                  <a:schemeClr val="bg2">
                    <a:lumMod val="25000"/>
                    <a:lumOff val="75000"/>
                  </a:schemeClr>
                </a:solidFill>
                <a:latin typeface="華康中圓體" panose="020F0509000000000000" pitchFamily="49" charset="-120"/>
                <a:ea typeface="華康中圓體" panose="020F0509000000000000" pitchFamily="49" charset="-120"/>
              </a:rPr>
              <a:t>圖片</a:t>
            </a:r>
            <a:r>
              <a:rPr lang="zh-TW" altLang="en-US"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來源</a:t>
            </a:r>
            <a:r>
              <a:rPr lang="zh-TW" altLang="zh-TW"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《世界</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中的</a:t>
            </a:r>
            <a:r>
              <a:rPr lang="zh-TW" altLang="zh-TW"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孩子》</a:t>
            </a:r>
            <a:r>
              <a:rPr lang="zh-TW" altLang="en-US"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系列</a:t>
            </a:r>
            <a:r>
              <a:rPr lang="zh-TW" altLang="en-US" sz="1000" dirty="0">
                <a:solidFill>
                  <a:schemeClr val="bg2">
                    <a:lumMod val="25000"/>
                    <a:lumOff val="75000"/>
                  </a:schemeClr>
                </a:solidFill>
                <a:latin typeface="華康中圓體" panose="020F0509000000000000" pitchFamily="49" charset="-120"/>
                <a:ea typeface="華康中圓體" panose="020F0509000000000000" pitchFamily="49" charset="-120"/>
              </a:rPr>
              <a:t>、</a:t>
            </a:r>
            <a:r>
              <a:rPr lang="zh-TW" altLang="zh-TW"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凱</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里．羅伯茲</a:t>
            </a:r>
            <a:r>
              <a:rPr lang="en-US"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文、漢娜尼．凱</a:t>
            </a:r>
            <a:r>
              <a:rPr lang="en-US"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圖、郭恩惠</a:t>
            </a:r>
            <a:r>
              <a:rPr lang="en-US"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譯；親子天下股份有限公司</a:t>
            </a:r>
            <a:r>
              <a:rPr lang="zh-TW" altLang="zh-TW"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出版</a:t>
            </a:r>
            <a:endParaRPr lang="zh-TW" altLang="en-US" sz="1000" dirty="0">
              <a:solidFill>
                <a:schemeClr val="bg2">
                  <a:lumMod val="25000"/>
                  <a:lumOff val="75000"/>
                </a:schemeClr>
              </a:solidFill>
              <a:latin typeface="華康中圓體" panose="020F0509000000000000" pitchFamily="49" charset="-120"/>
              <a:ea typeface="華康中圓體" panose="020F0509000000000000" pitchFamily="49" charset="-120"/>
            </a:endParaRPr>
          </a:p>
        </p:txBody>
      </p:sp>
    </p:spTree>
    <p:extLst>
      <p:ext uri="{BB962C8B-B14F-4D97-AF65-F5344CB8AC3E}">
        <p14:creationId xmlns:p14="http://schemas.microsoft.com/office/powerpoint/2010/main" val="351479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邊形 3"/>
          <p:cNvSpPr/>
          <p:nvPr/>
        </p:nvSpPr>
        <p:spPr>
          <a:xfrm>
            <a:off x="0" y="544393"/>
            <a:ext cx="7516167"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2" name="標題 1"/>
          <p:cNvSpPr txBox="1">
            <a:spLocks/>
          </p:cNvSpPr>
          <p:nvPr/>
        </p:nvSpPr>
        <p:spPr>
          <a:xfrm>
            <a:off x="669891" y="716921"/>
            <a:ext cx="9144000" cy="9220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800" dirty="0">
                <a:solidFill>
                  <a:schemeClr val="bg1"/>
                </a:solidFill>
                <a:latin typeface="SetoFont" panose="02000600000000000000" pitchFamily="2" charset="-120"/>
                <a:ea typeface="SetoFont" panose="02000600000000000000" pitchFamily="2" charset="-120"/>
                <a:cs typeface="SetoFont" panose="02000600000000000000" pitchFamily="2" charset="-120"/>
              </a:rPr>
              <a:t>難民如何到其他國家</a:t>
            </a:r>
          </a:p>
        </p:txBody>
      </p:sp>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l="6195" t="12495" r="5947" b="3057"/>
          <a:stretch/>
        </p:blipFill>
        <p:spPr>
          <a:xfrm>
            <a:off x="6235119" y="2585394"/>
            <a:ext cx="5194881" cy="3532519"/>
          </a:xfrm>
          <a:prstGeom prst="rect">
            <a:avLst/>
          </a:prstGeom>
        </p:spPr>
      </p:pic>
      <p:pic>
        <p:nvPicPr>
          <p:cNvPr id="13" name="圖片 12"/>
          <p:cNvPicPr>
            <a:picLocks noChangeAspect="1"/>
          </p:cNvPicPr>
          <p:nvPr/>
        </p:nvPicPr>
        <p:blipFill rotWithShape="1">
          <a:blip r:embed="rId3" cstate="print">
            <a:extLst>
              <a:ext uri="{28A0092B-C50C-407E-A947-70E740481C1C}">
                <a14:useLocalDpi xmlns:a14="http://schemas.microsoft.com/office/drawing/2010/main" val="0"/>
              </a:ext>
            </a:extLst>
          </a:blip>
          <a:srcRect l="8746" t="17931" r="5710" b="5747"/>
          <a:stretch/>
        </p:blipFill>
        <p:spPr>
          <a:xfrm>
            <a:off x="669891" y="2605260"/>
            <a:ext cx="5565228" cy="3512653"/>
          </a:xfrm>
          <a:prstGeom prst="rect">
            <a:avLst/>
          </a:prstGeom>
        </p:spPr>
      </p:pic>
      <p:sp>
        <p:nvSpPr>
          <p:cNvPr id="14" name="文字方塊 13"/>
          <p:cNvSpPr txBox="1"/>
          <p:nvPr/>
        </p:nvSpPr>
        <p:spPr>
          <a:xfrm>
            <a:off x="7257258" y="6446602"/>
            <a:ext cx="5003750" cy="246221"/>
          </a:xfrm>
          <a:prstGeom prst="rect">
            <a:avLst/>
          </a:prstGeom>
          <a:noFill/>
        </p:spPr>
        <p:txBody>
          <a:bodyPr wrap="square" rtlCol="0" anchor="t">
            <a:spAutoFit/>
          </a:bodyPr>
          <a:lstStyle/>
          <a:p>
            <a:r>
              <a:rPr lang="zh-TW" altLang="en-US" sz="1000" dirty="0">
                <a:solidFill>
                  <a:srgbClr val="C4C4C4"/>
                </a:solidFill>
                <a:latin typeface="微軟正黑體"/>
                <a:ea typeface="微軟正黑體"/>
              </a:rPr>
              <a:t>圖片來源《旅程：在尋找家的路上》</a:t>
            </a:r>
            <a:r>
              <a:rPr lang="zh-TW" sz="1000" dirty="0">
                <a:solidFill>
                  <a:srgbClr val="C4C4C4"/>
                </a:solidFill>
                <a:ea typeface="+mn-lt"/>
                <a:cs typeface="+mn-lt"/>
                <a:hlinkClick r:id="rId4"/>
              </a:rPr>
              <a:t>字畝文化</a:t>
            </a:r>
            <a:r>
              <a:rPr lang="zh-TW" altLang="en-US" sz="1000" dirty="0">
                <a:solidFill>
                  <a:srgbClr val="C4C4C4"/>
                </a:solidFill>
                <a:latin typeface="微軟正黑體"/>
                <a:ea typeface="微軟正黑體"/>
                <a:cs typeface="+mn-lt"/>
              </a:rPr>
              <a:t>出版</a:t>
            </a:r>
            <a:r>
              <a:rPr lang="zh-TW" sz="1000" dirty="0">
                <a:solidFill>
                  <a:srgbClr val="C4C4C4"/>
                </a:solidFill>
                <a:ea typeface="+mn-lt"/>
                <a:cs typeface="+mn-lt"/>
              </a:rPr>
              <a:t> </a:t>
            </a:r>
            <a:r>
              <a:rPr lang="zh-TW" altLang="en-US" sz="1000" dirty="0">
                <a:solidFill>
                  <a:srgbClr val="C4C4C4"/>
                </a:solidFill>
                <a:ea typeface="+mn-lt"/>
                <a:cs typeface="+mn-lt"/>
              </a:rPr>
              <a:t>，</a:t>
            </a:r>
            <a:r>
              <a:rPr lang="zh-TW" sz="1000" dirty="0">
                <a:solidFill>
                  <a:srgbClr val="C4C4C4"/>
                </a:solidFill>
                <a:ea typeface="+mn-lt"/>
                <a:cs typeface="+mn-lt"/>
              </a:rPr>
              <a:t>圖</a:t>
            </a:r>
            <a:r>
              <a:rPr lang="zh-TW" altLang="en-US" sz="1000" dirty="0">
                <a:solidFill>
                  <a:srgbClr val="C4C4C4"/>
                </a:solidFill>
                <a:ea typeface="+mn-lt"/>
                <a:cs typeface="+mn-lt"/>
              </a:rPr>
              <a:t>．</a:t>
            </a:r>
            <a:r>
              <a:rPr lang="zh-TW" sz="1000" dirty="0">
                <a:solidFill>
                  <a:srgbClr val="C4C4C4"/>
                </a:solidFill>
                <a:ea typeface="+mn-lt"/>
                <a:cs typeface="+mn-lt"/>
              </a:rPr>
              <a:t>文</a:t>
            </a:r>
            <a:r>
              <a:rPr lang="en-US" altLang="zh-TW" sz="1000" dirty="0">
                <a:solidFill>
                  <a:srgbClr val="C4C4C4"/>
                </a:solidFill>
                <a:ea typeface="+mn-lt"/>
                <a:cs typeface="+mn-lt"/>
              </a:rPr>
              <a:t>/</a:t>
            </a:r>
            <a:r>
              <a:rPr lang="zh-TW" sz="1000" dirty="0">
                <a:solidFill>
                  <a:srgbClr val="C4C4C4"/>
                </a:solidFill>
                <a:ea typeface="+mn-lt"/>
                <a:cs typeface="+mn-lt"/>
                <a:hlinkClick r:id="rId5"/>
              </a:rPr>
              <a:t>法蘭切絲卡．桑娜</a:t>
            </a:r>
            <a:endParaRPr lang="zh-TW" altLang="en-US" sz="1000" dirty="0">
              <a:solidFill>
                <a:srgbClr val="C4C4C4"/>
              </a:solidFill>
              <a:latin typeface="+mn-ea"/>
            </a:endParaRPr>
          </a:p>
        </p:txBody>
      </p:sp>
      <p:pic>
        <p:nvPicPr>
          <p:cNvPr id="7" name="圖片 6"/>
          <p:cNvPicPr>
            <a:picLocks noChangeAspect="1"/>
          </p:cNvPicPr>
          <p:nvPr/>
        </p:nvPicPr>
        <p:blipFill>
          <a:blip r:embed="rId6"/>
          <a:stretch>
            <a:fillRect/>
          </a:stretch>
        </p:blipFill>
        <p:spPr>
          <a:xfrm rot="4019946">
            <a:off x="-461250" y="5233463"/>
            <a:ext cx="922500" cy="2238750"/>
          </a:xfrm>
          <a:prstGeom prst="rect">
            <a:avLst/>
          </a:prstGeom>
        </p:spPr>
      </p:pic>
      <p:pic>
        <p:nvPicPr>
          <p:cNvPr id="8" name="圖片 7"/>
          <p:cNvPicPr>
            <a:picLocks noChangeAspect="1"/>
          </p:cNvPicPr>
          <p:nvPr/>
        </p:nvPicPr>
        <p:blipFill>
          <a:blip r:embed="rId7"/>
          <a:stretch>
            <a:fillRect/>
          </a:stretch>
        </p:blipFill>
        <p:spPr>
          <a:xfrm rot="3696583">
            <a:off x="343805" y="3274596"/>
            <a:ext cx="967500" cy="2238750"/>
          </a:xfrm>
          <a:prstGeom prst="rect">
            <a:avLst/>
          </a:prstGeom>
        </p:spPr>
      </p:pic>
      <p:pic>
        <p:nvPicPr>
          <p:cNvPr id="11" name="圖片 10"/>
          <p:cNvPicPr>
            <a:picLocks noChangeAspect="1"/>
          </p:cNvPicPr>
          <p:nvPr/>
        </p:nvPicPr>
        <p:blipFill>
          <a:blip r:embed="rId6"/>
          <a:stretch>
            <a:fillRect/>
          </a:stretch>
        </p:blipFill>
        <p:spPr>
          <a:xfrm rot="4838681">
            <a:off x="3065049" y="4086377"/>
            <a:ext cx="922500" cy="2238750"/>
          </a:xfrm>
          <a:prstGeom prst="rect">
            <a:avLst/>
          </a:prstGeom>
        </p:spPr>
      </p:pic>
      <p:pic>
        <p:nvPicPr>
          <p:cNvPr id="12" name="圖片 11"/>
          <p:cNvPicPr>
            <a:picLocks noChangeAspect="1"/>
          </p:cNvPicPr>
          <p:nvPr/>
        </p:nvPicPr>
        <p:blipFill>
          <a:blip r:embed="rId7"/>
          <a:stretch>
            <a:fillRect/>
          </a:stretch>
        </p:blipFill>
        <p:spPr>
          <a:xfrm rot="5203955">
            <a:off x="4233044" y="2483057"/>
            <a:ext cx="967500" cy="2238750"/>
          </a:xfrm>
          <a:prstGeom prst="rect">
            <a:avLst/>
          </a:prstGeom>
        </p:spPr>
      </p:pic>
      <p:pic>
        <p:nvPicPr>
          <p:cNvPr id="15" name="圖片 14"/>
          <p:cNvPicPr>
            <a:picLocks noChangeAspect="1"/>
          </p:cNvPicPr>
          <p:nvPr/>
        </p:nvPicPr>
        <p:blipFill>
          <a:blip r:embed="rId6"/>
          <a:stretch>
            <a:fillRect/>
          </a:stretch>
        </p:blipFill>
        <p:spPr>
          <a:xfrm rot="4470788">
            <a:off x="7787175" y="3060187"/>
            <a:ext cx="922500" cy="2238750"/>
          </a:xfrm>
          <a:prstGeom prst="rect">
            <a:avLst/>
          </a:prstGeom>
        </p:spPr>
      </p:pic>
      <p:pic>
        <p:nvPicPr>
          <p:cNvPr id="16" name="圖片 15"/>
          <p:cNvPicPr>
            <a:picLocks noChangeAspect="1"/>
          </p:cNvPicPr>
          <p:nvPr/>
        </p:nvPicPr>
        <p:blipFill>
          <a:blip r:embed="rId7"/>
          <a:stretch>
            <a:fillRect/>
          </a:stretch>
        </p:blipFill>
        <p:spPr>
          <a:xfrm rot="4079838">
            <a:off x="8251502" y="1309449"/>
            <a:ext cx="967500" cy="2238750"/>
          </a:xfrm>
          <a:prstGeom prst="rect">
            <a:avLst/>
          </a:prstGeom>
        </p:spPr>
      </p:pic>
      <p:pic>
        <p:nvPicPr>
          <p:cNvPr id="17" name="圖片 16"/>
          <p:cNvPicPr>
            <a:picLocks noChangeAspect="1"/>
          </p:cNvPicPr>
          <p:nvPr/>
        </p:nvPicPr>
        <p:blipFill>
          <a:blip r:embed="rId6"/>
          <a:stretch>
            <a:fillRect/>
          </a:stretch>
        </p:blipFill>
        <p:spPr>
          <a:xfrm rot="4470788">
            <a:off x="11835585" y="953788"/>
            <a:ext cx="922500" cy="2238750"/>
          </a:xfrm>
          <a:prstGeom prst="rect">
            <a:avLst/>
          </a:prstGeom>
        </p:spPr>
      </p:pic>
      <p:pic>
        <p:nvPicPr>
          <p:cNvPr id="18" name="圖片 17"/>
          <p:cNvPicPr>
            <a:picLocks noChangeAspect="1"/>
          </p:cNvPicPr>
          <p:nvPr/>
        </p:nvPicPr>
        <p:blipFill>
          <a:blip r:embed="rId7"/>
          <a:stretch>
            <a:fillRect/>
          </a:stretch>
        </p:blipFill>
        <p:spPr>
          <a:xfrm rot="2185468">
            <a:off x="11524633" y="-977535"/>
            <a:ext cx="967500" cy="2238750"/>
          </a:xfrm>
          <a:prstGeom prst="rect">
            <a:avLst/>
          </a:prstGeom>
        </p:spPr>
      </p:pic>
    </p:spTree>
    <p:extLst>
      <p:ext uri="{BB962C8B-B14F-4D97-AF65-F5344CB8AC3E}">
        <p14:creationId xmlns:p14="http://schemas.microsoft.com/office/powerpoint/2010/main" val="378531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250"/>
                                  </p:stCondLst>
                                  <p:childTnLst>
                                    <p:set>
                                      <p:cBhvr>
                                        <p:cTn id="19" dur="1" fill="hold">
                                          <p:stCondLst>
                                            <p:cond delay="0"/>
                                          </p:stCondLst>
                                        </p:cTn>
                                        <p:tgtEl>
                                          <p:spTgt spid="8"/>
                                        </p:tgtEl>
                                        <p:attrNameLst>
                                          <p:attrName>style.visibility</p:attrName>
                                        </p:attrNameLst>
                                      </p:cBhvr>
                                      <p:to>
                                        <p:strVal val="visible"/>
                                      </p:to>
                                    </p:set>
                                  </p:childTnLst>
                                </p:cTn>
                              </p:par>
                            </p:childTnLst>
                          </p:cTn>
                        </p:par>
                        <p:par>
                          <p:cTn id="20" fill="hold">
                            <p:stCondLst>
                              <p:cond delay="250"/>
                            </p:stCondLst>
                            <p:childTnLst>
                              <p:par>
                                <p:cTn id="21" presetID="1" presetClass="entr" presetSubtype="0" fill="hold" nodeType="afterEffect">
                                  <p:stCondLst>
                                    <p:cond delay="250"/>
                                  </p:stCondLst>
                                  <p:childTnLst>
                                    <p:set>
                                      <p:cBhvr>
                                        <p:cTn id="22" dur="1" fill="hold">
                                          <p:stCondLst>
                                            <p:cond delay="0"/>
                                          </p:stCondLst>
                                        </p:cTn>
                                        <p:tgtEl>
                                          <p:spTgt spid="11"/>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nodeType="afterEffect">
                                  <p:stCondLst>
                                    <p:cond delay="250"/>
                                  </p:stCondLst>
                                  <p:childTnLst>
                                    <p:set>
                                      <p:cBhvr>
                                        <p:cTn id="25" dur="1" fill="hold">
                                          <p:stCondLst>
                                            <p:cond delay="0"/>
                                          </p:stCondLst>
                                        </p:cTn>
                                        <p:tgtEl>
                                          <p:spTgt spid="12"/>
                                        </p:tgtEl>
                                        <p:attrNameLst>
                                          <p:attrName>style.visibility</p:attrName>
                                        </p:attrNameLst>
                                      </p:cBhvr>
                                      <p:to>
                                        <p:strVal val="visible"/>
                                      </p:to>
                                    </p:set>
                                  </p:childTnLst>
                                </p:cTn>
                              </p:par>
                            </p:childTnLst>
                          </p:cTn>
                        </p:par>
                        <p:par>
                          <p:cTn id="26" fill="hold">
                            <p:stCondLst>
                              <p:cond delay="750"/>
                            </p:stCondLst>
                            <p:childTnLst>
                              <p:par>
                                <p:cTn id="27" presetID="1" presetClass="entr" presetSubtype="0" fill="hold" nodeType="afterEffect">
                                  <p:stCondLst>
                                    <p:cond delay="250"/>
                                  </p:stCondLst>
                                  <p:childTnLst>
                                    <p:set>
                                      <p:cBhvr>
                                        <p:cTn id="28" dur="1" fill="hold">
                                          <p:stCondLst>
                                            <p:cond delay="249"/>
                                          </p:stCondLst>
                                        </p:cTn>
                                        <p:tgtEl>
                                          <p:spTgt spid="15"/>
                                        </p:tgtEl>
                                        <p:attrNameLst>
                                          <p:attrName>style.visibility</p:attrName>
                                        </p:attrNameLst>
                                      </p:cBhvr>
                                      <p:to>
                                        <p:strVal val="visible"/>
                                      </p:to>
                                    </p:set>
                                  </p:childTnLst>
                                </p:cTn>
                              </p:par>
                            </p:childTnLst>
                          </p:cTn>
                        </p:par>
                        <p:par>
                          <p:cTn id="29" fill="hold">
                            <p:stCondLst>
                              <p:cond delay="1250"/>
                            </p:stCondLst>
                            <p:childTnLst>
                              <p:par>
                                <p:cTn id="30" presetID="1" presetClass="entr" presetSubtype="0" fill="hold" nodeType="afterEffect">
                                  <p:stCondLst>
                                    <p:cond delay="250"/>
                                  </p:stCondLst>
                                  <p:childTnLst>
                                    <p:set>
                                      <p:cBhvr>
                                        <p:cTn id="31" dur="1" fill="hold">
                                          <p:stCondLst>
                                            <p:cond delay="0"/>
                                          </p:stCondLst>
                                        </p:cTn>
                                        <p:tgtEl>
                                          <p:spTgt spid="16"/>
                                        </p:tgtEl>
                                        <p:attrNameLst>
                                          <p:attrName>style.visibility</p:attrName>
                                        </p:attrNameLst>
                                      </p:cBhvr>
                                      <p:to>
                                        <p:strVal val="visible"/>
                                      </p:to>
                                    </p:set>
                                  </p:childTnLst>
                                </p:cTn>
                              </p:par>
                            </p:childTnLst>
                          </p:cTn>
                        </p:par>
                        <p:par>
                          <p:cTn id="32" fill="hold">
                            <p:stCondLst>
                              <p:cond delay="1500"/>
                            </p:stCondLst>
                            <p:childTnLst>
                              <p:par>
                                <p:cTn id="33" presetID="1" presetClass="entr" presetSubtype="0" fill="hold" nodeType="afterEffect">
                                  <p:stCondLst>
                                    <p:cond delay="250"/>
                                  </p:stCondLst>
                                  <p:childTnLst>
                                    <p:set>
                                      <p:cBhvr>
                                        <p:cTn id="34" dur="1" fill="hold">
                                          <p:stCondLst>
                                            <p:cond delay="0"/>
                                          </p:stCondLst>
                                        </p:cTn>
                                        <p:tgtEl>
                                          <p:spTgt spid="17"/>
                                        </p:tgtEl>
                                        <p:attrNameLst>
                                          <p:attrName>style.visibility</p:attrName>
                                        </p:attrNameLst>
                                      </p:cBhvr>
                                      <p:to>
                                        <p:strVal val="visible"/>
                                      </p:to>
                                    </p:set>
                                  </p:childTnLst>
                                </p:cTn>
                              </p:par>
                            </p:childTnLst>
                          </p:cTn>
                        </p:par>
                        <p:par>
                          <p:cTn id="35" fill="hold">
                            <p:stCondLst>
                              <p:cond delay="1750"/>
                            </p:stCondLst>
                            <p:childTnLst>
                              <p:par>
                                <p:cTn id="36" presetID="1" presetClass="entr" presetSubtype="0" fill="hold" nodeType="afterEffect">
                                  <p:stCondLst>
                                    <p:cond delay="25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邊形 3"/>
          <p:cNvSpPr/>
          <p:nvPr/>
        </p:nvSpPr>
        <p:spPr>
          <a:xfrm>
            <a:off x="0" y="544393"/>
            <a:ext cx="7516167"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2" name="標題 1"/>
          <p:cNvSpPr txBox="1">
            <a:spLocks/>
          </p:cNvSpPr>
          <p:nvPr/>
        </p:nvSpPr>
        <p:spPr>
          <a:xfrm>
            <a:off x="669891" y="780421"/>
            <a:ext cx="6162709" cy="922097"/>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800" dirty="0">
                <a:solidFill>
                  <a:schemeClr val="bg1"/>
                </a:solidFill>
                <a:latin typeface="SetoFont" panose="02000600000000000000" pitchFamily="2" charset="-120"/>
                <a:ea typeface="SetoFont"/>
                <a:cs typeface="SetoFont" panose="02000600000000000000" pitchFamily="2" charset="-120"/>
              </a:rPr>
              <a:t>難民會遇上什麼困難</a:t>
            </a:r>
          </a:p>
        </p:txBody>
      </p:sp>
      <p:sp>
        <p:nvSpPr>
          <p:cNvPr id="14" name="文字方塊 13"/>
          <p:cNvSpPr txBox="1"/>
          <p:nvPr/>
        </p:nvSpPr>
        <p:spPr>
          <a:xfrm>
            <a:off x="7257258" y="6446602"/>
            <a:ext cx="5003750" cy="246221"/>
          </a:xfrm>
          <a:prstGeom prst="rect">
            <a:avLst/>
          </a:prstGeom>
          <a:noFill/>
        </p:spPr>
        <p:txBody>
          <a:bodyPr wrap="square" rtlCol="0" anchor="t">
            <a:spAutoFit/>
          </a:bodyPr>
          <a:lstStyle/>
          <a:p>
            <a:r>
              <a:rPr lang="zh-TW" altLang="en-US" sz="1000" dirty="0">
                <a:solidFill>
                  <a:srgbClr val="C4C4C4"/>
                </a:solidFill>
                <a:latin typeface="微軟正黑體"/>
                <a:ea typeface="微軟正黑體"/>
              </a:rPr>
              <a:t>圖片來源《旅程：在尋找家的路上》</a:t>
            </a:r>
            <a:r>
              <a:rPr lang="zh-TW" sz="1000" dirty="0">
                <a:solidFill>
                  <a:srgbClr val="C4C4C4"/>
                </a:solidFill>
                <a:ea typeface="+mn-lt"/>
                <a:cs typeface="+mn-lt"/>
                <a:hlinkClick r:id="rId2"/>
              </a:rPr>
              <a:t>字畝文化</a:t>
            </a:r>
            <a:r>
              <a:rPr lang="zh-TW" altLang="en-US" sz="1000" dirty="0">
                <a:solidFill>
                  <a:srgbClr val="C4C4C4"/>
                </a:solidFill>
                <a:latin typeface="微軟正黑體"/>
                <a:ea typeface="微軟正黑體"/>
                <a:cs typeface="+mn-lt"/>
              </a:rPr>
              <a:t>出版</a:t>
            </a:r>
            <a:r>
              <a:rPr lang="zh-TW" sz="1000" dirty="0">
                <a:solidFill>
                  <a:srgbClr val="C4C4C4"/>
                </a:solidFill>
                <a:ea typeface="+mn-lt"/>
                <a:cs typeface="+mn-lt"/>
              </a:rPr>
              <a:t> </a:t>
            </a:r>
            <a:r>
              <a:rPr lang="zh-TW" altLang="en-US" sz="1000" dirty="0">
                <a:solidFill>
                  <a:srgbClr val="C4C4C4"/>
                </a:solidFill>
                <a:ea typeface="+mn-lt"/>
                <a:cs typeface="+mn-lt"/>
              </a:rPr>
              <a:t>，</a:t>
            </a:r>
            <a:r>
              <a:rPr lang="zh-TW" sz="1000" dirty="0">
                <a:solidFill>
                  <a:srgbClr val="C4C4C4"/>
                </a:solidFill>
                <a:ea typeface="+mn-lt"/>
                <a:cs typeface="+mn-lt"/>
              </a:rPr>
              <a:t>圖</a:t>
            </a:r>
            <a:r>
              <a:rPr lang="zh-TW" altLang="en-US" sz="1000" dirty="0">
                <a:solidFill>
                  <a:srgbClr val="C4C4C4"/>
                </a:solidFill>
                <a:ea typeface="+mn-lt"/>
                <a:cs typeface="+mn-lt"/>
              </a:rPr>
              <a:t>．</a:t>
            </a:r>
            <a:r>
              <a:rPr lang="zh-TW" sz="1000" dirty="0">
                <a:solidFill>
                  <a:srgbClr val="C4C4C4"/>
                </a:solidFill>
                <a:ea typeface="+mn-lt"/>
                <a:cs typeface="+mn-lt"/>
              </a:rPr>
              <a:t>文</a:t>
            </a:r>
            <a:r>
              <a:rPr lang="en-US" altLang="zh-TW" sz="1000" dirty="0">
                <a:solidFill>
                  <a:srgbClr val="C4C4C4"/>
                </a:solidFill>
                <a:ea typeface="+mn-lt"/>
                <a:cs typeface="+mn-lt"/>
              </a:rPr>
              <a:t>/</a:t>
            </a:r>
            <a:r>
              <a:rPr lang="zh-TW" sz="1000" dirty="0">
                <a:solidFill>
                  <a:srgbClr val="C4C4C4"/>
                </a:solidFill>
                <a:ea typeface="+mn-lt"/>
                <a:cs typeface="+mn-lt"/>
                <a:hlinkClick r:id="rId3"/>
              </a:rPr>
              <a:t>法蘭切絲卡．桑娜</a:t>
            </a:r>
            <a:endParaRPr lang="zh-TW" altLang="en-US" sz="1000" dirty="0">
              <a:solidFill>
                <a:srgbClr val="C4C4C4"/>
              </a:solidFill>
              <a:latin typeface="+mn-ea"/>
            </a:endParaRPr>
          </a:p>
        </p:txBody>
      </p:sp>
      <p:pic>
        <p:nvPicPr>
          <p:cNvPr id="3" name="圖片 2"/>
          <p:cNvPicPr>
            <a:picLocks noChangeAspect="1"/>
          </p:cNvPicPr>
          <p:nvPr/>
        </p:nvPicPr>
        <p:blipFill rotWithShape="1">
          <a:blip r:embed="rId4" cstate="print">
            <a:extLst>
              <a:ext uri="{28A0092B-C50C-407E-A947-70E740481C1C}">
                <a14:useLocalDpi xmlns:a14="http://schemas.microsoft.com/office/drawing/2010/main" val="0"/>
              </a:ext>
            </a:extLst>
          </a:blip>
          <a:srcRect l="7511" t="3423" r="3516" b="2522"/>
          <a:stretch/>
        </p:blipFill>
        <p:spPr>
          <a:xfrm>
            <a:off x="669891" y="2285114"/>
            <a:ext cx="5338119" cy="3992118"/>
          </a:xfrm>
          <a:prstGeom prst="rect">
            <a:avLst/>
          </a:prstGeom>
        </p:spPr>
      </p:pic>
      <p:pic>
        <p:nvPicPr>
          <p:cNvPr id="8" name="圖片 7"/>
          <p:cNvPicPr>
            <a:picLocks noChangeAspect="1"/>
          </p:cNvPicPr>
          <p:nvPr/>
        </p:nvPicPr>
        <p:blipFill rotWithShape="1">
          <a:blip r:embed="rId5" cstate="print">
            <a:extLst>
              <a:ext uri="{28A0092B-C50C-407E-A947-70E740481C1C}">
                <a14:useLocalDpi xmlns:a14="http://schemas.microsoft.com/office/drawing/2010/main" val="0"/>
              </a:ext>
            </a:extLst>
          </a:blip>
          <a:srcRect l="3687" t="5045" r="4919" b="3784"/>
          <a:stretch/>
        </p:blipFill>
        <p:spPr>
          <a:xfrm>
            <a:off x="6008009" y="2285114"/>
            <a:ext cx="5652339" cy="3988959"/>
          </a:xfrm>
          <a:prstGeom prst="rect">
            <a:avLst/>
          </a:prstGeom>
        </p:spPr>
      </p:pic>
    </p:spTree>
    <p:extLst>
      <p:ext uri="{BB962C8B-B14F-4D97-AF65-F5344CB8AC3E}">
        <p14:creationId xmlns:p14="http://schemas.microsoft.com/office/powerpoint/2010/main" val="290339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邊形 3"/>
          <p:cNvSpPr/>
          <p:nvPr/>
        </p:nvSpPr>
        <p:spPr>
          <a:xfrm>
            <a:off x="0" y="544393"/>
            <a:ext cx="7516167"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2" name="標題 1"/>
          <p:cNvSpPr txBox="1">
            <a:spLocks/>
          </p:cNvSpPr>
          <p:nvPr/>
        </p:nvSpPr>
        <p:spPr>
          <a:xfrm>
            <a:off x="669891" y="810373"/>
            <a:ext cx="6124609" cy="922097"/>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800" dirty="0">
                <a:solidFill>
                  <a:schemeClr val="bg1"/>
                </a:solidFill>
                <a:latin typeface="SetoFont" panose="02000600000000000000" pitchFamily="2" charset="-120"/>
                <a:ea typeface="SetoFont"/>
                <a:cs typeface="SetoFont" panose="02000600000000000000" pitchFamily="2" charset="-120"/>
              </a:rPr>
              <a:t>難民會遇上什麼困難</a:t>
            </a:r>
          </a:p>
        </p:txBody>
      </p:sp>
      <p:sp>
        <p:nvSpPr>
          <p:cNvPr id="14" name="文字方塊 13"/>
          <p:cNvSpPr txBox="1"/>
          <p:nvPr/>
        </p:nvSpPr>
        <p:spPr>
          <a:xfrm>
            <a:off x="7257258" y="6446602"/>
            <a:ext cx="5003750" cy="246221"/>
          </a:xfrm>
          <a:prstGeom prst="rect">
            <a:avLst/>
          </a:prstGeom>
          <a:noFill/>
        </p:spPr>
        <p:txBody>
          <a:bodyPr wrap="square" rtlCol="0" anchor="t">
            <a:spAutoFit/>
          </a:bodyPr>
          <a:lstStyle/>
          <a:p>
            <a:r>
              <a:rPr lang="zh-TW" altLang="en-US" sz="1000" dirty="0">
                <a:solidFill>
                  <a:srgbClr val="C4C4C4"/>
                </a:solidFill>
                <a:latin typeface="微軟正黑體"/>
                <a:ea typeface="微軟正黑體"/>
              </a:rPr>
              <a:t>圖片來源《旅程：在尋找家的路上》</a:t>
            </a:r>
            <a:r>
              <a:rPr lang="zh-TW" sz="1000" dirty="0">
                <a:solidFill>
                  <a:srgbClr val="C4C4C4"/>
                </a:solidFill>
                <a:ea typeface="+mn-lt"/>
                <a:cs typeface="+mn-lt"/>
                <a:hlinkClick r:id="rId2"/>
              </a:rPr>
              <a:t>字畝文化</a:t>
            </a:r>
            <a:r>
              <a:rPr lang="zh-TW" altLang="en-US" sz="1000" dirty="0">
                <a:solidFill>
                  <a:srgbClr val="C4C4C4"/>
                </a:solidFill>
                <a:latin typeface="微軟正黑體"/>
                <a:ea typeface="微軟正黑體"/>
                <a:cs typeface="+mn-lt"/>
              </a:rPr>
              <a:t>出版</a:t>
            </a:r>
            <a:r>
              <a:rPr lang="zh-TW" sz="1000" dirty="0">
                <a:solidFill>
                  <a:srgbClr val="C4C4C4"/>
                </a:solidFill>
                <a:ea typeface="+mn-lt"/>
                <a:cs typeface="+mn-lt"/>
              </a:rPr>
              <a:t> </a:t>
            </a:r>
            <a:r>
              <a:rPr lang="zh-TW" altLang="en-US" sz="1000" dirty="0">
                <a:solidFill>
                  <a:srgbClr val="C4C4C4"/>
                </a:solidFill>
                <a:ea typeface="+mn-lt"/>
                <a:cs typeface="+mn-lt"/>
              </a:rPr>
              <a:t>，</a:t>
            </a:r>
            <a:r>
              <a:rPr lang="zh-TW" sz="1000" dirty="0">
                <a:solidFill>
                  <a:srgbClr val="C4C4C4"/>
                </a:solidFill>
                <a:ea typeface="+mn-lt"/>
                <a:cs typeface="+mn-lt"/>
              </a:rPr>
              <a:t>圖</a:t>
            </a:r>
            <a:r>
              <a:rPr lang="zh-TW" altLang="en-US" sz="1000" dirty="0">
                <a:solidFill>
                  <a:srgbClr val="C4C4C4"/>
                </a:solidFill>
                <a:ea typeface="+mn-lt"/>
                <a:cs typeface="+mn-lt"/>
              </a:rPr>
              <a:t>．</a:t>
            </a:r>
            <a:r>
              <a:rPr lang="zh-TW" sz="1000" dirty="0">
                <a:solidFill>
                  <a:srgbClr val="C4C4C4"/>
                </a:solidFill>
                <a:ea typeface="+mn-lt"/>
                <a:cs typeface="+mn-lt"/>
              </a:rPr>
              <a:t>文</a:t>
            </a:r>
            <a:r>
              <a:rPr lang="en-US" altLang="zh-TW" sz="1000" dirty="0">
                <a:solidFill>
                  <a:srgbClr val="C4C4C4"/>
                </a:solidFill>
                <a:ea typeface="+mn-lt"/>
                <a:cs typeface="+mn-lt"/>
              </a:rPr>
              <a:t>/</a:t>
            </a:r>
            <a:r>
              <a:rPr lang="zh-TW" sz="1000" dirty="0">
                <a:solidFill>
                  <a:srgbClr val="C4C4C4"/>
                </a:solidFill>
                <a:ea typeface="+mn-lt"/>
                <a:cs typeface="+mn-lt"/>
                <a:hlinkClick r:id="rId3"/>
              </a:rPr>
              <a:t>法蘭切絲卡．桑娜</a:t>
            </a:r>
            <a:endParaRPr lang="zh-TW" altLang="en-US" sz="1000" dirty="0">
              <a:solidFill>
                <a:srgbClr val="C4C4C4"/>
              </a:solidFill>
              <a:latin typeface="+mn-ea"/>
            </a:endParaRPr>
          </a:p>
        </p:txBody>
      </p:sp>
      <p:sp>
        <p:nvSpPr>
          <p:cNvPr id="7" name="標題 1"/>
          <p:cNvSpPr txBox="1">
            <a:spLocks/>
          </p:cNvSpPr>
          <p:nvPr/>
        </p:nvSpPr>
        <p:spPr>
          <a:xfrm>
            <a:off x="872225" y="2164891"/>
            <a:ext cx="3468548" cy="7351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600" dirty="0" smtClean="0">
                <a:latin typeface="華康中圓體" panose="020F0509000000000000" pitchFamily="49" charset="-120"/>
                <a:ea typeface="華康中圓體" panose="020F0509000000000000" pitchFamily="49" charset="-120"/>
                <a:cs typeface="SetoFont" panose="02000600000000000000" pitchFamily="2" charset="-120"/>
              </a:rPr>
              <a:t>1.</a:t>
            </a:r>
            <a:r>
              <a:rPr lang="zh-TW" altLang="en-US" sz="3600" dirty="0" smtClean="0">
                <a:latin typeface="華康中圓體" panose="020F0509000000000000" pitchFamily="49" charset="-120"/>
                <a:ea typeface="華康中圓體" panose="020F0509000000000000" pitchFamily="49" charset="-120"/>
                <a:cs typeface="SetoFont" panose="02000600000000000000" pitchFamily="2" charset="-120"/>
              </a:rPr>
              <a:t>語言不同</a:t>
            </a:r>
            <a:endParaRPr lang="zh-TW" altLang="en-US" sz="3600" dirty="0">
              <a:latin typeface="華康中圓體" panose="020F0509000000000000" pitchFamily="49" charset="-120"/>
              <a:ea typeface="華康中圓體" panose="020F0509000000000000" pitchFamily="49" charset="-120"/>
              <a:cs typeface="SetoFont" panose="02000600000000000000" pitchFamily="2" charset="-120"/>
            </a:endParaRPr>
          </a:p>
        </p:txBody>
      </p:sp>
      <p:sp>
        <p:nvSpPr>
          <p:cNvPr id="9" name="標題 1"/>
          <p:cNvSpPr txBox="1">
            <a:spLocks/>
          </p:cNvSpPr>
          <p:nvPr/>
        </p:nvSpPr>
        <p:spPr>
          <a:xfrm>
            <a:off x="872224" y="3171367"/>
            <a:ext cx="3468548" cy="7351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600" dirty="0" smtClean="0">
                <a:latin typeface="華康中圓體" panose="020F0509000000000000" pitchFamily="49" charset="-120"/>
                <a:ea typeface="華康中圓體" panose="020F0509000000000000" pitchFamily="49" charset="-120"/>
                <a:cs typeface="SetoFont" panose="02000600000000000000" pitchFamily="2" charset="-120"/>
              </a:rPr>
              <a:t>2.</a:t>
            </a:r>
            <a:r>
              <a:rPr lang="zh-TW" altLang="en-US" sz="3600" dirty="0" smtClean="0">
                <a:latin typeface="華康中圓體" panose="020F0509000000000000" pitchFamily="49" charset="-120"/>
                <a:ea typeface="華康中圓體" panose="020F0509000000000000" pitchFamily="49" charset="-120"/>
                <a:cs typeface="SetoFont" panose="02000600000000000000" pitchFamily="2" charset="-120"/>
              </a:rPr>
              <a:t>身無分文</a:t>
            </a:r>
            <a:endParaRPr lang="zh-TW" altLang="en-US" sz="3600" dirty="0">
              <a:latin typeface="華康中圓體" panose="020F0509000000000000" pitchFamily="49" charset="-120"/>
              <a:ea typeface="華康中圓體" panose="020F0509000000000000" pitchFamily="49" charset="-120"/>
              <a:cs typeface="SetoFont" panose="02000600000000000000" pitchFamily="2" charset="-120"/>
            </a:endParaRPr>
          </a:p>
        </p:txBody>
      </p:sp>
      <p:sp>
        <p:nvSpPr>
          <p:cNvPr id="10" name="標題 1"/>
          <p:cNvSpPr txBox="1">
            <a:spLocks/>
          </p:cNvSpPr>
          <p:nvPr/>
        </p:nvSpPr>
        <p:spPr>
          <a:xfrm>
            <a:off x="872223" y="5184319"/>
            <a:ext cx="6979005" cy="7351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600" dirty="0" smtClean="0">
                <a:latin typeface="華康中圓體" panose="020F0509000000000000" pitchFamily="49" charset="-120"/>
                <a:ea typeface="華康中圓體" panose="020F0509000000000000" pitchFamily="49" charset="-120"/>
                <a:cs typeface="SetoFont" panose="02000600000000000000" pitchFamily="2" charset="-120"/>
              </a:rPr>
              <a:t>4.</a:t>
            </a:r>
            <a:r>
              <a:rPr lang="zh-TW" altLang="en-US" sz="3600" dirty="0" smtClean="0">
                <a:latin typeface="華康中圓體" panose="020F0509000000000000" pitchFamily="49" charset="-120"/>
                <a:ea typeface="華康中圓體" panose="020F0509000000000000" pitchFamily="49" charset="-120"/>
                <a:cs typeface="SetoFont" panose="02000600000000000000" pitchFamily="2" charset="-120"/>
              </a:rPr>
              <a:t>沒有身分 →無法工作、上學</a:t>
            </a:r>
            <a:r>
              <a:rPr lang="en-US" altLang="zh-TW" sz="3600" dirty="0" smtClean="0">
                <a:latin typeface="華康中圓體" panose="020F0509000000000000" pitchFamily="49" charset="-120"/>
                <a:ea typeface="華康中圓體" panose="020F0509000000000000" pitchFamily="49" charset="-120"/>
                <a:cs typeface="SetoFont" panose="02000600000000000000" pitchFamily="2" charset="-120"/>
              </a:rPr>
              <a:t>…</a:t>
            </a:r>
            <a:endParaRPr lang="zh-TW" altLang="en-US" sz="3600" dirty="0">
              <a:latin typeface="華康中圓體" panose="020F0509000000000000" pitchFamily="49" charset="-120"/>
              <a:ea typeface="華康中圓體" panose="020F0509000000000000" pitchFamily="49" charset="-120"/>
              <a:cs typeface="SetoFont" panose="02000600000000000000" pitchFamily="2" charset="-120"/>
            </a:endParaRPr>
          </a:p>
        </p:txBody>
      </p:sp>
      <p:pic>
        <p:nvPicPr>
          <p:cNvPr id="6" name="圖片 5"/>
          <p:cNvPicPr>
            <a:picLocks noChangeAspect="1"/>
          </p:cNvPicPr>
          <p:nvPr/>
        </p:nvPicPr>
        <p:blipFill rotWithShape="1">
          <a:blip r:embed="rId4">
            <a:extLst>
              <a:ext uri="{28A0092B-C50C-407E-A947-70E740481C1C}">
                <a14:useLocalDpi xmlns:a14="http://schemas.microsoft.com/office/drawing/2010/main" val="0"/>
              </a:ext>
            </a:extLst>
          </a:blip>
          <a:srcRect l="439" t="33717" r="51193" b="23065"/>
          <a:stretch/>
        </p:blipFill>
        <p:spPr>
          <a:xfrm>
            <a:off x="7257257" y="2247399"/>
            <a:ext cx="4403833" cy="2784485"/>
          </a:xfrm>
          <a:prstGeom prst="rect">
            <a:avLst/>
          </a:prstGeom>
        </p:spPr>
      </p:pic>
      <p:sp>
        <p:nvSpPr>
          <p:cNvPr id="12" name="標題 1"/>
          <p:cNvSpPr txBox="1">
            <a:spLocks/>
          </p:cNvSpPr>
          <p:nvPr/>
        </p:nvSpPr>
        <p:spPr>
          <a:xfrm>
            <a:off x="872224" y="4177843"/>
            <a:ext cx="3468548" cy="7351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600" dirty="0" smtClean="0">
                <a:latin typeface="華康中圓體" panose="020F0509000000000000" pitchFamily="49" charset="-120"/>
                <a:ea typeface="華康中圓體" panose="020F0509000000000000" pitchFamily="49" charset="-120"/>
                <a:cs typeface="SetoFont" panose="02000600000000000000" pitchFamily="2" charset="-120"/>
              </a:rPr>
              <a:t>3.</a:t>
            </a:r>
            <a:r>
              <a:rPr lang="zh-TW" altLang="en-US" sz="3600" dirty="0" smtClean="0">
                <a:latin typeface="華康中圓體" panose="020F0509000000000000" pitchFamily="49" charset="-120"/>
                <a:ea typeface="華康中圓體" panose="020F0509000000000000" pitchFamily="49" charset="-120"/>
                <a:cs typeface="SetoFont" panose="02000600000000000000" pitchFamily="2" charset="-120"/>
              </a:rPr>
              <a:t>歧視、排外</a:t>
            </a:r>
            <a:endParaRPr lang="zh-TW" altLang="en-US" sz="3600" dirty="0">
              <a:latin typeface="華康中圓體" panose="020F0509000000000000" pitchFamily="49" charset="-120"/>
              <a:ea typeface="華康中圓體" panose="020F0509000000000000" pitchFamily="49" charset="-120"/>
              <a:cs typeface="SetoFont" panose="02000600000000000000" pitchFamily="2" charset="-120"/>
            </a:endParaRPr>
          </a:p>
        </p:txBody>
      </p:sp>
    </p:spTree>
    <p:extLst>
      <p:ext uri="{BB962C8B-B14F-4D97-AF65-F5344CB8AC3E}">
        <p14:creationId xmlns:p14="http://schemas.microsoft.com/office/powerpoint/2010/main" val="222610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圓角矩形 5"/>
          <p:cNvSpPr/>
          <p:nvPr/>
        </p:nvSpPr>
        <p:spPr>
          <a:xfrm>
            <a:off x="337892" y="3289575"/>
            <a:ext cx="1826791" cy="1004835"/>
          </a:xfrm>
          <a:prstGeom prst="roundRect">
            <a:avLst>
              <a:gd name="adj" fmla="val 30667"/>
            </a:avLst>
          </a:prstGeom>
          <a:solidFill>
            <a:srgbClr val="FFCC66"/>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4" name="五邊形 3"/>
          <p:cNvSpPr/>
          <p:nvPr/>
        </p:nvSpPr>
        <p:spPr>
          <a:xfrm>
            <a:off x="0" y="544393"/>
            <a:ext cx="7516167"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2" name="標題 1"/>
          <p:cNvSpPr txBox="1">
            <a:spLocks/>
          </p:cNvSpPr>
          <p:nvPr/>
        </p:nvSpPr>
        <p:spPr>
          <a:xfrm>
            <a:off x="428730" y="800816"/>
            <a:ext cx="9144000" cy="9220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dirty="0">
                <a:solidFill>
                  <a:schemeClr val="bg1"/>
                </a:solidFill>
                <a:latin typeface="SetoFont" panose="02000600000000000000" pitchFamily="2" charset="-120"/>
                <a:ea typeface="SetoFont" panose="02000600000000000000" pitchFamily="2" charset="-120"/>
                <a:cs typeface="SetoFont" panose="02000600000000000000" pitchFamily="2" charset="-120"/>
              </a:rPr>
              <a:t>申請庇護</a:t>
            </a:r>
            <a:r>
              <a:rPr lang="zh-TW" altLang="en-US" dirty="0">
                <a:solidFill>
                  <a:schemeClr val="bg1"/>
                </a:solidFill>
                <a:latin typeface="華康中圓體" panose="020F0509000000000000" pitchFamily="49" charset="-120"/>
                <a:ea typeface="華康中圓體" panose="020F0509000000000000" pitchFamily="49" charset="-120"/>
                <a:cs typeface="SetoFont" panose="02000600000000000000" pitchFamily="2" charset="-120"/>
              </a:rPr>
              <a:t>？</a:t>
            </a:r>
            <a:r>
              <a:rPr lang="zh-TW" altLang="en-US" dirty="0">
                <a:solidFill>
                  <a:schemeClr val="bg1"/>
                </a:solidFill>
                <a:latin typeface="SetoFont" panose="02000600000000000000" pitchFamily="2" charset="-120"/>
                <a:ea typeface="SetoFont" panose="02000600000000000000" pitchFamily="2" charset="-120"/>
                <a:cs typeface="SetoFont" panose="02000600000000000000" pitchFamily="2" charset="-120"/>
              </a:rPr>
              <a:t>長期居留</a:t>
            </a:r>
            <a:r>
              <a:rPr lang="zh-TW" altLang="en-US" dirty="0">
                <a:solidFill>
                  <a:schemeClr val="bg1"/>
                </a:solidFill>
                <a:latin typeface="華康中圓體" panose="020F0509000000000000" pitchFamily="49" charset="-120"/>
                <a:ea typeface="華康中圓體" panose="020F0509000000000000" pitchFamily="49" charset="-120"/>
                <a:cs typeface="SetoFont" panose="02000600000000000000" pitchFamily="2" charset="-120"/>
              </a:rPr>
              <a:t>？</a:t>
            </a:r>
          </a:p>
        </p:txBody>
      </p:sp>
      <p:sp>
        <p:nvSpPr>
          <p:cNvPr id="5" name="文字方塊 4"/>
          <p:cNvSpPr txBox="1"/>
          <p:nvPr/>
        </p:nvSpPr>
        <p:spPr>
          <a:xfrm>
            <a:off x="455124" y="3530382"/>
            <a:ext cx="1912536" cy="523220"/>
          </a:xfrm>
          <a:prstGeom prst="rect">
            <a:avLst/>
          </a:prstGeom>
          <a:noFill/>
        </p:spPr>
        <p:txBody>
          <a:bodyPr wrap="square" rtlCol="0">
            <a:spAutoFit/>
          </a:bodyPr>
          <a:lstStyle/>
          <a:p>
            <a:r>
              <a:rPr lang="zh-TW" altLang="en-US" sz="2800" dirty="0">
                <a:solidFill>
                  <a:schemeClr val="bg1"/>
                </a:solidFill>
                <a:latin typeface="SetoFont" panose="02000600000000000000" pitchFamily="2" charset="-120"/>
                <a:ea typeface="SetoFont" panose="02000600000000000000" pitchFamily="2" charset="-120"/>
                <a:cs typeface="SetoFont" panose="02000600000000000000" pitchFamily="2" charset="-120"/>
              </a:rPr>
              <a:t>申請庇護</a:t>
            </a:r>
          </a:p>
        </p:txBody>
      </p:sp>
      <p:sp>
        <p:nvSpPr>
          <p:cNvPr id="7" name="圓角矩形 6"/>
          <p:cNvSpPr/>
          <p:nvPr/>
        </p:nvSpPr>
        <p:spPr>
          <a:xfrm>
            <a:off x="2620996" y="2325088"/>
            <a:ext cx="1949381" cy="1004835"/>
          </a:xfrm>
          <a:prstGeom prst="roundRect">
            <a:avLst>
              <a:gd name="adj" fmla="val 30667"/>
            </a:avLst>
          </a:prstGeom>
          <a:solidFill>
            <a:srgbClr val="FFCC66"/>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8" name="文字方塊 7"/>
          <p:cNvSpPr txBox="1"/>
          <p:nvPr/>
        </p:nvSpPr>
        <p:spPr>
          <a:xfrm>
            <a:off x="2620996" y="2565895"/>
            <a:ext cx="2029768" cy="523220"/>
          </a:xfrm>
          <a:prstGeom prst="rect">
            <a:avLst/>
          </a:prstGeom>
          <a:noFill/>
        </p:spPr>
        <p:txBody>
          <a:bodyPr wrap="square" rtlCol="0">
            <a:spAutoFit/>
          </a:bodyPr>
          <a:lstStyle/>
          <a:p>
            <a:r>
              <a:rPr lang="zh-TW" altLang="en-US" sz="2800" spc="-300" dirty="0">
                <a:solidFill>
                  <a:schemeClr val="bg1"/>
                </a:solidFill>
                <a:latin typeface="SetoFont" panose="02000600000000000000" pitchFamily="2" charset="-120"/>
                <a:ea typeface="SetoFont" panose="02000600000000000000" pitchFamily="2" charset="-120"/>
                <a:cs typeface="SetoFont" panose="02000600000000000000" pitchFamily="2" charset="-120"/>
              </a:rPr>
              <a:t>正式「難民」</a:t>
            </a:r>
          </a:p>
        </p:txBody>
      </p:sp>
      <p:sp>
        <p:nvSpPr>
          <p:cNvPr id="9" name="圓角矩形 8"/>
          <p:cNvSpPr/>
          <p:nvPr/>
        </p:nvSpPr>
        <p:spPr>
          <a:xfrm>
            <a:off x="2677276" y="4456063"/>
            <a:ext cx="1949381" cy="1004835"/>
          </a:xfrm>
          <a:prstGeom prst="roundRect">
            <a:avLst>
              <a:gd name="adj" fmla="val 30667"/>
            </a:avLst>
          </a:prstGeom>
          <a:solidFill>
            <a:srgbClr val="FF9933"/>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0" name="文字方塊 9"/>
          <p:cNvSpPr txBox="1"/>
          <p:nvPr/>
        </p:nvSpPr>
        <p:spPr>
          <a:xfrm>
            <a:off x="2794508" y="4696870"/>
            <a:ext cx="1689797" cy="523220"/>
          </a:xfrm>
          <a:prstGeom prst="rect">
            <a:avLst/>
          </a:prstGeom>
          <a:noFill/>
        </p:spPr>
        <p:txBody>
          <a:bodyPr wrap="square" rtlCol="0">
            <a:spAutoFit/>
          </a:bodyPr>
          <a:lstStyle/>
          <a:p>
            <a:r>
              <a:rPr lang="zh-TW" altLang="en-US" sz="2800" dirty="0">
                <a:solidFill>
                  <a:schemeClr val="bg1"/>
                </a:solidFill>
                <a:latin typeface="SetoFont" panose="02000600000000000000" pitchFamily="2" charset="-120"/>
                <a:ea typeface="SetoFont" panose="02000600000000000000" pitchFamily="2" charset="-120"/>
                <a:cs typeface="SetoFont" panose="02000600000000000000" pitchFamily="2" charset="-120"/>
              </a:rPr>
              <a:t>條件不符</a:t>
            </a:r>
          </a:p>
        </p:txBody>
      </p:sp>
      <p:sp>
        <p:nvSpPr>
          <p:cNvPr id="11" name="圓角矩形 10"/>
          <p:cNvSpPr/>
          <p:nvPr/>
        </p:nvSpPr>
        <p:spPr>
          <a:xfrm>
            <a:off x="5208396" y="2306749"/>
            <a:ext cx="2478593" cy="1004835"/>
          </a:xfrm>
          <a:prstGeom prst="roundRect">
            <a:avLst>
              <a:gd name="adj" fmla="val 30667"/>
            </a:avLst>
          </a:prstGeom>
          <a:solidFill>
            <a:srgbClr val="FFCC66"/>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2" name="文字方塊 11"/>
          <p:cNvSpPr txBox="1"/>
          <p:nvPr/>
        </p:nvSpPr>
        <p:spPr>
          <a:xfrm>
            <a:off x="5208395" y="2547556"/>
            <a:ext cx="2649415" cy="523220"/>
          </a:xfrm>
          <a:prstGeom prst="rect">
            <a:avLst/>
          </a:prstGeom>
          <a:noFill/>
        </p:spPr>
        <p:txBody>
          <a:bodyPr wrap="square" rtlCol="0">
            <a:spAutoFit/>
          </a:bodyPr>
          <a:lstStyle/>
          <a:p>
            <a:r>
              <a:rPr lang="zh-TW" altLang="en-US" sz="2800" spc="-300" dirty="0">
                <a:solidFill>
                  <a:schemeClr val="bg1"/>
                </a:solidFill>
                <a:latin typeface="SetoFont" panose="02000600000000000000" pitchFamily="2" charset="-120"/>
                <a:ea typeface="SetoFont" panose="02000600000000000000" pitchFamily="2" charset="-120"/>
                <a:cs typeface="SetoFont" panose="02000600000000000000" pitchFamily="2" charset="-120"/>
              </a:rPr>
              <a:t>居留權、工作權</a:t>
            </a:r>
          </a:p>
        </p:txBody>
      </p:sp>
      <p:sp>
        <p:nvSpPr>
          <p:cNvPr id="13" name="圓角矩形 12"/>
          <p:cNvSpPr/>
          <p:nvPr/>
        </p:nvSpPr>
        <p:spPr>
          <a:xfrm>
            <a:off x="8392048" y="2325088"/>
            <a:ext cx="1284516" cy="1004835"/>
          </a:xfrm>
          <a:prstGeom prst="roundRect">
            <a:avLst>
              <a:gd name="adj" fmla="val 30667"/>
            </a:avLst>
          </a:prstGeom>
          <a:solidFill>
            <a:srgbClr val="FFCC66"/>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4" name="文字方塊 13"/>
          <p:cNvSpPr txBox="1"/>
          <p:nvPr/>
        </p:nvSpPr>
        <p:spPr>
          <a:xfrm>
            <a:off x="8392047" y="2565895"/>
            <a:ext cx="1184033" cy="523220"/>
          </a:xfrm>
          <a:prstGeom prst="rect">
            <a:avLst/>
          </a:prstGeom>
          <a:noFill/>
        </p:spPr>
        <p:txBody>
          <a:bodyPr wrap="square" rtlCol="0">
            <a:spAutoFit/>
          </a:bodyPr>
          <a:lstStyle/>
          <a:p>
            <a:pPr algn="ctr"/>
            <a:r>
              <a:rPr lang="zh-TW" altLang="en-US" sz="2800" spc="-300" dirty="0">
                <a:solidFill>
                  <a:schemeClr val="bg1"/>
                </a:solidFill>
                <a:latin typeface="SetoFont" panose="02000600000000000000" pitchFamily="2" charset="-120"/>
                <a:ea typeface="SetoFont" panose="02000600000000000000" pitchFamily="2" charset="-120"/>
                <a:cs typeface="SetoFont" panose="02000600000000000000" pitchFamily="2" charset="-120"/>
              </a:rPr>
              <a:t>公民</a:t>
            </a:r>
          </a:p>
        </p:txBody>
      </p:sp>
      <p:sp>
        <p:nvSpPr>
          <p:cNvPr id="16" name="圓角矩形 15"/>
          <p:cNvSpPr/>
          <p:nvPr/>
        </p:nvSpPr>
        <p:spPr>
          <a:xfrm>
            <a:off x="5337527" y="4456063"/>
            <a:ext cx="1457882" cy="1004835"/>
          </a:xfrm>
          <a:prstGeom prst="roundRect">
            <a:avLst>
              <a:gd name="adj" fmla="val 30667"/>
            </a:avLst>
          </a:prstGeom>
          <a:solidFill>
            <a:srgbClr val="FFCC66"/>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7" name="文字方塊 16"/>
          <p:cNvSpPr txBox="1"/>
          <p:nvPr/>
        </p:nvSpPr>
        <p:spPr>
          <a:xfrm>
            <a:off x="5208395" y="4696870"/>
            <a:ext cx="1689797" cy="523220"/>
          </a:xfrm>
          <a:prstGeom prst="rect">
            <a:avLst/>
          </a:prstGeom>
          <a:noFill/>
        </p:spPr>
        <p:txBody>
          <a:bodyPr wrap="square" rtlCol="0">
            <a:spAutoFit/>
          </a:bodyPr>
          <a:lstStyle/>
          <a:p>
            <a:pPr algn="ctr"/>
            <a:r>
              <a:rPr lang="zh-TW" altLang="en-US" sz="2800" dirty="0">
                <a:solidFill>
                  <a:schemeClr val="bg1"/>
                </a:solidFill>
                <a:latin typeface="SetoFont" panose="02000600000000000000" pitchFamily="2" charset="-120"/>
                <a:ea typeface="SetoFont" panose="02000600000000000000" pitchFamily="2" charset="-120"/>
                <a:cs typeface="SetoFont" panose="02000600000000000000" pitchFamily="2" charset="-120"/>
              </a:rPr>
              <a:t>上訴</a:t>
            </a:r>
          </a:p>
        </p:txBody>
      </p:sp>
      <p:sp>
        <p:nvSpPr>
          <p:cNvPr id="18" name="圓角矩形 17"/>
          <p:cNvSpPr/>
          <p:nvPr/>
        </p:nvSpPr>
        <p:spPr>
          <a:xfrm>
            <a:off x="7618456" y="3851400"/>
            <a:ext cx="1465251" cy="1004835"/>
          </a:xfrm>
          <a:prstGeom prst="roundRect">
            <a:avLst>
              <a:gd name="adj" fmla="val 30667"/>
            </a:avLst>
          </a:prstGeom>
          <a:solidFill>
            <a:srgbClr val="FFCC66"/>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19" name="文字方塊 18"/>
          <p:cNvSpPr txBox="1"/>
          <p:nvPr/>
        </p:nvSpPr>
        <p:spPr>
          <a:xfrm>
            <a:off x="7505617" y="4092207"/>
            <a:ext cx="1689797" cy="523220"/>
          </a:xfrm>
          <a:prstGeom prst="rect">
            <a:avLst/>
          </a:prstGeom>
          <a:noFill/>
        </p:spPr>
        <p:txBody>
          <a:bodyPr wrap="square" rtlCol="0">
            <a:spAutoFit/>
          </a:bodyPr>
          <a:lstStyle/>
          <a:p>
            <a:pPr algn="ctr"/>
            <a:r>
              <a:rPr lang="zh-TW" altLang="en-US" sz="2800" dirty="0">
                <a:solidFill>
                  <a:schemeClr val="bg1"/>
                </a:solidFill>
                <a:latin typeface="SetoFont" panose="02000600000000000000" pitchFamily="2" charset="-120"/>
                <a:ea typeface="SetoFont" panose="02000600000000000000" pitchFamily="2" charset="-120"/>
                <a:cs typeface="SetoFont" panose="02000600000000000000" pitchFamily="2" charset="-120"/>
              </a:rPr>
              <a:t>勝訴</a:t>
            </a:r>
          </a:p>
        </p:txBody>
      </p:sp>
      <p:sp>
        <p:nvSpPr>
          <p:cNvPr id="20" name="圓角矩形 19"/>
          <p:cNvSpPr/>
          <p:nvPr/>
        </p:nvSpPr>
        <p:spPr>
          <a:xfrm>
            <a:off x="7593336" y="5107444"/>
            <a:ext cx="1465251" cy="1004835"/>
          </a:xfrm>
          <a:prstGeom prst="roundRect">
            <a:avLst>
              <a:gd name="adj" fmla="val 30667"/>
            </a:avLst>
          </a:prstGeom>
          <a:solidFill>
            <a:srgbClr val="FF9933"/>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21" name="文字方塊 20"/>
          <p:cNvSpPr txBox="1"/>
          <p:nvPr/>
        </p:nvSpPr>
        <p:spPr>
          <a:xfrm>
            <a:off x="7507929" y="5348251"/>
            <a:ext cx="1689797" cy="523220"/>
          </a:xfrm>
          <a:prstGeom prst="rect">
            <a:avLst/>
          </a:prstGeom>
          <a:noFill/>
        </p:spPr>
        <p:txBody>
          <a:bodyPr wrap="square" rtlCol="0">
            <a:spAutoFit/>
          </a:bodyPr>
          <a:lstStyle/>
          <a:p>
            <a:pPr algn="ctr"/>
            <a:r>
              <a:rPr lang="zh-TW" altLang="en-US" sz="2800" dirty="0">
                <a:solidFill>
                  <a:schemeClr val="bg1"/>
                </a:solidFill>
                <a:latin typeface="SetoFont" panose="02000600000000000000" pitchFamily="2" charset="-120"/>
                <a:ea typeface="SetoFont" panose="02000600000000000000" pitchFamily="2" charset="-120"/>
                <a:cs typeface="SetoFont" panose="02000600000000000000" pitchFamily="2" charset="-120"/>
              </a:rPr>
              <a:t>敗訴</a:t>
            </a:r>
          </a:p>
        </p:txBody>
      </p:sp>
      <p:sp>
        <p:nvSpPr>
          <p:cNvPr id="22" name="圓角矩形 21"/>
          <p:cNvSpPr/>
          <p:nvPr/>
        </p:nvSpPr>
        <p:spPr>
          <a:xfrm>
            <a:off x="9855693" y="5077020"/>
            <a:ext cx="1949381" cy="1004835"/>
          </a:xfrm>
          <a:prstGeom prst="roundRect">
            <a:avLst>
              <a:gd name="adj" fmla="val 30667"/>
            </a:avLst>
          </a:prstGeom>
          <a:solidFill>
            <a:srgbClr val="FF9933"/>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23" name="文字方塊 22"/>
          <p:cNvSpPr txBox="1"/>
          <p:nvPr/>
        </p:nvSpPr>
        <p:spPr>
          <a:xfrm>
            <a:off x="9972925" y="5317827"/>
            <a:ext cx="1689797" cy="523220"/>
          </a:xfrm>
          <a:prstGeom prst="rect">
            <a:avLst/>
          </a:prstGeom>
          <a:noFill/>
        </p:spPr>
        <p:txBody>
          <a:bodyPr wrap="square" rtlCol="0">
            <a:spAutoFit/>
          </a:bodyPr>
          <a:lstStyle/>
          <a:p>
            <a:r>
              <a:rPr lang="zh-TW" altLang="en-US" sz="2800" dirty="0">
                <a:solidFill>
                  <a:schemeClr val="bg1"/>
                </a:solidFill>
                <a:latin typeface="SetoFont" panose="02000600000000000000" pitchFamily="2" charset="-120"/>
                <a:ea typeface="SetoFont" panose="02000600000000000000" pitchFamily="2" charset="-120"/>
                <a:cs typeface="SetoFont" panose="02000600000000000000" pitchFamily="2" charset="-120"/>
              </a:rPr>
              <a:t>驅逐出境</a:t>
            </a:r>
          </a:p>
        </p:txBody>
      </p:sp>
      <p:sp>
        <p:nvSpPr>
          <p:cNvPr id="15" name="向右箭號 14"/>
          <p:cNvSpPr/>
          <p:nvPr/>
        </p:nvSpPr>
        <p:spPr>
          <a:xfrm rot="18963624">
            <a:off x="2114592" y="3111644"/>
            <a:ext cx="478572" cy="19076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24" name="向右箭號 23"/>
          <p:cNvSpPr/>
          <p:nvPr/>
        </p:nvSpPr>
        <p:spPr>
          <a:xfrm>
            <a:off x="4690293" y="2732123"/>
            <a:ext cx="478572" cy="19076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25" name="向右箭號 24"/>
          <p:cNvSpPr/>
          <p:nvPr/>
        </p:nvSpPr>
        <p:spPr>
          <a:xfrm>
            <a:off x="4746573" y="4856235"/>
            <a:ext cx="478572" cy="19076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26" name="向右箭號 25"/>
          <p:cNvSpPr/>
          <p:nvPr/>
        </p:nvSpPr>
        <p:spPr>
          <a:xfrm>
            <a:off x="7804310" y="2732123"/>
            <a:ext cx="478572" cy="19076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27" name="向右箭號 26"/>
          <p:cNvSpPr/>
          <p:nvPr/>
        </p:nvSpPr>
        <p:spPr>
          <a:xfrm>
            <a:off x="9234769" y="5514479"/>
            <a:ext cx="478572" cy="19076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28" name="向右箭號 27"/>
          <p:cNvSpPr/>
          <p:nvPr/>
        </p:nvSpPr>
        <p:spPr>
          <a:xfrm rot="2496586">
            <a:off x="2128373" y="4465936"/>
            <a:ext cx="478572" cy="19076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29" name="向右箭號 28"/>
          <p:cNvSpPr/>
          <p:nvPr/>
        </p:nvSpPr>
        <p:spPr>
          <a:xfrm rot="19263645">
            <a:off x="6912078" y="4448711"/>
            <a:ext cx="478572" cy="19076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30" name="向右箭號 29"/>
          <p:cNvSpPr/>
          <p:nvPr/>
        </p:nvSpPr>
        <p:spPr>
          <a:xfrm rot="1750871">
            <a:off x="6954605" y="5284109"/>
            <a:ext cx="478572" cy="19076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75023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22" presetClass="entr" presetSubtype="8"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22" presetClass="entr" presetSubtype="8"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22" presetClass="entr" presetSubtype="8"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22" presetClass="entr" presetSubtype="8"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left)">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par>
                                <p:cTn id="67" presetID="22" presetClass="entr" presetSubtype="8"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left)">
                                      <p:cBhvr>
                                        <p:cTn id="69" dur="500"/>
                                        <p:tgtEl>
                                          <p:spTgt spid="21"/>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left)">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par>
                                <p:cTn id="77" presetID="22" presetClass="entr" presetSubtype="8"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wipe(left)">
                                      <p:cBhvr>
                                        <p:cTn id="79" dur="500"/>
                                        <p:tgtEl>
                                          <p:spTgt spid="23"/>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P spid="13" grpId="0" animBg="1"/>
      <p:bldP spid="14" grpId="0"/>
      <p:bldP spid="16" grpId="0" animBg="1"/>
      <p:bldP spid="17" grpId="0"/>
      <p:bldP spid="18" grpId="0" animBg="1"/>
      <p:bldP spid="19" grpId="0"/>
      <p:bldP spid="20" grpId="0" animBg="1"/>
      <p:bldP spid="21" grpId="0"/>
      <p:bldP spid="22" grpId="0" animBg="1"/>
      <p:bldP spid="23" grpId="0"/>
      <p:bldP spid="15" grpId="0" animBg="1"/>
      <p:bldP spid="24" grpId="0" animBg="1"/>
      <p:bldP spid="25" grpId="0" animBg="1"/>
      <p:bldP spid="26" grpId="0" animBg="1"/>
      <p:bldP spid="27" grpId="0" animBg="1"/>
      <p:bldP spid="28" grpId="0" animBg="1"/>
      <p:bldP spid="29"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邊形 3"/>
          <p:cNvSpPr/>
          <p:nvPr/>
        </p:nvSpPr>
        <p:spPr>
          <a:xfrm>
            <a:off x="1" y="544393"/>
            <a:ext cx="6400800"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2" name="標題 1"/>
          <p:cNvSpPr txBox="1">
            <a:spLocks/>
          </p:cNvSpPr>
          <p:nvPr/>
        </p:nvSpPr>
        <p:spPr>
          <a:xfrm>
            <a:off x="1213104" y="802323"/>
            <a:ext cx="9144000" cy="9220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800" dirty="0">
                <a:solidFill>
                  <a:schemeClr val="bg1"/>
                </a:solidFill>
                <a:latin typeface="SetoFont" panose="02000600000000000000" pitchFamily="2" charset="-120"/>
                <a:ea typeface="SetoFont" panose="02000600000000000000" pitchFamily="2" charset="-120"/>
                <a:cs typeface="SetoFont" panose="02000600000000000000" pitchFamily="2" charset="-120"/>
              </a:rPr>
              <a:t>難民營的生活</a:t>
            </a:r>
          </a:p>
        </p:txBody>
      </p:sp>
      <p:sp>
        <p:nvSpPr>
          <p:cNvPr id="9" name="文字方塊 8"/>
          <p:cNvSpPr txBox="1"/>
          <p:nvPr/>
        </p:nvSpPr>
        <p:spPr>
          <a:xfrm>
            <a:off x="5885794" y="3256720"/>
            <a:ext cx="4700016" cy="523220"/>
          </a:xfrm>
          <a:prstGeom prst="rect">
            <a:avLst/>
          </a:prstGeom>
          <a:noFill/>
        </p:spPr>
        <p:txBody>
          <a:bodyPr wrap="square" rtlCol="0" anchor="t">
            <a:spAutoFit/>
          </a:bodyPr>
          <a:lstStyle/>
          <a:p>
            <a:r>
              <a:rPr lang="en-US" altLang="zh-TW" sz="2800" dirty="0" smtClean="0">
                <a:latin typeface="華康中圓體" panose="020F0509000000000000" pitchFamily="49" charset="-120"/>
                <a:ea typeface="華康中圓體"/>
              </a:rPr>
              <a:t>1.</a:t>
            </a:r>
            <a:r>
              <a:rPr lang="zh-TW" altLang="en-US" sz="2800" dirty="0" smtClean="0">
                <a:latin typeface="華康中圓體" panose="020F0509000000000000" pitchFamily="49" charset="-120"/>
                <a:ea typeface="華康中圓體"/>
              </a:rPr>
              <a:t>非</a:t>
            </a:r>
            <a:r>
              <a:rPr lang="zh-TW" altLang="en-US" sz="2800" dirty="0">
                <a:latin typeface="華康中圓體" panose="020F0509000000000000" pitchFamily="49" charset="-120"/>
                <a:ea typeface="華康中圓體"/>
              </a:rPr>
              <a:t>固定式住所→帳篷</a:t>
            </a:r>
            <a:endParaRPr lang="en-US" altLang="zh-TW" sz="2800" dirty="0">
              <a:latin typeface="華康中圓體" panose="020F0509000000000000" pitchFamily="49" charset="-120"/>
              <a:ea typeface="華康中圓體"/>
            </a:endParaRPr>
          </a:p>
        </p:txBody>
      </p:sp>
      <p:sp>
        <p:nvSpPr>
          <p:cNvPr id="15" name="文字方塊 14"/>
          <p:cNvSpPr txBox="1"/>
          <p:nvPr/>
        </p:nvSpPr>
        <p:spPr>
          <a:xfrm>
            <a:off x="5885794" y="4594440"/>
            <a:ext cx="4763262" cy="523220"/>
          </a:xfrm>
          <a:prstGeom prst="rect">
            <a:avLst/>
          </a:prstGeom>
          <a:noFill/>
        </p:spPr>
        <p:txBody>
          <a:bodyPr wrap="square" rtlCol="0" anchor="t">
            <a:spAutoFit/>
          </a:bodyPr>
          <a:lstStyle/>
          <a:p>
            <a:r>
              <a:rPr lang="en-US" altLang="zh-TW" sz="2800" dirty="0" smtClean="0">
                <a:latin typeface="華康中圓體" panose="020F0509000000000000" pitchFamily="49" charset="-120"/>
                <a:ea typeface="華康中圓體"/>
              </a:rPr>
              <a:t>3.</a:t>
            </a:r>
            <a:r>
              <a:rPr lang="zh-TW" altLang="en-US" sz="2800" dirty="0" smtClean="0">
                <a:latin typeface="華康中圓體" panose="020F0509000000000000" pitchFamily="49" charset="-120"/>
                <a:ea typeface="華康中圓體"/>
              </a:rPr>
              <a:t>擁擠</a:t>
            </a:r>
            <a:r>
              <a:rPr lang="zh-TW" altLang="en-US" sz="2800" dirty="0">
                <a:latin typeface="華康中圓體" panose="020F0509000000000000" pitchFamily="49" charset="-120"/>
                <a:ea typeface="華康中圓體"/>
              </a:rPr>
              <a:t>、衛生條件不佳</a:t>
            </a:r>
            <a:endParaRPr lang="en-US" altLang="zh-TW" sz="2800" dirty="0">
              <a:latin typeface="華康中圓體" panose="020F0509000000000000" pitchFamily="49" charset="-120"/>
              <a:ea typeface="華康中圓體" panose="020F0509000000000000" pitchFamily="49" charset="-120"/>
            </a:endParaRPr>
          </a:p>
        </p:txBody>
      </p:sp>
      <p:pic>
        <p:nvPicPr>
          <p:cNvPr id="1026" name="Picture 2" descr="▲▼墨西哥蒂華納難民營,美墨邊境。（圖／達志影像／美聯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032" y="3202799"/>
            <a:ext cx="4862328" cy="3184825"/>
          </a:xfrm>
          <a:prstGeom prst="rect">
            <a:avLst/>
          </a:prstGeom>
          <a:noFill/>
          <a:extLst>
            <a:ext uri="{909E8E84-426E-40DD-AFC4-6F175D3DCCD1}">
              <a14:hiddenFill xmlns:a14="http://schemas.microsoft.com/office/drawing/2010/main">
                <a:solidFill>
                  <a:srgbClr val="FFFFFF"/>
                </a:solidFill>
              </a14:hiddenFill>
            </a:ext>
          </a:extLst>
        </p:spPr>
      </p:pic>
      <p:sp>
        <p:nvSpPr>
          <p:cNvPr id="12" name="文字方塊 11"/>
          <p:cNvSpPr txBox="1"/>
          <p:nvPr/>
        </p:nvSpPr>
        <p:spPr>
          <a:xfrm>
            <a:off x="7385538" y="6514840"/>
            <a:ext cx="4875470" cy="246221"/>
          </a:xfrm>
          <a:prstGeom prst="rect">
            <a:avLst/>
          </a:prstGeom>
          <a:noFill/>
        </p:spPr>
        <p:txBody>
          <a:bodyPr wrap="square" rtlCol="0">
            <a:spAutoFit/>
          </a:bodyPr>
          <a:lstStyle/>
          <a:p>
            <a:r>
              <a:rPr lang="zh-TW" altLang="en-US" sz="1000" dirty="0">
                <a:solidFill>
                  <a:schemeClr val="tx1">
                    <a:lumMod val="50000"/>
                  </a:schemeClr>
                </a:solidFill>
                <a:latin typeface="+mn-ea"/>
              </a:rPr>
              <a:t>圖片來源</a:t>
            </a:r>
            <a:r>
              <a:rPr lang="en-US" altLang="zh-TW" sz="1000" dirty="0">
                <a:solidFill>
                  <a:schemeClr val="tx1">
                    <a:lumMod val="50000"/>
                  </a:schemeClr>
                </a:solidFill>
                <a:latin typeface="+mn-ea"/>
              </a:rPr>
              <a:t>https://</a:t>
            </a:r>
            <a:r>
              <a:rPr lang="en-US" altLang="zh-TW" sz="1000" dirty="0" err="1">
                <a:solidFill>
                  <a:schemeClr val="tx1">
                    <a:lumMod val="50000"/>
                  </a:schemeClr>
                </a:solidFill>
                <a:latin typeface="+mn-ea"/>
              </a:rPr>
              <a:t>www.ettoday.net</a:t>
            </a:r>
            <a:r>
              <a:rPr lang="en-US" altLang="zh-TW" sz="1000" dirty="0">
                <a:solidFill>
                  <a:schemeClr val="tx1">
                    <a:lumMod val="50000"/>
                  </a:schemeClr>
                </a:solidFill>
                <a:latin typeface="+mn-ea"/>
              </a:rPr>
              <a:t>/news/20181130/</a:t>
            </a:r>
            <a:r>
              <a:rPr lang="en-US" altLang="zh-TW" sz="1000" dirty="0" err="1">
                <a:solidFill>
                  <a:schemeClr val="tx1">
                    <a:lumMod val="50000"/>
                  </a:schemeClr>
                </a:solidFill>
                <a:latin typeface="+mn-ea"/>
              </a:rPr>
              <a:t>1320082.htm</a:t>
            </a:r>
            <a:endParaRPr lang="zh-TW" altLang="en-US" sz="1000" dirty="0">
              <a:solidFill>
                <a:schemeClr val="tx1">
                  <a:lumMod val="50000"/>
                </a:schemeClr>
              </a:solidFill>
              <a:latin typeface="+mn-ea"/>
            </a:endParaRPr>
          </a:p>
        </p:txBody>
      </p:sp>
      <p:sp>
        <p:nvSpPr>
          <p:cNvPr id="3" name="文字方塊 2">
            <a:extLst>
              <a:ext uri="{FF2B5EF4-FFF2-40B4-BE49-F238E27FC236}">
                <a16:creationId xmlns:a16="http://schemas.microsoft.com/office/drawing/2014/main" xmlns="" id="{167E49B9-C35F-4072-B52D-076FF3490B2B}"/>
              </a:ext>
            </a:extLst>
          </p:cNvPr>
          <p:cNvSpPr txBox="1"/>
          <p:nvPr/>
        </p:nvSpPr>
        <p:spPr>
          <a:xfrm>
            <a:off x="5890343" y="3917459"/>
            <a:ext cx="4700016" cy="523220"/>
          </a:xfrm>
          <a:prstGeom prst="rect">
            <a:avLst/>
          </a:prstGeom>
          <a:noFill/>
        </p:spPr>
        <p:txBody>
          <a:bodyPr wrap="square" rtlCol="0" anchor="t">
            <a:spAutoFit/>
          </a:bodyPr>
          <a:lstStyle/>
          <a:p>
            <a:r>
              <a:rPr lang="en-US" altLang="zh-TW" sz="2800" dirty="0" smtClean="0">
                <a:latin typeface="華康中圓體" panose="020F0509000000000000" pitchFamily="49" charset="-120"/>
                <a:ea typeface="華康中圓體"/>
              </a:rPr>
              <a:t>2.</a:t>
            </a:r>
            <a:r>
              <a:rPr lang="zh-TW" altLang="en-US" sz="2800" dirty="0" smtClean="0">
                <a:latin typeface="華康中圓體" panose="020F0509000000000000" pitchFamily="49" charset="-120"/>
                <a:ea typeface="華康中圓體"/>
              </a:rPr>
              <a:t>沒有</a:t>
            </a:r>
            <a:r>
              <a:rPr lang="zh-TW" altLang="en-US" sz="2800" dirty="0">
                <a:latin typeface="華康中圓體" panose="020F0509000000000000" pitchFamily="49" charset="-120"/>
                <a:ea typeface="華康中圓體"/>
              </a:rPr>
              <a:t>電、自來水</a:t>
            </a:r>
            <a:endParaRPr lang="en-US" altLang="zh-TW" sz="2800" dirty="0">
              <a:latin typeface="華康中圓體" panose="020F0509000000000000" pitchFamily="49" charset="-120"/>
              <a:ea typeface="華康中圓體"/>
            </a:endParaRPr>
          </a:p>
        </p:txBody>
      </p:sp>
      <p:sp>
        <p:nvSpPr>
          <p:cNvPr id="5" name="文字方塊 4">
            <a:extLst>
              <a:ext uri="{FF2B5EF4-FFF2-40B4-BE49-F238E27FC236}">
                <a16:creationId xmlns:a16="http://schemas.microsoft.com/office/drawing/2014/main" xmlns="" id="{5AF7C075-2CFE-434A-8CED-604176B47798}"/>
              </a:ext>
            </a:extLst>
          </p:cNvPr>
          <p:cNvSpPr txBox="1"/>
          <p:nvPr/>
        </p:nvSpPr>
        <p:spPr>
          <a:xfrm>
            <a:off x="5901715" y="5289298"/>
            <a:ext cx="5764767" cy="523220"/>
          </a:xfrm>
          <a:prstGeom prst="rect">
            <a:avLst/>
          </a:prstGeom>
          <a:noFill/>
        </p:spPr>
        <p:txBody>
          <a:bodyPr wrap="square" rtlCol="0">
            <a:spAutoFit/>
          </a:bodyPr>
          <a:lstStyle/>
          <a:p>
            <a:r>
              <a:rPr lang="en-US" altLang="zh-TW" sz="2800" dirty="0" smtClean="0">
                <a:latin typeface="華康中圓體" panose="020F0509000000000000" pitchFamily="49" charset="-120"/>
                <a:ea typeface="華康中圓體" panose="020F0509000000000000" pitchFamily="49" charset="-120"/>
              </a:rPr>
              <a:t>4.</a:t>
            </a:r>
            <a:r>
              <a:rPr lang="zh-TW" altLang="en-US" sz="2800" dirty="0" smtClean="0">
                <a:latin typeface="華康中圓體" panose="020F0509000000000000" pitchFamily="49" charset="-120"/>
                <a:ea typeface="華康中圓體" panose="020F0509000000000000" pitchFamily="49" charset="-120"/>
              </a:rPr>
              <a:t>排隊</a:t>
            </a:r>
            <a:r>
              <a:rPr lang="zh-TW" altLang="en-US" sz="2800" dirty="0">
                <a:latin typeface="華康中圓體" panose="020F0509000000000000" pitchFamily="49" charset="-120"/>
                <a:ea typeface="華康中圓體" panose="020F0509000000000000" pitchFamily="49" charset="-120"/>
              </a:rPr>
              <a:t>領取食物、乾淨的水、藥品</a:t>
            </a:r>
            <a:endParaRPr lang="en-US" altLang="zh-TW" sz="2800" dirty="0">
              <a:latin typeface="華康中圓體" panose="020F0509000000000000" pitchFamily="49" charset="-120"/>
              <a:ea typeface="華康中圓體" panose="020F0509000000000000" pitchFamily="49" charset="-120"/>
            </a:endParaRPr>
          </a:p>
        </p:txBody>
      </p:sp>
      <p:sp>
        <p:nvSpPr>
          <p:cNvPr id="11" name="標題 1"/>
          <p:cNvSpPr txBox="1">
            <a:spLocks/>
          </p:cNvSpPr>
          <p:nvPr/>
        </p:nvSpPr>
        <p:spPr>
          <a:xfrm>
            <a:off x="850393" y="2123974"/>
            <a:ext cx="7866468" cy="7351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000" dirty="0">
                <a:solidFill>
                  <a:srgbClr val="FFCC66"/>
                </a:solidFill>
                <a:latin typeface="華康中圓體" panose="020F0509000000000000" pitchFamily="49" charset="-120"/>
                <a:ea typeface="華康中圓體" panose="020F0509000000000000" pitchFamily="49" charset="-120"/>
              </a:rPr>
              <a:t>臨時</a:t>
            </a:r>
            <a:r>
              <a:rPr lang="zh-TW" altLang="en-US" sz="4000" dirty="0" smtClean="0">
                <a:latin typeface="華康中圓體" panose="020F0509000000000000" pitchFamily="49" charset="-120"/>
                <a:ea typeface="華康中圓體" panose="020F0509000000000000" pitchFamily="49" charset="-120"/>
              </a:rPr>
              <a:t>搭建用於收留</a:t>
            </a:r>
            <a:r>
              <a:rPr lang="zh-TW" altLang="en-US" sz="4000" dirty="0">
                <a:latin typeface="華康中圓體" panose="020F0509000000000000" pitchFamily="49" charset="-120"/>
                <a:ea typeface="華康中圓體" panose="020F0509000000000000" pitchFamily="49" charset="-120"/>
              </a:rPr>
              <a:t>難民的</a:t>
            </a:r>
            <a:r>
              <a:rPr lang="zh-TW" altLang="en-US" sz="4000" dirty="0" smtClean="0">
                <a:latin typeface="華康中圓體" panose="020F0509000000000000" pitchFamily="49" charset="-120"/>
                <a:ea typeface="華康中圓體" panose="020F0509000000000000" pitchFamily="49" charset="-120"/>
              </a:rPr>
              <a:t>營地</a:t>
            </a:r>
            <a:endParaRPr lang="zh-TW" altLang="en-US" sz="4000" dirty="0">
              <a:latin typeface="華康中圓體" panose="020F0509000000000000" pitchFamily="49" charset="-120"/>
              <a:ea typeface="華康中圓體" panose="020F0509000000000000" pitchFamily="49" charset="-120"/>
              <a:cs typeface="Heiti TC" panose="040F0700000000000000" pitchFamily="82" charset="-120"/>
            </a:endParaRPr>
          </a:p>
        </p:txBody>
      </p:sp>
    </p:spTree>
    <p:extLst>
      <p:ext uri="{BB962C8B-B14F-4D97-AF65-F5344CB8AC3E}">
        <p14:creationId xmlns:p14="http://schemas.microsoft.com/office/powerpoint/2010/main" val="195898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3" grpId="0"/>
      <p:bldP spid="5"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邊形 3"/>
          <p:cNvSpPr/>
          <p:nvPr/>
        </p:nvSpPr>
        <p:spPr>
          <a:xfrm>
            <a:off x="1" y="544393"/>
            <a:ext cx="6400800"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2" name="標題 1"/>
          <p:cNvSpPr txBox="1">
            <a:spLocks/>
          </p:cNvSpPr>
          <p:nvPr/>
        </p:nvSpPr>
        <p:spPr>
          <a:xfrm>
            <a:off x="1213104" y="802323"/>
            <a:ext cx="9144000" cy="9220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800" dirty="0">
                <a:solidFill>
                  <a:schemeClr val="bg1"/>
                </a:solidFill>
                <a:latin typeface="SetoFont" panose="02000600000000000000" pitchFamily="2" charset="-120"/>
                <a:ea typeface="SetoFont" panose="02000600000000000000" pitchFamily="2" charset="-120"/>
                <a:cs typeface="SetoFont" panose="02000600000000000000" pitchFamily="2" charset="-120"/>
              </a:rPr>
              <a:t>難民營的生活</a:t>
            </a:r>
          </a:p>
        </p:txBody>
      </p:sp>
      <p:sp>
        <p:nvSpPr>
          <p:cNvPr id="8" name="文字方塊 7"/>
          <p:cNvSpPr txBox="1"/>
          <p:nvPr/>
        </p:nvSpPr>
        <p:spPr>
          <a:xfrm>
            <a:off x="594360" y="4363204"/>
            <a:ext cx="3703501" cy="584775"/>
          </a:xfrm>
          <a:prstGeom prst="rect">
            <a:avLst/>
          </a:prstGeom>
          <a:noFill/>
        </p:spPr>
        <p:txBody>
          <a:bodyPr wrap="square" rtlCol="0" anchor="t">
            <a:spAutoFit/>
          </a:bodyPr>
          <a:lstStyle/>
          <a:p>
            <a:r>
              <a:rPr lang="zh-TW" altLang="en-US" sz="3200">
                <a:solidFill>
                  <a:srgbClr val="FFFFCC"/>
                </a:solidFill>
                <a:latin typeface="華康中圓體" panose="020F0509000000000000" pitchFamily="49" charset="-120"/>
                <a:ea typeface="華康中圓體"/>
              </a:rPr>
              <a:t>* 提供</a:t>
            </a:r>
            <a:r>
              <a:rPr lang="zh-TW" altLang="en-US" sz="3200">
                <a:solidFill>
                  <a:srgbClr val="FFC000"/>
                </a:solidFill>
                <a:latin typeface="華康中圓體" panose="020F0509000000000000" pitchFamily="49" charset="-120"/>
                <a:ea typeface="華康中圓體"/>
              </a:rPr>
              <a:t>什麼</a:t>
            </a:r>
            <a:r>
              <a:rPr lang="zh-TW" altLang="en-US" sz="3200">
                <a:solidFill>
                  <a:srgbClr val="FFFFCC"/>
                </a:solidFill>
                <a:latin typeface="華康中圓體" panose="020F0509000000000000" pitchFamily="49" charset="-120"/>
                <a:ea typeface="華康中圓體"/>
              </a:rPr>
              <a:t>幫助</a:t>
            </a:r>
          </a:p>
        </p:txBody>
      </p:sp>
      <p:sp>
        <p:nvSpPr>
          <p:cNvPr id="10" name="文字方塊 9"/>
          <p:cNvSpPr txBox="1"/>
          <p:nvPr/>
        </p:nvSpPr>
        <p:spPr>
          <a:xfrm>
            <a:off x="1127082" y="5200873"/>
            <a:ext cx="1728216" cy="461665"/>
          </a:xfrm>
          <a:prstGeom prst="rect">
            <a:avLst/>
          </a:prstGeom>
          <a:noFill/>
        </p:spPr>
        <p:txBody>
          <a:bodyPr wrap="square" rtlCol="0" anchor="t">
            <a:spAutoFit/>
          </a:bodyPr>
          <a:lstStyle/>
          <a:p>
            <a:r>
              <a:rPr lang="en-US" altLang="zh-TW" sz="2400" dirty="0" smtClean="0">
                <a:latin typeface="華康中圓體" panose="020F0509000000000000" pitchFamily="49" charset="-120"/>
                <a:ea typeface="華康中圓體"/>
              </a:rPr>
              <a:t>1.</a:t>
            </a:r>
            <a:r>
              <a:rPr lang="zh-TW" altLang="en-US" sz="2400" dirty="0" smtClean="0">
                <a:latin typeface="華康中圓體" panose="020F0509000000000000" pitchFamily="49" charset="-120"/>
                <a:ea typeface="華康中圓體"/>
              </a:rPr>
              <a:t>物資</a:t>
            </a:r>
            <a:endParaRPr lang="en-US" altLang="zh-TW" sz="2400" dirty="0">
              <a:latin typeface="華康中圓體" panose="020F0509000000000000" pitchFamily="49" charset="-120"/>
              <a:ea typeface="華康中圓體" panose="020F0509000000000000" pitchFamily="49" charset="-120"/>
            </a:endParaRPr>
          </a:p>
        </p:txBody>
      </p:sp>
      <p:sp>
        <p:nvSpPr>
          <p:cNvPr id="14" name="文字方塊 13"/>
          <p:cNvSpPr txBox="1"/>
          <p:nvPr/>
        </p:nvSpPr>
        <p:spPr>
          <a:xfrm>
            <a:off x="1104336" y="5654380"/>
            <a:ext cx="5538215" cy="461665"/>
          </a:xfrm>
          <a:prstGeom prst="rect">
            <a:avLst/>
          </a:prstGeom>
          <a:noFill/>
        </p:spPr>
        <p:txBody>
          <a:bodyPr wrap="square" rtlCol="0" anchor="t">
            <a:spAutoFit/>
          </a:bodyPr>
          <a:lstStyle/>
          <a:p>
            <a:r>
              <a:rPr lang="en-US" altLang="zh-TW" sz="2400" dirty="0" smtClean="0">
                <a:latin typeface="華康中圓體" panose="020F0509000000000000" pitchFamily="49" charset="-120"/>
                <a:ea typeface="華康中圓體"/>
              </a:rPr>
              <a:t>2.</a:t>
            </a:r>
            <a:r>
              <a:rPr lang="zh-TW" altLang="en-US" sz="2400" dirty="0" smtClean="0">
                <a:latin typeface="華康中圓體" panose="020F0509000000000000" pitchFamily="49" charset="-120"/>
                <a:ea typeface="華康中圓體"/>
              </a:rPr>
              <a:t>協助</a:t>
            </a:r>
            <a:r>
              <a:rPr lang="zh-TW" altLang="en-US" sz="2400" dirty="0">
                <a:latin typeface="華康中圓體" panose="020F0509000000000000" pitchFamily="49" charset="-120"/>
                <a:ea typeface="華康中圓體"/>
              </a:rPr>
              <a:t>建立學校、提供</a:t>
            </a:r>
            <a:r>
              <a:rPr lang="zh-TW" altLang="en-US" sz="2400" dirty="0" smtClean="0">
                <a:latin typeface="華康中圓體" panose="020F0509000000000000" pitchFamily="49" charset="-120"/>
                <a:ea typeface="華康中圓體"/>
              </a:rPr>
              <a:t>醫療資源.</a:t>
            </a:r>
            <a:r>
              <a:rPr lang="zh-TW" altLang="en-US" sz="2400" dirty="0">
                <a:latin typeface="華康中圓體" panose="020F0509000000000000" pitchFamily="49" charset="-120"/>
                <a:ea typeface="華康中圓體"/>
              </a:rPr>
              <a:t>..</a:t>
            </a:r>
            <a:endParaRPr lang="en-US" altLang="zh-TW" sz="2400" dirty="0">
              <a:latin typeface="華康中圓體" panose="020F0509000000000000" pitchFamily="49" charset="-120"/>
              <a:ea typeface="華康中圓體" panose="020F0509000000000000" pitchFamily="49" charset="-120"/>
            </a:endParaRPr>
          </a:p>
        </p:txBody>
      </p:sp>
      <p:sp>
        <p:nvSpPr>
          <p:cNvPr id="3" name="文字方塊 2">
            <a:extLst>
              <a:ext uri="{FF2B5EF4-FFF2-40B4-BE49-F238E27FC236}">
                <a16:creationId xmlns:a16="http://schemas.microsoft.com/office/drawing/2014/main" xmlns="" id="{64BAD635-E9E9-4785-BA75-A34F23763398}"/>
              </a:ext>
            </a:extLst>
          </p:cNvPr>
          <p:cNvSpPr txBox="1"/>
          <p:nvPr/>
        </p:nvSpPr>
        <p:spPr>
          <a:xfrm>
            <a:off x="587536" y="2161365"/>
            <a:ext cx="3282696" cy="584775"/>
          </a:xfrm>
          <a:prstGeom prst="rect">
            <a:avLst/>
          </a:prstGeom>
          <a:noFill/>
        </p:spPr>
        <p:txBody>
          <a:bodyPr wrap="square" rtlCol="0" anchor="t">
            <a:spAutoFit/>
          </a:bodyPr>
          <a:lstStyle/>
          <a:p>
            <a:r>
              <a:rPr lang="zh-TW" altLang="en-US" sz="3200">
                <a:solidFill>
                  <a:srgbClr val="FFFFCC"/>
                </a:solidFill>
                <a:latin typeface="華康中圓體" panose="020F0509000000000000" pitchFamily="49" charset="-120"/>
                <a:ea typeface="華康中圓體"/>
              </a:rPr>
              <a:t>* </a:t>
            </a:r>
            <a:r>
              <a:rPr lang="zh-TW" altLang="en-US" sz="3200">
                <a:solidFill>
                  <a:srgbClr val="FFC000"/>
                </a:solidFill>
                <a:latin typeface="華康中圓體" panose="020F0509000000000000" pitchFamily="49" charset="-120"/>
                <a:ea typeface="華康中圓體"/>
              </a:rPr>
              <a:t>誰</a:t>
            </a:r>
            <a:r>
              <a:rPr lang="zh-TW" altLang="en-US" sz="3200">
                <a:solidFill>
                  <a:srgbClr val="FFFFCC"/>
                </a:solidFill>
                <a:latin typeface="華康中圓體" panose="020F0509000000000000" pitchFamily="49" charset="-120"/>
                <a:ea typeface="華康中圓體"/>
              </a:rPr>
              <a:t>提供幫助</a:t>
            </a:r>
          </a:p>
        </p:txBody>
      </p:sp>
      <p:sp>
        <p:nvSpPr>
          <p:cNvPr id="5" name="文字方塊 4">
            <a:extLst>
              <a:ext uri="{FF2B5EF4-FFF2-40B4-BE49-F238E27FC236}">
                <a16:creationId xmlns:a16="http://schemas.microsoft.com/office/drawing/2014/main" xmlns="" id="{684AAA4F-1A01-4D9F-9DB5-7B6B77A7A9E3}"/>
              </a:ext>
            </a:extLst>
          </p:cNvPr>
          <p:cNvSpPr txBox="1"/>
          <p:nvPr/>
        </p:nvSpPr>
        <p:spPr>
          <a:xfrm>
            <a:off x="1134583" y="2999034"/>
            <a:ext cx="1728216" cy="461665"/>
          </a:xfrm>
          <a:prstGeom prst="rect">
            <a:avLst/>
          </a:prstGeom>
          <a:noFill/>
        </p:spPr>
        <p:txBody>
          <a:bodyPr wrap="square" rtlCol="0">
            <a:spAutoFit/>
          </a:bodyPr>
          <a:lstStyle/>
          <a:p>
            <a:r>
              <a:rPr lang="en-US" altLang="zh-TW" sz="2400" dirty="0" smtClean="0">
                <a:latin typeface="華康中圓體" panose="020F0509000000000000" pitchFamily="49" charset="-120"/>
                <a:ea typeface="華康中圓體" panose="020F0509000000000000" pitchFamily="49" charset="-120"/>
              </a:rPr>
              <a:t>1.</a:t>
            </a:r>
            <a:r>
              <a:rPr lang="zh-TW" altLang="en-US" sz="2400" dirty="0" smtClean="0">
                <a:latin typeface="華康中圓體" panose="020F0509000000000000" pitchFamily="49" charset="-120"/>
                <a:ea typeface="華康中圓體" panose="020F0509000000000000" pitchFamily="49" charset="-120"/>
              </a:rPr>
              <a:t>當</a:t>
            </a:r>
            <a:r>
              <a:rPr lang="zh-TW" altLang="en-US" sz="2400" dirty="0">
                <a:latin typeface="華康中圓體" panose="020F0509000000000000" pitchFamily="49" charset="-120"/>
                <a:ea typeface="華康中圓體" panose="020F0509000000000000" pitchFamily="49" charset="-120"/>
              </a:rPr>
              <a:t>國政府</a:t>
            </a:r>
            <a:endParaRPr lang="en-US" altLang="zh-TW" sz="2400" dirty="0">
              <a:latin typeface="華康中圓體" panose="020F0509000000000000" pitchFamily="49" charset="-120"/>
              <a:ea typeface="華康中圓體" panose="020F0509000000000000" pitchFamily="49" charset="-120"/>
            </a:endParaRPr>
          </a:p>
        </p:txBody>
      </p:sp>
      <p:sp>
        <p:nvSpPr>
          <p:cNvPr id="6" name="文字方塊 5">
            <a:extLst>
              <a:ext uri="{FF2B5EF4-FFF2-40B4-BE49-F238E27FC236}">
                <a16:creationId xmlns:a16="http://schemas.microsoft.com/office/drawing/2014/main" xmlns="" id="{6545F1B8-CFD6-47A5-B4D2-81EEA8391251}"/>
              </a:ext>
            </a:extLst>
          </p:cNvPr>
          <p:cNvSpPr txBox="1"/>
          <p:nvPr/>
        </p:nvSpPr>
        <p:spPr>
          <a:xfrm>
            <a:off x="1134582" y="3520779"/>
            <a:ext cx="2238809" cy="461665"/>
          </a:xfrm>
          <a:prstGeom prst="rect">
            <a:avLst/>
          </a:prstGeom>
          <a:noFill/>
        </p:spPr>
        <p:txBody>
          <a:bodyPr wrap="square" rtlCol="0">
            <a:spAutoFit/>
          </a:bodyPr>
          <a:lstStyle/>
          <a:p>
            <a:r>
              <a:rPr lang="en-US" altLang="zh-TW" sz="2400" dirty="0" smtClean="0">
                <a:latin typeface="華康中圓體" panose="020F0509000000000000" pitchFamily="49" charset="-120"/>
                <a:ea typeface="華康中圓體" panose="020F0509000000000000" pitchFamily="49" charset="-120"/>
              </a:rPr>
              <a:t>2.</a:t>
            </a:r>
            <a:r>
              <a:rPr lang="zh-TW" altLang="en-US" sz="2400" dirty="0" smtClean="0">
                <a:latin typeface="華康中圓體" panose="020F0509000000000000" pitchFamily="49" charset="-120"/>
                <a:ea typeface="華康中圓體" panose="020F0509000000000000" pitchFamily="49" charset="-120"/>
              </a:rPr>
              <a:t>非</a:t>
            </a:r>
            <a:r>
              <a:rPr lang="zh-TW" altLang="en-US" sz="2400" dirty="0">
                <a:latin typeface="華康中圓體" panose="020F0509000000000000" pitchFamily="49" charset="-120"/>
                <a:ea typeface="華康中圓體" panose="020F0509000000000000" pitchFamily="49" charset="-120"/>
              </a:rPr>
              <a:t>營利組織</a:t>
            </a:r>
            <a:endParaRPr lang="en-US" altLang="zh-TW" sz="2400" dirty="0">
              <a:latin typeface="華康中圓體" panose="020F0509000000000000" pitchFamily="49" charset="-120"/>
              <a:ea typeface="華康中圓體" panose="020F0509000000000000" pitchFamily="49" charset="-120"/>
            </a:endParaRPr>
          </a:p>
        </p:txBody>
      </p:sp>
      <p:pic>
        <p:nvPicPr>
          <p:cNvPr id="7" name="圖片 6"/>
          <p:cNvPicPr>
            <a:picLocks noChangeAspect="1"/>
          </p:cNvPicPr>
          <p:nvPr/>
        </p:nvPicPr>
        <p:blipFill rotWithShape="1">
          <a:blip r:embed="rId3">
            <a:extLst>
              <a:ext uri="{28A0092B-C50C-407E-A947-70E740481C1C}">
                <a14:useLocalDpi xmlns:a14="http://schemas.microsoft.com/office/drawing/2010/main" val="0"/>
              </a:ext>
            </a:extLst>
          </a:blip>
          <a:srcRect t="20483" r="5833" b="23671"/>
          <a:stretch/>
        </p:blipFill>
        <p:spPr>
          <a:xfrm>
            <a:off x="4585252" y="2483495"/>
            <a:ext cx="6824869" cy="2864095"/>
          </a:xfrm>
          <a:prstGeom prst="rect">
            <a:avLst/>
          </a:prstGeom>
        </p:spPr>
      </p:pic>
      <p:sp>
        <p:nvSpPr>
          <p:cNvPr id="15" name="文字方塊 14"/>
          <p:cNvSpPr txBox="1"/>
          <p:nvPr/>
        </p:nvSpPr>
        <p:spPr>
          <a:xfrm>
            <a:off x="5658678" y="6446603"/>
            <a:ext cx="6602330" cy="246221"/>
          </a:xfrm>
          <a:prstGeom prst="rect">
            <a:avLst/>
          </a:prstGeom>
          <a:noFill/>
        </p:spPr>
        <p:txBody>
          <a:bodyPr wrap="square" rtlCol="0" anchor="t">
            <a:spAutoFit/>
          </a:bodyPr>
          <a:lstStyle/>
          <a:p>
            <a:r>
              <a:rPr lang="zh-TW" altLang="en-US" sz="1000" dirty="0">
                <a:solidFill>
                  <a:schemeClr val="bg2">
                    <a:lumMod val="25000"/>
                    <a:lumOff val="75000"/>
                  </a:schemeClr>
                </a:solidFill>
                <a:latin typeface="華康中圓體" panose="020F0509000000000000" pitchFamily="49" charset="-120"/>
                <a:ea typeface="華康中圓體" panose="020F0509000000000000" pitchFamily="49" charset="-120"/>
              </a:rPr>
              <a:t>圖片</a:t>
            </a:r>
            <a:r>
              <a:rPr lang="zh-TW" altLang="en-US"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來源</a:t>
            </a:r>
            <a:r>
              <a:rPr lang="zh-TW" altLang="zh-TW"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《世界</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中的</a:t>
            </a:r>
            <a:r>
              <a:rPr lang="zh-TW" altLang="zh-TW"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孩子》</a:t>
            </a:r>
            <a:r>
              <a:rPr lang="zh-TW" altLang="en-US"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系列</a:t>
            </a:r>
            <a:r>
              <a:rPr lang="zh-TW" altLang="en-US" sz="1000" dirty="0">
                <a:solidFill>
                  <a:schemeClr val="bg2">
                    <a:lumMod val="25000"/>
                    <a:lumOff val="75000"/>
                  </a:schemeClr>
                </a:solidFill>
                <a:latin typeface="華康中圓體" panose="020F0509000000000000" pitchFamily="49" charset="-120"/>
                <a:ea typeface="華康中圓體" panose="020F0509000000000000" pitchFamily="49" charset="-120"/>
              </a:rPr>
              <a:t>、</a:t>
            </a:r>
            <a:r>
              <a:rPr lang="zh-TW" altLang="zh-TW"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凱</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里．羅伯茲</a:t>
            </a:r>
            <a:r>
              <a:rPr lang="en-US"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文、漢娜尼．凱</a:t>
            </a:r>
            <a:r>
              <a:rPr lang="en-US"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圖、郭恩惠</a:t>
            </a:r>
            <a:r>
              <a:rPr lang="en-US"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譯；親子天下股份有限公司</a:t>
            </a:r>
            <a:r>
              <a:rPr lang="zh-TW" altLang="zh-TW"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出版</a:t>
            </a:r>
            <a:endParaRPr lang="zh-TW" altLang="en-US" sz="1000" dirty="0">
              <a:solidFill>
                <a:schemeClr val="bg2">
                  <a:lumMod val="25000"/>
                  <a:lumOff val="75000"/>
                </a:schemeClr>
              </a:solidFill>
              <a:latin typeface="華康中圓體" panose="020F0509000000000000" pitchFamily="49" charset="-120"/>
              <a:ea typeface="華康中圓體" panose="020F0509000000000000" pitchFamily="49" charset="-120"/>
            </a:endParaRPr>
          </a:p>
        </p:txBody>
      </p:sp>
    </p:spTree>
    <p:extLst>
      <p:ext uri="{BB962C8B-B14F-4D97-AF65-F5344CB8AC3E}">
        <p14:creationId xmlns:p14="http://schemas.microsoft.com/office/powerpoint/2010/main" val="339246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4" presetClass="entr" presetSubtype="1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p:bldP spid="3"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邊形 4"/>
          <p:cNvSpPr/>
          <p:nvPr/>
        </p:nvSpPr>
        <p:spPr>
          <a:xfrm>
            <a:off x="1" y="544393"/>
            <a:ext cx="5658678" cy="1267154"/>
          </a:xfrm>
          <a:prstGeom prst="homePlate">
            <a:avLst/>
          </a:prstGeom>
          <a:gradFill flip="none" rotWithShape="1">
            <a:gsLst>
              <a:gs pos="0">
                <a:srgbClr val="FFFFCC"/>
              </a:gs>
              <a:gs pos="100000">
                <a:srgbClr val="FFFF99"/>
              </a:gs>
            </a:gsLst>
            <a:lin ang="8100000" scaled="1"/>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2" name="標題 1"/>
          <p:cNvSpPr txBox="1">
            <a:spLocks/>
          </p:cNvSpPr>
          <p:nvPr/>
        </p:nvSpPr>
        <p:spPr>
          <a:xfrm>
            <a:off x="576071" y="785074"/>
            <a:ext cx="4409552" cy="922097"/>
          </a:xfrm>
          <a:prstGeom prst="rect">
            <a:avLst/>
          </a:prstGeom>
          <a:ln>
            <a:no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5400" dirty="0">
                <a:solidFill>
                  <a:schemeClr val="bg1"/>
                </a:solidFill>
                <a:latin typeface="SetoFont" panose="02000600000000000000" pitchFamily="2" charset="-120"/>
                <a:ea typeface="SetoFont" panose="02000600000000000000" pitchFamily="2" charset="-120"/>
                <a:cs typeface="SetoFont" panose="02000600000000000000" pitchFamily="2" charset="-120"/>
              </a:rPr>
              <a:t>難民</a:t>
            </a:r>
            <a:r>
              <a:rPr lang="zh-TW" altLang="en-US" sz="5400" dirty="0" smtClean="0">
                <a:solidFill>
                  <a:schemeClr val="bg1"/>
                </a:solidFill>
                <a:latin typeface="SetoFont" panose="02000600000000000000" pitchFamily="2" charset="-120"/>
                <a:ea typeface="SetoFont" panose="02000600000000000000" pitchFamily="2" charset="-120"/>
                <a:cs typeface="SetoFont" panose="02000600000000000000" pitchFamily="2" charset="-120"/>
              </a:rPr>
              <a:t>中</a:t>
            </a:r>
            <a:r>
              <a:rPr lang="zh-TW" altLang="en-US" sz="5400" dirty="0">
                <a:solidFill>
                  <a:schemeClr val="bg1"/>
                </a:solidFill>
                <a:latin typeface="SetoFont" panose="02000600000000000000" pitchFamily="2" charset="-120"/>
                <a:ea typeface="SetoFont" panose="02000600000000000000" pitchFamily="2" charset="-120"/>
                <a:cs typeface="SetoFont" panose="02000600000000000000" pitchFamily="2" charset="-120"/>
              </a:rPr>
              <a:t>的</a:t>
            </a:r>
            <a:r>
              <a:rPr lang="zh-TW" altLang="en-US" sz="5400" dirty="0" smtClean="0">
                <a:solidFill>
                  <a:schemeClr val="bg1"/>
                </a:solidFill>
                <a:latin typeface="SetoFont" panose="02000600000000000000" pitchFamily="2" charset="-120"/>
                <a:ea typeface="SetoFont" panose="02000600000000000000" pitchFamily="2" charset="-120"/>
                <a:cs typeface="SetoFont" panose="02000600000000000000" pitchFamily="2" charset="-120"/>
              </a:rPr>
              <a:t>兒童</a:t>
            </a:r>
            <a:endParaRPr lang="zh-TW" altLang="en-US" sz="5400" dirty="0">
              <a:solidFill>
                <a:schemeClr val="bg1"/>
              </a:solidFill>
              <a:latin typeface="SetoFont" panose="02000600000000000000" pitchFamily="2" charset="-120"/>
              <a:ea typeface="SetoFont" panose="02000600000000000000" pitchFamily="2" charset="-120"/>
              <a:cs typeface="SetoFont" panose="02000600000000000000" pitchFamily="2" charset="-120"/>
            </a:endParaRPr>
          </a:p>
        </p:txBody>
      </p:sp>
      <p:sp>
        <p:nvSpPr>
          <p:cNvPr id="3" name="標題 1"/>
          <p:cNvSpPr txBox="1">
            <a:spLocks/>
          </p:cNvSpPr>
          <p:nvPr/>
        </p:nvSpPr>
        <p:spPr>
          <a:xfrm>
            <a:off x="1324303" y="2314334"/>
            <a:ext cx="3974757" cy="7351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dirty="0" smtClean="0">
                <a:latin typeface="華康中圓體" panose="020F0509000000000000" pitchFamily="49" charset="-120"/>
                <a:ea typeface="華康中圓體" panose="020F0509000000000000" pitchFamily="49" charset="-120"/>
                <a:cs typeface="SetoFont" panose="02000600000000000000" pitchFamily="2" charset="-120"/>
              </a:rPr>
              <a:t>比</a:t>
            </a:r>
            <a:r>
              <a:rPr lang="zh-TW" altLang="en-US" dirty="0">
                <a:latin typeface="華康中圓體" panose="020F0509000000000000" pitchFamily="49" charset="-120"/>
                <a:ea typeface="華康中圓體" panose="020F0509000000000000" pitchFamily="49" charset="-120"/>
                <a:cs typeface="SetoFont" panose="02000600000000000000" pitchFamily="2" charset="-120"/>
              </a:rPr>
              <a:t>例</a:t>
            </a:r>
            <a:r>
              <a:rPr lang="zh-TW" altLang="en-US" dirty="0" smtClean="0">
                <a:latin typeface="華康中圓體" panose="020F0509000000000000" pitchFamily="49" charset="-120"/>
                <a:ea typeface="華康中圓體" panose="020F0509000000000000" pitchFamily="49" charset="-120"/>
                <a:cs typeface="Heiti TC" panose="040F0700000000000000" pitchFamily="82" charset="-120"/>
              </a:rPr>
              <a:t>超過</a:t>
            </a:r>
            <a:r>
              <a:rPr lang="zh-TW" altLang="en-US" dirty="0">
                <a:latin typeface="華康中圓體" panose="020F0509000000000000" pitchFamily="49" charset="-120"/>
                <a:ea typeface="華康中圓體" panose="020F0509000000000000" pitchFamily="49" charset="-120"/>
                <a:cs typeface="Heiti TC" panose="040F0700000000000000" pitchFamily="82" charset="-120"/>
              </a:rPr>
              <a:t>半數</a:t>
            </a:r>
          </a:p>
        </p:txBody>
      </p:sp>
      <p:sp>
        <p:nvSpPr>
          <p:cNvPr id="4" name="文字方塊 3"/>
          <p:cNvSpPr txBox="1"/>
          <p:nvPr/>
        </p:nvSpPr>
        <p:spPr>
          <a:xfrm>
            <a:off x="10624358" y="9952017"/>
            <a:ext cx="2814579" cy="738664"/>
          </a:xfrm>
          <a:prstGeom prst="rect">
            <a:avLst/>
          </a:prstGeom>
          <a:noFill/>
        </p:spPr>
        <p:txBody>
          <a:bodyPr wrap="square" rtlCol="0">
            <a:spAutoFit/>
          </a:bodyPr>
          <a:lstStyle/>
          <a:p>
            <a:r>
              <a:rPr lang="zh-TW" altLang="en-US" sz="1400" dirty="0">
                <a:latin typeface="王漢宗細圓體繁" panose="02020300000000000000" pitchFamily="18" charset="-120"/>
                <a:ea typeface="王漢宗細圓體繁" panose="02020300000000000000" pitchFamily="18" charset="-120"/>
                <a:hlinkClick r:id="rId3"/>
              </a:rPr>
              <a:t>資料來源：</a:t>
            </a:r>
            <a:r>
              <a:rPr lang="en-US" altLang="zh-TW" sz="1400" dirty="0">
                <a:latin typeface="王漢宗細圓體繁" panose="02020300000000000000" pitchFamily="18" charset="-120"/>
                <a:ea typeface="王漢宗細圓體繁" panose="02020300000000000000" pitchFamily="18" charset="-120"/>
                <a:hlinkClick r:id="rId3"/>
              </a:rPr>
              <a:t>https://</a:t>
            </a:r>
            <a:r>
              <a:rPr lang="en-US" altLang="zh-TW" sz="1400" dirty="0" err="1">
                <a:latin typeface="王漢宗細圓體繁" panose="02020300000000000000" pitchFamily="18" charset="-120"/>
                <a:ea typeface="王漢宗細圓體繁" panose="02020300000000000000" pitchFamily="18" charset="-120"/>
                <a:hlinkClick r:id="rId3"/>
              </a:rPr>
              <a:t>npost.tw</a:t>
            </a:r>
            <a:r>
              <a:rPr lang="en-US" altLang="zh-TW" sz="1400" dirty="0">
                <a:latin typeface="王漢宗細圓體繁" panose="02020300000000000000" pitchFamily="18" charset="-120"/>
                <a:ea typeface="王漢宗細圓體繁" panose="02020300000000000000" pitchFamily="18" charset="-120"/>
                <a:hlinkClick r:id="rId3"/>
              </a:rPr>
              <a:t>/archives/35048</a:t>
            </a:r>
            <a:endParaRPr lang="zh-TW" altLang="en-US" sz="1400" dirty="0">
              <a:latin typeface="王漢宗細圓體繁" panose="02020300000000000000" pitchFamily="18" charset="-120"/>
              <a:ea typeface="王漢宗細圓體繁" panose="02020300000000000000" pitchFamily="18" charset="-120"/>
            </a:endParaRPr>
          </a:p>
        </p:txBody>
      </p:sp>
      <p:sp>
        <p:nvSpPr>
          <p:cNvPr id="6" name="文字方塊 5"/>
          <p:cNvSpPr txBox="1"/>
          <p:nvPr/>
        </p:nvSpPr>
        <p:spPr>
          <a:xfrm>
            <a:off x="8891235" y="6124613"/>
            <a:ext cx="3140412" cy="276999"/>
          </a:xfrm>
          <a:prstGeom prst="rect">
            <a:avLst/>
          </a:prstGeom>
          <a:noFill/>
        </p:spPr>
        <p:txBody>
          <a:bodyPr wrap="square" rtlCol="0">
            <a:spAutoFit/>
          </a:bodyPr>
          <a:lstStyle/>
          <a:p>
            <a:r>
              <a:rPr lang="zh-TW" altLang="en-US" sz="1200" dirty="0">
                <a:solidFill>
                  <a:schemeClr val="tx1">
                    <a:lumMod val="65000"/>
                  </a:schemeClr>
                </a:solidFill>
                <a:latin typeface="+mn-ea"/>
              </a:rPr>
              <a:t>資料來源</a:t>
            </a:r>
            <a:r>
              <a:rPr lang="en-US" altLang="zh-TW" sz="1200" dirty="0">
                <a:solidFill>
                  <a:schemeClr val="tx1">
                    <a:lumMod val="65000"/>
                  </a:schemeClr>
                </a:solidFill>
                <a:latin typeface="+mn-ea"/>
              </a:rPr>
              <a:t>https://</a:t>
            </a:r>
            <a:r>
              <a:rPr lang="en-US" altLang="zh-TW" sz="1200" dirty="0" err="1">
                <a:solidFill>
                  <a:schemeClr val="tx1">
                    <a:lumMod val="65000"/>
                  </a:schemeClr>
                </a:solidFill>
                <a:latin typeface="+mn-ea"/>
              </a:rPr>
              <a:t>npost.tw</a:t>
            </a:r>
            <a:r>
              <a:rPr lang="en-US" altLang="zh-TW" sz="1200" dirty="0">
                <a:solidFill>
                  <a:schemeClr val="tx1">
                    <a:lumMod val="65000"/>
                  </a:schemeClr>
                </a:solidFill>
                <a:latin typeface="+mn-ea"/>
              </a:rPr>
              <a:t>/archives/35048</a:t>
            </a:r>
            <a:endParaRPr lang="zh-TW" altLang="en-US" sz="1200" dirty="0">
              <a:solidFill>
                <a:schemeClr val="tx1">
                  <a:lumMod val="65000"/>
                </a:schemeClr>
              </a:solidFill>
              <a:latin typeface="+mn-ea"/>
            </a:endParaRPr>
          </a:p>
        </p:txBody>
      </p:sp>
      <p:graphicFrame>
        <p:nvGraphicFramePr>
          <p:cNvPr id="19" name="圖表 18"/>
          <p:cNvGraphicFramePr/>
          <p:nvPr>
            <p:extLst>
              <p:ext uri="{D42A27DB-BD31-4B8C-83A1-F6EECF244321}">
                <p14:modId xmlns:p14="http://schemas.microsoft.com/office/powerpoint/2010/main" val="1680470052"/>
              </p:ext>
            </p:extLst>
          </p:nvPr>
        </p:nvGraphicFramePr>
        <p:xfrm>
          <a:off x="6453176" y="2054383"/>
          <a:ext cx="4171182" cy="3576003"/>
        </p:xfrm>
        <a:graphic>
          <a:graphicData uri="http://schemas.openxmlformats.org/drawingml/2006/chart">
            <c:chart xmlns:c="http://schemas.openxmlformats.org/drawingml/2006/chart" xmlns:r="http://schemas.openxmlformats.org/officeDocument/2006/relationships" r:id="rId4"/>
          </a:graphicData>
        </a:graphic>
      </p:graphicFrame>
      <p:sp>
        <p:nvSpPr>
          <p:cNvPr id="7" name="文字方塊 6">
            <a:extLst>
              <a:ext uri="{FF2B5EF4-FFF2-40B4-BE49-F238E27FC236}">
                <a16:creationId xmlns:a16="http://schemas.microsoft.com/office/drawing/2014/main" xmlns="" id="{CE4DF215-9EB1-4B3D-996B-1A9DD79A4218}"/>
              </a:ext>
            </a:extLst>
          </p:cNvPr>
          <p:cNvSpPr txBox="1"/>
          <p:nvPr/>
        </p:nvSpPr>
        <p:spPr>
          <a:xfrm>
            <a:off x="6995690" y="3223010"/>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6000" dirty="0">
                <a:latin typeface="SetoFont" panose="02000600000000000000" pitchFamily="2" charset="-120"/>
                <a:ea typeface="SetoFont" panose="02000600000000000000" pitchFamily="2" charset="-120"/>
                <a:cs typeface="SetoFont" panose="02000600000000000000" pitchFamily="2" charset="-120"/>
              </a:rPr>
              <a:t>51%</a:t>
            </a:r>
          </a:p>
        </p:txBody>
      </p:sp>
      <p:pic>
        <p:nvPicPr>
          <p:cNvPr id="8" name="圖片 7"/>
          <p:cNvPicPr>
            <a:picLocks noChangeAspect="1"/>
          </p:cNvPicPr>
          <p:nvPr/>
        </p:nvPicPr>
        <p:blipFill rotWithShape="1">
          <a:blip r:embed="rId5">
            <a:extLst>
              <a:ext uri="{28A0092B-C50C-407E-A947-70E740481C1C}">
                <a14:useLocalDpi xmlns:a14="http://schemas.microsoft.com/office/drawing/2010/main" val="0"/>
              </a:ext>
            </a:extLst>
          </a:blip>
          <a:srcRect l="60802" t="11207" r="2688" b="42415"/>
          <a:stretch/>
        </p:blipFill>
        <p:spPr>
          <a:xfrm>
            <a:off x="1713597" y="3768717"/>
            <a:ext cx="2775014" cy="2494395"/>
          </a:xfrm>
          <a:prstGeom prst="rect">
            <a:avLst/>
          </a:prstGeom>
        </p:spPr>
      </p:pic>
      <p:sp>
        <p:nvSpPr>
          <p:cNvPr id="15" name="文字方塊 14"/>
          <p:cNvSpPr txBox="1"/>
          <p:nvPr/>
        </p:nvSpPr>
        <p:spPr>
          <a:xfrm>
            <a:off x="5658678" y="6446603"/>
            <a:ext cx="6602330" cy="246221"/>
          </a:xfrm>
          <a:prstGeom prst="rect">
            <a:avLst/>
          </a:prstGeom>
          <a:noFill/>
        </p:spPr>
        <p:txBody>
          <a:bodyPr wrap="square" rtlCol="0" anchor="t">
            <a:spAutoFit/>
          </a:bodyPr>
          <a:lstStyle/>
          <a:p>
            <a:r>
              <a:rPr lang="zh-TW" altLang="en-US" sz="1000" dirty="0">
                <a:solidFill>
                  <a:schemeClr val="bg2">
                    <a:lumMod val="25000"/>
                    <a:lumOff val="75000"/>
                  </a:schemeClr>
                </a:solidFill>
                <a:latin typeface="華康中圓體" panose="020F0509000000000000" pitchFamily="49" charset="-120"/>
                <a:ea typeface="華康中圓體" panose="020F0509000000000000" pitchFamily="49" charset="-120"/>
              </a:rPr>
              <a:t>圖片</a:t>
            </a:r>
            <a:r>
              <a:rPr lang="zh-TW" altLang="en-US"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來源</a:t>
            </a:r>
            <a:r>
              <a:rPr lang="zh-TW" altLang="zh-TW"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《世界</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中的</a:t>
            </a:r>
            <a:r>
              <a:rPr lang="zh-TW" altLang="zh-TW"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孩子》</a:t>
            </a:r>
            <a:r>
              <a:rPr lang="zh-TW" altLang="en-US"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系列</a:t>
            </a:r>
            <a:r>
              <a:rPr lang="zh-TW" altLang="en-US" sz="1000" dirty="0">
                <a:solidFill>
                  <a:schemeClr val="bg2">
                    <a:lumMod val="25000"/>
                    <a:lumOff val="75000"/>
                  </a:schemeClr>
                </a:solidFill>
                <a:latin typeface="華康中圓體" panose="020F0509000000000000" pitchFamily="49" charset="-120"/>
                <a:ea typeface="華康中圓體" panose="020F0509000000000000" pitchFamily="49" charset="-120"/>
              </a:rPr>
              <a:t>、</a:t>
            </a:r>
            <a:r>
              <a:rPr lang="zh-TW" altLang="zh-TW"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凱</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里．羅伯茲</a:t>
            </a:r>
            <a:r>
              <a:rPr lang="en-US"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文、漢娜尼．凱</a:t>
            </a:r>
            <a:r>
              <a:rPr lang="en-US"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圖、郭恩惠</a:t>
            </a:r>
            <a:r>
              <a:rPr lang="en-US"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譯；親子天下股份有限公司</a:t>
            </a:r>
            <a:r>
              <a:rPr lang="zh-TW" altLang="zh-TW"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出版</a:t>
            </a:r>
            <a:endParaRPr lang="zh-TW" altLang="en-US" sz="1000" dirty="0">
              <a:solidFill>
                <a:schemeClr val="bg2">
                  <a:lumMod val="25000"/>
                  <a:lumOff val="75000"/>
                </a:schemeClr>
              </a:solidFill>
              <a:latin typeface="華康中圓體" panose="020F0509000000000000" pitchFamily="49" charset="-120"/>
              <a:ea typeface="華康中圓體" panose="020F0509000000000000" pitchFamily="49" charset="-120"/>
            </a:endParaRPr>
          </a:p>
        </p:txBody>
      </p:sp>
    </p:spTree>
    <p:extLst>
      <p:ext uri="{BB962C8B-B14F-4D97-AF65-F5344CB8AC3E}">
        <p14:creationId xmlns:p14="http://schemas.microsoft.com/office/powerpoint/2010/main" val="304708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1" presetClass="entr" presetSubtype="1"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wheel(1)">
                                      <p:cBhvr>
                                        <p:cTn id="9" dur="1000"/>
                                        <p:tgtEl>
                                          <p:spTgt spid="19"/>
                                        </p:tgtEl>
                                      </p:cBhvr>
                                    </p:animEffec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19" grpId="0">
        <p:bldAsOne/>
      </p:bldGraphic>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a:xfrm>
            <a:off x="1570295" y="3448722"/>
            <a:ext cx="2169601" cy="8530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dirty="0">
                <a:latin typeface="華康中圓體" panose="020F0509000000000000" pitchFamily="49" charset="-120"/>
                <a:ea typeface="華康中圓體" panose="020F0509000000000000" pitchFamily="49" charset="-120"/>
                <a:cs typeface="SetoFont" panose="02000600000000000000" pitchFamily="2" charset="-120"/>
              </a:rPr>
              <a:t>2.</a:t>
            </a:r>
            <a:r>
              <a:rPr lang="zh-TW" altLang="en-US" dirty="0">
                <a:latin typeface="華康中圓體" panose="020F0509000000000000" pitchFamily="49" charset="-120"/>
                <a:ea typeface="華康中圓體" panose="020F0509000000000000" pitchFamily="49" charset="-120"/>
                <a:cs typeface="SetoFont" panose="02000600000000000000" pitchFamily="2" charset="-120"/>
              </a:rPr>
              <a:t>戰爭</a:t>
            </a:r>
          </a:p>
        </p:txBody>
      </p:sp>
      <p:sp>
        <p:nvSpPr>
          <p:cNvPr id="6" name="標題 1"/>
          <p:cNvSpPr txBox="1">
            <a:spLocks/>
          </p:cNvSpPr>
          <p:nvPr/>
        </p:nvSpPr>
        <p:spPr>
          <a:xfrm>
            <a:off x="1570295" y="2196113"/>
            <a:ext cx="1703257" cy="8530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dirty="0">
                <a:latin typeface="華康中圓體" panose="020F0509000000000000" pitchFamily="49" charset="-120"/>
                <a:ea typeface="華康中圓體" panose="020F0509000000000000" pitchFamily="49" charset="-120"/>
                <a:cs typeface="SetoFont" panose="02000600000000000000" pitchFamily="2" charset="-120"/>
              </a:rPr>
              <a:t>1.</a:t>
            </a:r>
            <a:r>
              <a:rPr lang="zh-TW" altLang="en-US" dirty="0">
                <a:latin typeface="華康中圓體" panose="020F0509000000000000" pitchFamily="49" charset="-120"/>
                <a:ea typeface="華康中圓體" panose="020F0509000000000000" pitchFamily="49" charset="-120"/>
                <a:cs typeface="SetoFont" panose="02000600000000000000" pitchFamily="2" charset="-120"/>
              </a:rPr>
              <a:t>人</a:t>
            </a:r>
          </a:p>
        </p:txBody>
      </p:sp>
      <p:sp>
        <p:nvSpPr>
          <p:cNvPr id="7" name="標題 1"/>
          <p:cNvSpPr txBox="1">
            <a:spLocks/>
          </p:cNvSpPr>
          <p:nvPr/>
        </p:nvSpPr>
        <p:spPr>
          <a:xfrm>
            <a:off x="1570295" y="4664755"/>
            <a:ext cx="3632641" cy="8530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dirty="0">
                <a:latin typeface="華康中圓體" panose="020F0509000000000000" pitchFamily="49" charset="-120"/>
                <a:ea typeface="華康中圓體" panose="020F0509000000000000" pitchFamily="49" charset="-120"/>
                <a:cs typeface="SetoFont" panose="02000600000000000000" pitchFamily="2" charset="-120"/>
              </a:rPr>
              <a:t>3.</a:t>
            </a:r>
            <a:r>
              <a:rPr lang="zh-TW" altLang="en-US" dirty="0">
                <a:latin typeface="華康中圓體" panose="020F0509000000000000" pitchFamily="49" charset="-120"/>
                <a:ea typeface="華康中圓體" panose="020F0509000000000000" pitchFamily="49" charset="-120"/>
                <a:cs typeface="SetoFont" panose="02000600000000000000" pitchFamily="2" charset="-120"/>
              </a:rPr>
              <a:t>離鄉背井</a:t>
            </a:r>
          </a:p>
        </p:txBody>
      </p:sp>
      <p:sp>
        <p:nvSpPr>
          <p:cNvPr id="2" name="圓角矩形 1"/>
          <p:cNvSpPr/>
          <p:nvPr/>
        </p:nvSpPr>
        <p:spPr>
          <a:xfrm>
            <a:off x="694944" y="512064"/>
            <a:ext cx="4407408" cy="1289304"/>
          </a:xfrm>
          <a:prstGeom prst="round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8" name="標題 1"/>
          <p:cNvSpPr txBox="1">
            <a:spLocks/>
          </p:cNvSpPr>
          <p:nvPr/>
        </p:nvSpPr>
        <p:spPr>
          <a:xfrm>
            <a:off x="1081465" y="832972"/>
            <a:ext cx="3627696" cy="8530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dirty="0">
                <a:solidFill>
                  <a:schemeClr val="bg1">
                    <a:lumMod val="85000"/>
                    <a:lumOff val="15000"/>
                  </a:schemeClr>
                </a:solidFill>
                <a:latin typeface="SetoFont" panose="02000600000000000000" pitchFamily="2" charset="-120"/>
                <a:ea typeface="SetoFont" panose="02000600000000000000" pitchFamily="2" charset="-120"/>
                <a:cs typeface="SetoFont" panose="02000600000000000000" pitchFamily="2" charset="-120"/>
              </a:rPr>
              <a:t>關鍵詞想一想</a:t>
            </a:r>
          </a:p>
        </p:txBody>
      </p:sp>
      <p:sp>
        <p:nvSpPr>
          <p:cNvPr id="3" name="文字方塊 2"/>
          <p:cNvSpPr txBox="1"/>
          <p:nvPr/>
        </p:nvSpPr>
        <p:spPr>
          <a:xfrm>
            <a:off x="7380442" y="2622656"/>
            <a:ext cx="3298777" cy="1862048"/>
          </a:xfrm>
          <a:prstGeom prst="rect">
            <a:avLst/>
          </a:prstGeom>
          <a:noFill/>
        </p:spPr>
        <p:txBody>
          <a:bodyPr wrap="square" rtlCol="0">
            <a:spAutoFit/>
          </a:bodyPr>
          <a:lstStyle/>
          <a:p>
            <a:r>
              <a:rPr lang="zh-TW" altLang="en-US" sz="11500" dirty="0">
                <a:latin typeface="SetoFont" panose="02000600000000000000" pitchFamily="2" charset="-120"/>
                <a:ea typeface="SetoFont" panose="02000600000000000000" pitchFamily="2" charset="-120"/>
                <a:cs typeface="SetoFont" panose="02000600000000000000" pitchFamily="2" charset="-120"/>
              </a:rPr>
              <a:t>難民</a:t>
            </a:r>
          </a:p>
        </p:txBody>
      </p:sp>
    </p:spTree>
    <p:extLst>
      <p:ext uri="{BB962C8B-B14F-4D97-AF65-F5344CB8AC3E}">
        <p14:creationId xmlns:p14="http://schemas.microsoft.com/office/powerpoint/2010/main" val="259643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邊形 4"/>
          <p:cNvSpPr/>
          <p:nvPr/>
        </p:nvSpPr>
        <p:spPr>
          <a:xfrm>
            <a:off x="1" y="544393"/>
            <a:ext cx="5658678" cy="1267154"/>
          </a:xfrm>
          <a:prstGeom prst="homePlate">
            <a:avLst/>
          </a:prstGeom>
          <a:gradFill flip="none" rotWithShape="1">
            <a:gsLst>
              <a:gs pos="0">
                <a:srgbClr val="FFFFCC"/>
              </a:gs>
              <a:gs pos="100000">
                <a:srgbClr val="FFFF99"/>
              </a:gs>
            </a:gsLst>
            <a:lin ang="8100000" scaled="1"/>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2" name="標題 1"/>
          <p:cNvSpPr txBox="1">
            <a:spLocks/>
          </p:cNvSpPr>
          <p:nvPr/>
        </p:nvSpPr>
        <p:spPr>
          <a:xfrm>
            <a:off x="576071" y="785074"/>
            <a:ext cx="4409552" cy="922097"/>
          </a:xfrm>
          <a:prstGeom prst="rect">
            <a:avLst/>
          </a:prstGeom>
          <a:ln>
            <a:no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5400" dirty="0">
                <a:solidFill>
                  <a:schemeClr val="bg1"/>
                </a:solidFill>
                <a:latin typeface="SetoFont" panose="02000600000000000000" pitchFamily="2" charset="-120"/>
                <a:ea typeface="SetoFont" panose="02000600000000000000" pitchFamily="2" charset="-120"/>
                <a:cs typeface="SetoFont" panose="02000600000000000000" pitchFamily="2" charset="-120"/>
              </a:rPr>
              <a:t>難民</a:t>
            </a:r>
            <a:r>
              <a:rPr lang="zh-TW" altLang="en-US" sz="5400" dirty="0" smtClean="0">
                <a:solidFill>
                  <a:schemeClr val="bg1"/>
                </a:solidFill>
                <a:latin typeface="SetoFont" panose="02000600000000000000" pitchFamily="2" charset="-120"/>
                <a:ea typeface="SetoFont" panose="02000600000000000000" pitchFamily="2" charset="-120"/>
                <a:cs typeface="SetoFont" panose="02000600000000000000" pitchFamily="2" charset="-120"/>
              </a:rPr>
              <a:t>中</a:t>
            </a:r>
            <a:r>
              <a:rPr lang="zh-TW" altLang="en-US" sz="5400" dirty="0">
                <a:solidFill>
                  <a:schemeClr val="bg1"/>
                </a:solidFill>
                <a:latin typeface="SetoFont" panose="02000600000000000000" pitchFamily="2" charset="-120"/>
                <a:ea typeface="SetoFont" panose="02000600000000000000" pitchFamily="2" charset="-120"/>
                <a:cs typeface="SetoFont" panose="02000600000000000000" pitchFamily="2" charset="-120"/>
              </a:rPr>
              <a:t>的</a:t>
            </a:r>
            <a:r>
              <a:rPr lang="zh-TW" altLang="en-US" sz="5400" dirty="0" smtClean="0">
                <a:solidFill>
                  <a:schemeClr val="bg1"/>
                </a:solidFill>
                <a:latin typeface="SetoFont" panose="02000600000000000000" pitchFamily="2" charset="-120"/>
                <a:ea typeface="SetoFont" panose="02000600000000000000" pitchFamily="2" charset="-120"/>
                <a:cs typeface="SetoFont" panose="02000600000000000000" pitchFamily="2" charset="-120"/>
              </a:rPr>
              <a:t>兒童</a:t>
            </a:r>
            <a:endParaRPr lang="zh-TW" altLang="en-US" sz="5400" dirty="0">
              <a:solidFill>
                <a:schemeClr val="bg1"/>
              </a:solidFill>
              <a:latin typeface="SetoFont" panose="02000600000000000000" pitchFamily="2" charset="-120"/>
              <a:ea typeface="SetoFont" panose="02000600000000000000" pitchFamily="2" charset="-120"/>
              <a:cs typeface="SetoFont" panose="02000600000000000000" pitchFamily="2" charset="-120"/>
            </a:endParaRPr>
          </a:p>
        </p:txBody>
      </p:sp>
      <p:sp>
        <p:nvSpPr>
          <p:cNvPr id="4" name="文字方塊 3"/>
          <p:cNvSpPr txBox="1"/>
          <p:nvPr/>
        </p:nvSpPr>
        <p:spPr>
          <a:xfrm>
            <a:off x="10624358" y="9952017"/>
            <a:ext cx="2814579" cy="738664"/>
          </a:xfrm>
          <a:prstGeom prst="rect">
            <a:avLst/>
          </a:prstGeom>
          <a:noFill/>
        </p:spPr>
        <p:txBody>
          <a:bodyPr wrap="square" rtlCol="0">
            <a:spAutoFit/>
          </a:bodyPr>
          <a:lstStyle/>
          <a:p>
            <a:r>
              <a:rPr lang="zh-TW" altLang="en-US" sz="1400" dirty="0">
                <a:latin typeface="王漢宗細圓體繁" panose="02020300000000000000" pitchFamily="18" charset="-120"/>
                <a:ea typeface="王漢宗細圓體繁" panose="02020300000000000000" pitchFamily="18" charset="-120"/>
                <a:hlinkClick r:id="rId3"/>
              </a:rPr>
              <a:t>資料來源：</a:t>
            </a:r>
            <a:r>
              <a:rPr lang="en-US" altLang="zh-TW" sz="1400" dirty="0">
                <a:latin typeface="王漢宗細圓體繁" panose="02020300000000000000" pitchFamily="18" charset="-120"/>
                <a:ea typeface="王漢宗細圓體繁" panose="02020300000000000000" pitchFamily="18" charset="-120"/>
                <a:hlinkClick r:id="rId3"/>
              </a:rPr>
              <a:t>https://</a:t>
            </a:r>
            <a:r>
              <a:rPr lang="en-US" altLang="zh-TW" sz="1400" dirty="0" err="1">
                <a:latin typeface="王漢宗細圓體繁" panose="02020300000000000000" pitchFamily="18" charset="-120"/>
                <a:ea typeface="王漢宗細圓體繁" panose="02020300000000000000" pitchFamily="18" charset="-120"/>
                <a:hlinkClick r:id="rId3"/>
              </a:rPr>
              <a:t>npost.tw</a:t>
            </a:r>
            <a:r>
              <a:rPr lang="en-US" altLang="zh-TW" sz="1400" dirty="0">
                <a:latin typeface="王漢宗細圓體繁" panose="02020300000000000000" pitchFamily="18" charset="-120"/>
                <a:ea typeface="王漢宗細圓體繁" panose="02020300000000000000" pitchFamily="18" charset="-120"/>
                <a:hlinkClick r:id="rId3"/>
              </a:rPr>
              <a:t>/archives/35048</a:t>
            </a:r>
            <a:endParaRPr lang="zh-TW" altLang="en-US" sz="1400" dirty="0">
              <a:latin typeface="王漢宗細圓體繁" panose="02020300000000000000" pitchFamily="18" charset="-120"/>
              <a:ea typeface="王漢宗細圓體繁" panose="02020300000000000000" pitchFamily="18" charset="-120"/>
            </a:endParaRPr>
          </a:p>
        </p:txBody>
      </p:sp>
      <p:sp>
        <p:nvSpPr>
          <p:cNvPr id="6" name="文字方塊 5"/>
          <p:cNvSpPr txBox="1"/>
          <p:nvPr/>
        </p:nvSpPr>
        <p:spPr>
          <a:xfrm>
            <a:off x="7105134" y="6124613"/>
            <a:ext cx="4926513" cy="276999"/>
          </a:xfrm>
          <a:prstGeom prst="rect">
            <a:avLst/>
          </a:prstGeom>
          <a:noFill/>
        </p:spPr>
        <p:txBody>
          <a:bodyPr wrap="square" rtlCol="0">
            <a:spAutoFit/>
          </a:bodyPr>
          <a:lstStyle/>
          <a:p>
            <a:r>
              <a:rPr lang="zh-TW" altLang="en-US" sz="1200" dirty="0">
                <a:solidFill>
                  <a:schemeClr val="tx1">
                    <a:lumMod val="85000"/>
                  </a:schemeClr>
                </a:solidFill>
                <a:latin typeface="+mn-ea"/>
              </a:rPr>
              <a:t>資料</a:t>
            </a:r>
            <a:r>
              <a:rPr lang="zh-TW" altLang="en-US" sz="1200" dirty="0" smtClean="0">
                <a:solidFill>
                  <a:schemeClr val="tx1">
                    <a:lumMod val="85000"/>
                  </a:schemeClr>
                </a:solidFill>
                <a:latin typeface="+mn-ea"/>
              </a:rPr>
              <a:t>來源</a:t>
            </a:r>
            <a:r>
              <a:rPr lang="en-US" altLang="zh-TW" sz="1200" dirty="0">
                <a:solidFill>
                  <a:schemeClr val="tx1">
                    <a:lumMod val="85000"/>
                  </a:schemeClr>
                </a:solidFill>
              </a:rPr>
              <a:t>https://</a:t>
            </a:r>
            <a:r>
              <a:rPr lang="en-US" altLang="zh-TW" sz="1200" dirty="0" err="1">
                <a:solidFill>
                  <a:schemeClr val="tx1">
                    <a:lumMod val="85000"/>
                  </a:schemeClr>
                </a:solidFill>
              </a:rPr>
              <a:t>theinitium.com</a:t>
            </a:r>
            <a:r>
              <a:rPr lang="en-US" altLang="zh-TW" sz="1200" dirty="0">
                <a:solidFill>
                  <a:schemeClr val="tx1">
                    <a:lumMod val="85000"/>
                  </a:schemeClr>
                </a:solidFill>
              </a:rPr>
              <a:t>/article/20160907-</a:t>
            </a:r>
            <a:r>
              <a:rPr lang="en-US" altLang="zh-TW" sz="1200" dirty="0" err="1">
                <a:solidFill>
                  <a:schemeClr val="tx1">
                    <a:lumMod val="85000"/>
                  </a:schemeClr>
                </a:solidFill>
              </a:rPr>
              <a:t>dailynews</a:t>
            </a:r>
            <a:r>
              <a:rPr lang="en-US" altLang="zh-TW" sz="1200" dirty="0">
                <a:solidFill>
                  <a:schemeClr val="tx1">
                    <a:lumMod val="85000"/>
                  </a:schemeClr>
                </a:solidFill>
              </a:rPr>
              <a:t>-UNICEF/</a:t>
            </a:r>
            <a:endParaRPr lang="zh-TW" altLang="en-US" sz="1200" dirty="0">
              <a:solidFill>
                <a:schemeClr val="tx1">
                  <a:lumMod val="85000"/>
                </a:schemeClr>
              </a:solidFill>
              <a:latin typeface="+mn-ea"/>
            </a:endParaRPr>
          </a:p>
        </p:txBody>
      </p:sp>
      <p:sp>
        <p:nvSpPr>
          <p:cNvPr id="15" name="文字方塊 14"/>
          <p:cNvSpPr txBox="1"/>
          <p:nvPr/>
        </p:nvSpPr>
        <p:spPr>
          <a:xfrm>
            <a:off x="5658678" y="6446603"/>
            <a:ext cx="6602330" cy="246221"/>
          </a:xfrm>
          <a:prstGeom prst="rect">
            <a:avLst/>
          </a:prstGeom>
          <a:noFill/>
        </p:spPr>
        <p:txBody>
          <a:bodyPr wrap="square" rtlCol="0" anchor="t">
            <a:spAutoFit/>
          </a:bodyPr>
          <a:lstStyle/>
          <a:p>
            <a:r>
              <a:rPr lang="zh-TW" altLang="en-US" sz="1000" dirty="0">
                <a:solidFill>
                  <a:schemeClr val="bg2">
                    <a:lumMod val="25000"/>
                    <a:lumOff val="75000"/>
                  </a:schemeClr>
                </a:solidFill>
                <a:latin typeface="華康中圓體" panose="020F0509000000000000" pitchFamily="49" charset="-120"/>
                <a:ea typeface="華康中圓體" panose="020F0509000000000000" pitchFamily="49" charset="-120"/>
              </a:rPr>
              <a:t>圖片</a:t>
            </a:r>
            <a:r>
              <a:rPr lang="zh-TW" altLang="en-US"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來源</a:t>
            </a:r>
            <a:r>
              <a:rPr lang="zh-TW" altLang="zh-TW"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《世界</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中的</a:t>
            </a:r>
            <a:r>
              <a:rPr lang="zh-TW" altLang="zh-TW"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孩子》</a:t>
            </a:r>
            <a:r>
              <a:rPr lang="zh-TW" altLang="en-US"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系列</a:t>
            </a:r>
            <a:r>
              <a:rPr lang="zh-TW" altLang="en-US" sz="1000" dirty="0">
                <a:solidFill>
                  <a:schemeClr val="bg2">
                    <a:lumMod val="25000"/>
                    <a:lumOff val="75000"/>
                  </a:schemeClr>
                </a:solidFill>
                <a:latin typeface="華康中圓體" panose="020F0509000000000000" pitchFamily="49" charset="-120"/>
                <a:ea typeface="華康中圓體" panose="020F0509000000000000" pitchFamily="49" charset="-120"/>
              </a:rPr>
              <a:t>、</a:t>
            </a:r>
            <a:r>
              <a:rPr lang="zh-TW" altLang="zh-TW"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凱</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里．羅伯茲</a:t>
            </a:r>
            <a:r>
              <a:rPr lang="en-US"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文、漢娜尼．凱</a:t>
            </a:r>
            <a:r>
              <a:rPr lang="en-US"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圖、郭恩惠</a:t>
            </a:r>
            <a:r>
              <a:rPr lang="en-US"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a:t>
            </a:r>
            <a:r>
              <a:rPr lang="zh-TW" altLang="zh-TW" sz="1000" dirty="0">
                <a:solidFill>
                  <a:schemeClr val="bg2">
                    <a:lumMod val="25000"/>
                    <a:lumOff val="75000"/>
                  </a:schemeClr>
                </a:solidFill>
                <a:latin typeface="華康中圓體" panose="020F0509000000000000" pitchFamily="49" charset="-120"/>
                <a:ea typeface="華康中圓體" panose="020F0509000000000000" pitchFamily="49" charset="-120"/>
              </a:rPr>
              <a:t>譯；親子天下股份有限公司</a:t>
            </a:r>
            <a:r>
              <a:rPr lang="zh-TW" altLang="zh-TW" sz="1000" dirty="0" smtClean="0">
                <a:solidFill>
                  <a:schemeClr val="bg2">
                    <a:lumMod val="25000"/>
                    <a:lumOff val="75000"/>
                  </a:schemeClr>
                </a:solidFill>
                <a:latin typeface="華康中圓體" panose="020F0509000000000000" pitchFamily="49" charset="-120"/>
                <a:ea typeface="華康中圓體" panose="020F0509000000000000" pitchFamily="49" charset="-120"/>
              </a:rPr>
              <a:t>出版</a:t>
            </a:r>
            <a:endParaRPr lang="zh-TW" altLang="en-US" sz="1000" dirty="0">
              <a:solidFill>
                <a:schemeClr val="bg2">
                  <a:lumMod val="25000"/>
                  <a:lumOff val="75000"/>
                </a:schemeClr>
              </a:solidFill>
              <a:latin typeface="華康中圓體" panose="020F0509000000000000" pitchFamily="49" charset="-120"/>
              <a:ea typeface="華康中圓體" panose="020F0509000000000000" pitchFamily="49" charset="-120"/>
            </a:endParaRPr>
          </a:p>
        </p:txBody>
      </p:sp>
      <p:sp>
        <p:nvSpPr>
          <p:cNvPr id="17" name="標題 1"/>
          <p:cNvSpPr txBox="1">
            <a:spLocks/>
          </p:cNvSpPr>
          <p:nvPr/>
        </p:nvSpPr>
        <p:spPr>
          <a:xfrm>
            <a:off x="1435256" y="3791237"/>
            <a:ext cx="8133134" cy="7351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dirty="0" smtClean="0">
                <a:latin typeface="華康中圓體" panose="020F0509000000000000" pitchFamily="49" charset="-120"/>
                <a:ea typeface="華康中圓體" panose="020F0509000000000000" pitchFamily="49" charset="-120"/>
                <a:cs typeface="Heiti TC" panose="040F0700000000000000" pitchFamily="82" charset="-120"/>
              </a:rPr>
              <a:t>童工、童婚、其他形式的霸凌</a:t>
            </a:r>
            <a:r>
              <a:rPr lang="en-US" altLang="zh-TW" dirty="0" smtClean="0">
                <a:latin typeface="華康中圓體" panose="020F0509000000000000" pitchFamily="49" charset="-120"/>
                <a:ea typeface="華康中圓體" panose="020F0509000000000000" pitchFamily="49" charset="-120"/>
                <a:cs typeface="Heiti TC" panose="040F0700000000000000" pitchFamily="82" charset="-120"/>
              </a:rPr>
              <a:t>…</a:t>
            </a:r>
            <a:endParaRPr lang="zh-TW" altLang="en-US" dirty="0">
              <a:latin typeface="華康中圓體" panose="020F0509000000000000" pitchFamily="49" charset="-120"/>
              <a:ea typeface="華康中圓體" panose="020F0509000000000000" pitchFamily="49" charset="-120"/>
              <a:cs typeface="Heiti TC" panose="040F0700000000000000" pitchFamily="82" charset="-120"/>
            </a:endParaRPr>
          </a:p>
        </p:txBody>
      </p:sp>
      <p:sp>
        <p:nvSpPr>
          <p:cNvPr id="18" name="標題 1"/>
          <p:cNvSpPr txBox="1">
            <a:spLocks/>
          </p:cNvSpPr>
          <p:nvPr/>
        </p:nvSpPr>
        <p:spPr>
          <a:xfrm>
            <a:off x="1435256" y="4895485"/>
            <a:ext cx="8133134" cy="7351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dirty="0" smtClean="0">
                <a:latin typeface="華康中圓體" panose="020F0509000000000000" pitchFamily="49" charset="-120"/>
                <a:ea typeface="華康中圓體" panose="020F0509000000000000" pitchFamily="49" charset="-120"/>
                <a:cs typeface="Heiti TC" panose="040F0700000000000000" pitchFamily="82" charset="-120"/>
              </a:rPr>
              <a:t>歧視、排外</a:t>
            </a:r>
            <a:r>
              <a:rPr lang="en-US" altLang="zh-TW" dirty="0" smtClean="0">
                <a:latin typeface="華康中圓體" panose="020F0509000000000000" pitchFamily="49" charset="-120"/>
                <a:ea typeface="華康中圓體" panose="020F0509000000000000" pitchFamily="49" charset="-120"/>
                <a:cs typeface="Heiti TC" panose="040F0700000000000000" pitchFamily="82" charset="-120"/>
              </a:rPr>
              <a:t>…</a:t>
            </a:r>
            <a:endParaRPr lang="zh-TW" altLang="en-US" dirty="0">
              <a:latin typeface="華康中圓體" panose="020F0509000000000000" pitchFamily="49" charset="-120"/>
              <a:ea typeface="華康中圓體" panose="020F0509000000000000" pitchFamily="49" charset="-120"/>
              <a:cs typeface="Heiti TC" panose="040F0700000000000000" pitchFamily="82" charset="-120"/>
            </a:endParaRPr>
          </a:p>
        </p:txBody>
      </p:sp>
      <p:sp>
        <p:nvSpPr>
          <p:cNvPr id="24" name="圓角矩形 23"/>
          <p:cNvSpPr/>
          <p:nvPr/>
        </p:nvSpPr>
        <p:spPr>
          <a:xfrm>
            <a:off x="786136" y="2230337"/>
            <a:ext cx="3551085" cy="936265"/>
          </a:xfrm>
          <a:prstGeom prst="roundRect">
            <a:avLst/>
          </a:prstGeom>
          <a:solidFill>
            <a:srgbClr val="FF9933"/>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25" name="文字方塊 24"/>
          <p:cNvSpPr txBox="1"/>
          <p:nvPr/>
        </p:nvSpPr>
        <p:spPr>
          <a:xfrm>
            <a:off x="1053807" y="2304481"/>
            <a:ext cx="3246343" cy="769441"/>
          </a:xfrm>
          <a:prstGeom prst="rect">
            <a:avLst/>
          </a:prstGeom>
          <a:noFill/>
        </p:spPr>
        <p:txBody>
          <a:bodyPr wrap="square" rtlCol="0">
            <a:spAutoFit/>
          </a:bodyPr>
          <a:lstStyle/>
          <a:p>
            <a:r>
              <a:rPr lang="zh-TW" altLang="en-US" sz="4400" dirty="0" smtClean="0">
                <a:solidFill>
                  <a:schemeClr val="bg1"/>
                </a:solidFill>
                <a:latin typeface="SetoFont" panose="02000600000000000000" pitchFamily="2" charset="-120"/>
                <a:ea typeface="SetoFont" panose="02000600000000000000" pitchFamily="2" charset="-120"/>
                <a:cs typeface="SetoFont" panose="02000600000000000000" pitchFamily="2" charset="-120"/>
              </a:rPr>
              <a:t>面臨的困</a:t>
            </a:r>
            <a:r>
              <a:rPr lang="zh-TW" altLang="en-US" sz="4400" dirty="0">
                <a:solidFill>
                  <a:schemeClr val="bg1"/>
                </a:solidFill>
                <a:latin typeface="SetoFont" panose="02000600000000000000" pitchFamily="2" charset="-120"/>
                <a:ea typeface="SetoFont" panose="02000600000000000000" pitchFamily="2" charset="-120"/>
                <a:cs typeface="SetoFont" panose="02000600000000000000" pitchFamily="2" charset="-120"/>
              </a:rPr>
              <a:t>境</a:t>
            </a:r>
            <a:endParaRPr lang="en-US" altLang="zh-TW" sz="4400" dirty="0" smtClean="0">
              <a:solidFill>
                <a:schemeClr val="bg1"/>
              </a:solidFill>
              <a:latin typeface="SetoFont" panose="02000600000000000000" pitchFamily="2" charset="-120"/>
              <a:ea typeface="SetoFont" panose="02000600000000000000" pitchFamily="2" charset="-120"/>
              <a:cs typeface="SetoFont" panose="02000600000000000000" pitchFamily="2" charset="-120"/>
            </a:endParaRPr>
          </a:p>
        </p:txBody>
      </p:sp>
      <p:pic>
        <p:nvPicPr>
          <p:cNvPr id="10" name="圖片 9"/>
          <p:cNvPicPr>
            <a:picLocks noChangeAspect="1"/>
          </p:cNvPicPr>
          <p:nvPr/>
        </p:nvPicPr>
        <p:blipFill rotWithShape="1">
          <a:blip r:embed="rId4">
            <a:extLst>
              <a:ext uri="{28A0092B-C50C-407E-A947-70E740481C1C}">
                <a14:useLocalDpi xmlns:a14="http://schemas.microsoft.com/office/drawing/2010/main" val="0"/>
              </a:ext>
            </a:extLst>
          </a:blip>
          <a:srcRect l="5078" t="35496" r="57624" b="23963"/>
          <a:stretch/>
        </p:blipFill>
        <p:spPr>
          <a:xfrm>
            <a:off x="7312747" y="513846"/>
            <a:ext cx="3614745" cy="2780271"/>
          </a:xfrm>
          <a:prstGeom prst="rect">
            <a:avLst/>
          </a:prstGeom>
        </p:spPr>
      </p:pic>
      <p:sp>
        <p:nvSpPr>
          <p:cNvPr id="26" name="標題 1"/>
          <p:cNvSpPr txBox="1">
            <a:spLocks/>
          </p:cNvSpPr>
          <p:nvPr/>
        </p:nvSpPr>
        <p:spPr>
          <a:xfrm>
            <a:off x="1053807" y="3613358"/>
            <a:ext cx="10110216" cy="5422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400" dirty="0">
                <a:latin typeface="SetoFont" panose="02000600000000000000" pitchFamily="2" charset="-120"/>
                <a:ea typeface="SetoFont" panose="02000600000000000000" pitchFamily="2" charset="-120"/>
                <a:cs typeface="SetoFont" panose="02000600000000000000" pitchFamily="2" charset="-120"/>
              </a:rPr>
              <a:t>16 </a:t>
            </a:r>
            <a:r>
              <a:rPr lang="zh-TW" altLang="en-US" sz="2400" dirty="0" smtClean="0">
                <a:latin typeface="SetoFont" panose="02000600000000000000" pitchFamily="2" charset="-120"/>
                <a:ea typeface="SetoFont" panose="02000600000000000000" pitchFamily="2" charset="-120"/>
                <a:cs typeface="SetoFont" panose="02000600000000000000" pitchFamily="2" charset="-120"/>
              </a:rPr>
              <a:t>歲的泰德得</a:t>
            </a:r>
            <a:r>
              <a:rPr lang="zh-TW" altLang="en-US" sz="2400" dirty="0">
                <a:latin typeface="SetoFont" panose="02000600000000000000" pitchFamily="2" charset="-120"/>
                <a:ea typeface="SetoFont" panose="02000600000000000000" pitchFamily="2" charset="-120"/>
                <a:cs typeface="SetoFont" panose="02000600000000000000" pitchFamily="2" charset="-120"/>
              </a:rPr>
              <a:t>避開武裝分子，才能離開敘利亞、步行抵達鄰國</a:t>
            </a:r>
            <a:r>
              <a:rPr lang="zh-TW" altLang="en-US" sz="2400" dirty="0" smtClean="0">
                <a:latin typeface="SetoFont" panose="02000600000000000000" pitchFamily="2" charset="-120"/>
                <a:ea typeface="SetoFont" panose="02000600000000000000" pitchFamily="2" charset="-120"/>
                <a:cs typeface="SetoFont" panose="02000600000000000000" pitchFamily="2" charset="-120"/>
              </a:rPr>
              <a:t>土耳其</a:t>
            </a:r>
            <a:endParaRPr lang="en-US" altLang="zh-TW" sz="2400" dirty="0" smtClean="0">
              <a:latin typeface="SetoFont" panose="02000600000000000000" pitchFamily="2" charset="-120"/>
              <a:ea typeface="SetoFont" panose="02000600000000000000" pitchFamily="2" charset="-120"/>
              <a:cs typeface="SetoFont" panose="02000600000000000000" pitchFamily="2" charset="-120"/>
            </a:endParaRPr>
          </a:p>
        </p:txBody>
      </p:sp>
      <p:sp>
        <p:nvSpPr>
          <p:cNvPr id="27" name="標題 1"/>
          <p:cNvSpPr txBox="1">
            <a:spLocks/>
          </p:cNvSpPr>
          <p:nvPr/>
        </p:nvSpPr>
        <p:spPr>
          <a:xfrm>
            <a:off x="1096727" y="4353980"/>
            <a:ext cx="10110216" cy="18789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600" dirty="0" smtClean="0">
                <a:latin typeface="SetoFont" panose="02000600000000000000" pitchFamily="2" charset="-120"/>
                <a:ea typeface="SetoFont" panose="02000600000000000000" pitchFamily="2" charset="-120"/>
                <a:cs typeface="SetoFont" panose="02000600000000000000" pitchFamily="2" charset="-120"/>
              </a:rPr>
              <a:t>「</a:t>
            </a:r>
            <a:r>
              <a:rPr lang="zh-TW" altLang="en-US" sz="3600" dirty="0">
                <a:latin typeface="SetoFont" panose="02000600000000000000" pitchFamily="2" charset="-120"/>
                <a:ea typeface="SetoFont" panose="02000600000000000000" pitchFamily="2" charset="-120"/>
                <a:cs typeface="SetoFont" panose="02000600000000000000" pitchFamily="2" charset="-120"/>
              </a:rPr>
              <a:t>我們在敘利亞沒有未來，沒有大學也沒有工作機會，許多部隊在捕捉像我這樣的年輕孩童，強迫他們上戰場，害他們戰死沙場。我只想念書。」</a:t>
            </a:r>
          </a:p>
        </p:txBody>
      </p:sp>
    </p:spTree>
    <p:extLst>
      <p:ext uri="{BB962C8B-B14F-4D97-AF65-F5344CB8AC3E}">
        <p14:creationId xmlns:p14="http://schemas.microsoft.com/office/powerpoint/2010/main" val="412201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26"/>
                                        </p:tgtEl>
                                      </p:cBhvr>
                                    </p:animEffect>
                                    <p:set>
                                      <p:cBhvr>
                                        <p:cTn id="21" dur="1" fill="hold">
                                          <p:stCondLst>
                                            <p:cond delay="499"/>
                                          </p:stCondLst>
                                        </p:cTn>
                                        <p:tgtEl>
                                          <p:spTgt spid="26"/>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27"/>
                                        </p:tgtEl>
                                      </p:cBhvr>
                                    </p:animEffect>
                                    <p:set>
                                      <p:cBhvr>
                                        <p:cTn id="24" dur="1" fill="hold">
                                          <p:stCondLst>
                                            <p:cond delay="499"/>
                                          </p:stCondLst>
                                        </p:cTn>
                                        <p:tgtEl>
                                          <p:spTgt spid="2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4" grpId="0" animBg="1"/>
      <p:bldP spid="25" grpId="0"/>
      <p:bldP spid="26" grpId="0"/>
      <p:bldP spid="26" grpId="1"/>
      <p:bldP spid="27" grpId="0"/>
      <p:bldP spid="2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529207" y="2748329"/>
            <a:ext cx="8998750" cy="1107996"/>
          </a:xfrm>
          <a:prstGeom prst="rect">
            <a:avLst/>
          </a:prstGeom>
          <a:noFill/>
        </p:spPr>
        <p:txBody>
          <a:bodyPr wrap="square" rtlCol="0">
            <a:spAutoFit/>
          </a:bodyPr>
          <a:lstStyle/>
          <a:p>
            <a:r>
              <a:rPr lang="zh-TW" altLang="en-US" sz="6600" dirty="0">
                <a:latin typeface="Hanyi Senty Chalk Original" panose="03000600000000000000" pitchFamily="66" charset="-120"/>
                <a:ea typeface="Hanyi Senty Chalk Original" panose="03000600000000000000" pitchFamily="66" charset="-120"/>
              </a:rPr>
              <a:t>延伸活動</a:t>
            </a:r>
            <a:r>
              <a:rPr lang="en-US" altLang="zh-TW" sz="6600" dirty="0">
                <a:latin typeface="Hanyi Senty Chalk Original" panose="03000600000000000000" pitchFamily="66" charset="-120"/>
                <a:ea typeface="Hanyi Senty Chalk Original" panose="03000600000000000000" pitchFamily="66" charset="-120"/>
              </a:rPr>
              <a:t>-</a:t>
            </a:r>
            <a:r>
              <a:rPr lang="zh-TW" altLang="en-US" sz="6600" dirty="0">
                <a:latin typeface="Hanyi Senty Chalk Original" panose="03000600000000000000" pitchFamily="66" charset="-120"/>
                <a:ea typeface="Hanyi Senty Chalk Original" panose="03000600000000000000" pitchFamily="66" charset="-120"/>
              </a:rPr>
              <a:t>生存的抉擇</a:t>
            </a:r>
          </a:p>
        </p:txBody>
      </p:sp>
      <p:sp>
        <p:nvSpPr>
          <p:cNvPr id="3" name="文字方塊 2"/>
          <p:cNvSpPr txBox="1"/>
          <p:nvPr/>
        </p:nvSpPr>
        <p:spPr>
          <a:xfrm>
            <a:off x="5255289" y="6304002"/>
            <a:ext cx="7045913" cy="553998"/>
          </a:xfrm>
          <a:prstGeom prst="rect">
            <a:avLst/>
          </a:prstGeom>
          <a:noFill/>
        </p:spPr>
        <p:txBody>
          <a:bodyPr wrap="square" rtlCol="0">
            <a:spAutoFit/>
          </a:bodyPr>
          <a:lstStyle/>
          <a:p>
            <a:r>
              <a:rPr lang="zh-TW" altLang="en-US" sz="1000" dirty="0">
                <a:solidFill>
                  <a:schemeClr val="tx1">
                    <a:lumMod val="85000"/>
                  </a:schemeClr>
                </a:solidFill>
                <a:latin typeface="+mn-ea"/>
              </a:rPr>
              <a:t>活動來源、改自</a:t>
            </a:r>
            <a:endParaRPr lang="en-US" altLang="zh-TW" sz="1000" dirty="0">
              <a:solidFill>
                <a:schemeClr val="tx1">
                  <a:lumMod val="85000"/>
                </a:schemeClr>
              </a:solidFill>
              <a:latin typeface="+mn-ea"/>
            </a:endParaRPr>
          </a:p>
          <a:p>
            <a:r>
              <a:rPr lang="en-US" altLang="zh-TW" sz="1000" dirty="0">
                <a:solidFill>
                  <a:schemeClr val="tx1">
                    <a:lumMod val="85000"/>
                  </a:schemeClr>
                </a:solidFill>
                <a:latin typeface="+mn-ea"/>
              </a:rPr>
              <a:t>BBC</a:t>
            </a:r>
            <a:r>
              <a:rPr lang="zh-TW" altLang="en-US" sz="1000" dirty="0">
                <a:solidFill>
                  <a:schemeClr val="tx1">
                    <a:lumMod val="85000"/>
                  </a:schemeClr>
                </a:solidFill>
                <a:latin typeface="+mn-ea"/>
              </a:rPr>
              <a:t> </a:t>
            </a:r>
            <a:r>
              <a:rPr lang="en-US" altLang="zh-TW" sz="1000" dirty="0">
                <a:solidFill>
                  <a:schemeClr val="tx1">
                    <a:lumMod val="85000"/>
                  </a:schemeClr>
                </a:solidFill>
                <a:latin typeface="+mn-ea"/>
              </a:rPr>
              <a:t>https://</a:t>
            </a:r>
            <a:r>
              <a:rPr lang="en-US" altLang="zh-TW" sz="1000" dirty="0" err="1">
                <a:solidFill>
                  <a:schemeClr val="tx1">
                    <a:lumMod val="85000"/>
                  </a:schemeClr>
                </a:solidFill>
                <a:latin typeface="+mn-ea"/>
              </a:rPr>
              <a:t>www.bbc.com</a:t>
            </a:r>
            <a:r>
              <a:rPr lang="en-US" altLang="zh-TW" sz="1000" dirty="0">
                <a:solidFill>
                  <a:schemeClr val="tx1">
                    <a:lumMod val="85000"/>
                  </a:schemeClr>
                </a:solidFill>
                <a:latin typeface="+mn-ea"/>
              </a:rPr>
              <a:t>/news/world-middle-east-32057601</a:t>
            </a:r>
          </a:p>
          <a:p>
            <a:r>
              <a:rPr lang="en-US" altLang="zh-TW" sz="1000" dirty="0" err="1">
                <a:solidFill>
                  <a:schemeClr val="tx1">
                    <a:lumMod val="85000"/>
                  </a:schemeClr>
                </a:solidFill>
                <a:latin typeface="+mn-ea"/>
              </a:rPr>
              <a:t>Buzzorange</a:t>
            </a:r>
            <a:r>
              <a:rPr lang="zh-TW" altLang="en-US" sz="1000" dirty="0">
                <a:solidFill>
                  <a:schemeClr val="tx1">
                    <a:lumMod val="85000"/>
                  </a:schemeClr>
                </a:solidFill>
                <a:latin typeface="+mn-ea"/>
              </a:rPr>
              <a:t>報橘 </a:t>
            </a:r>
            <a:r>
              <a:rPr lang="en-US" altLang="zh-TW" sz="1000" dirty="0">
                <a:solidFill>
                  <a:schemeClr val="tx1">
                    <a:lumMod val="85000"/>
                  </a:schemeClr>
                </a:solidFill>
                <a:latin typeface="+mn-ea"/>
              </a:rPr>
              <a:t>https://</a:t>
            </a:r>
            <a:r>
              <a:rPr lang="en-US" altLang="zh-TW" sz="1000" dirty="0" err="1">
                <a:solidFill>
                  <a:schemeClr val="tx1">
                    <a:lumMod val="85000"/>
                  </a:schemeClr>
                </a:solidFill>
                <a:latin typeface="+mn-ea"/>
              </a:rPr>
              <a:t>buzzorange.com</a:t>
            </a:r>
            <a:r>
              <a:rPr lang="en-US" altLang="zh-TW" sz="1000" dirty="0">
                <a:solidFill>
                  <a:schemeClr val="tx1">
                    <a:lumMod val="85000"/>
                  </a:schemeClr>
                </a:solidFill>
                <a:latin typeface="+mn-ea"/>
              </a:rPr>
              <a:t>/2015/09/04/</a:t>
            </a:r>
            <a:r>
              <a:rPr lang="en-US" altLang="zh-TW" sz="1000" dirty="0" err="1">
                <a:solidFill>
                  <a:schemeClr val="tx1">
                    <a:lumMod val="85000"/>
                  </a:schemeClr>
                </a:solidFill>
                <a:latin typeface="+mn-ea"/>
              </a:rPr>
              <a:t>syria</a:t>
            </a:r>
            <a:r>
              <a:rPr lang="en-US" altLang="zh-TW" sz="1000" dirty="0">
                <a:solidFill>
                  <a:schemeClr val="tx1">
                    <a:lumMod val="85000"/>
                  </a:schemeClr>
                </a:solidFill>
                <a:latin typeface="+mn-ea"/>
              </a:rPr>
              <a:t>-refugees-are-fleeing-to-</a:t>
            </a:r>
            <a:r>
              <a:rPr lang="en-US" altLang="zh-TW" sz="1000" dirty="0" err="1">
                <a:solidFill>
                  <a:schemeClr val="tx1">
                    <a:lumMod val="85000"/>
                  </a:schemeClr>
                </a:solidFill>
                <a:latin typeface="+mn-ea"/>
              </a:rPr>
              <a:t>europe</a:t>
            </a:r>
            <a:r>
              <a:rPr lang="en-US" altLang="zh-TW" sz="1000" dirty="0">
                <a:solidFill>
                  <a:schemeClr val="tx1">
                    <a:lumMod val="85000"/>
                  </a:schemeClr>
                </a:solidFill>
                <a:latin typeface="+mn-ea"/>
              </a:rPr>
              <a:t>-seeking-asylum/</a:t>
            </a:r>
            <a:endParaRPr lang="zh-TW" altLang="en-US" sz="1000" dirty="0">
              <a:solidFill>
                <a:schemeClr val="tx1">
                  <a:lumMod val="85000"/>
                </a:schemeClr>
              </a:solidFill>
              <a:latin typeface="+mn-ea"/>
            </a:endParaRPr>
          </a:p>
        </p:txBody>
      </p:sp>
    </p:spTree>
    <p:extLst>
      <p:ext uri="{BB962C8B-B14F-4D97-AF65-F5344CB8AC3E}">
        <p14:creationId xmlns:p14="http://schemas.microsoft.com/office/powerpoint/2010/main" val="40207731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cstate="print">
            <a:extLst>
              <a:ext uri="{28A0092B-C50C-407E-A947-70E740481C1C}">
                <a14:useLocalDpi xmlns:a14="http://schemas.microsoft.com/office/drawing/2010/main" val="0"/>
              </a:ext>
            </a:extLst>
          </a:blip>
          <a:srcRect t="-1" b="73"/>
          <a:stretch/>
        </p:blipFill>
        <p:spPr>
          <a:xfrm>
            <a:off x="1244121" y="0"/>
            <a:ext cx="9703757" cy="6852976"/>
          </a:xfrm>
          <a:prstGeom prst="rect">
            <a:avLst/>
          </a:prstGeom>
        </p:spPr>
      </p:pic>
      <p:sp>
        <p:nvSpPr>
          <p:cNvPr id="3" name="橢圓 2"/>
          <p:cNvSpPr/>
          <p:nvPr/>
        </p:nvSpPr>
        <p:spPr>
          <a:xfrm>
            <a:off x="1808704" y="3868616"/>
            <a:ext cx="763675" cy="452176"/>
          </a:xfrm>
          <a:prstGeom prst="ellipse">
            <a:avLst/>
          </a:prstGeom>
          <a:noFill/>
          <a:ln w="38100">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4" name="橢圓 3"/>
          <p:cNvSpPr/>
          <p:nvPr/>
        </p:nvSpPr>
        <p:spPr>
          <a:xfrm>
            <a:off x="8261420" y="4754545"/>
            <a:ext cx="763675" cy="751951"/>
          </a:xfrm>
          <a:prstGeom prst="ellipse">
            <a:avLst/>
          </a:prstGeom>
          <a:noFill/>
          <a:ln w="3810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5" name="五邊形 4"/>
          <p:cNvSpPr/>
          <p:nvPr/>
        </p:nvSpPr>
        <p:spPr>
          <a:xfrm>
            <a:off x="1" y="544393"/>
            <a:ext cx="6400800"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6" name="標題 1"/>
          <p:cNvSpPr txBox="1">
            <a:spLocks/>
          </p:cNvSpPr>
          <p:nvPr/>
        </p:nvSpPr>
        <p:spPr>
          <a:xfrm>
            <a:off x="831267" y="792275"/>
            <a:ext cx="9144000" cy="9220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800" dirty="0">
                <a:solidFill>
                  <a:schemeClr val="bg1"/>
                </a:solidFill>
                <a:latin typeface="SetoFont" panose="02000600000000000000" pitchFamily="2" charset="-120"/>
                <a:ea typeface="SetoFont" panose="02000600000000000000" pitchFamily="2" charset="-120"/>
                <a:cs typeface="SetoFont" panose="02000600000000000000" pitchFamily="2" charset="-120"/>
              </a:rPr>
              <a:t>敘利亞在哪裡</a:t>
            </a:r>
            <a:r>
              <a:rPr lang="zh-TW" altLang="en-US" sz="4800" dirty="0">
                <a:solidFill>
                  <a:schemeClr val="bg1"/>
                </a:solidFill>
                <a:latin typeface="SanafonMaru" panose="02000609000000000000" pitchFamily="49" charset="-128"/>
                <a:ea typeface="SanafonMaru" panose="02000609000000000000" pitchFamily="49" charset="-128"/>
                <a:cs typeface="SetoFont" panose="02000600000000000000" pitchFamily="2" charset="-120"/>
              </a:rPr>
              <a:t>？</a:t>
            </a:r>
          </a:p>
        </p:txBody>
      </p:sp>
      <p:sp>
        <p:nvSpPr>
          <p:cNvPr id="7" name="文字方塊 6"/>
          <p:cNvSpPr txBox="1"/>
          <p:nvPr/>
        </p:nvSpPr>
        <p:spPr>
          <a:xfrm>
            <a:off x="6311397" y="6558319"/>
            <a:ext cx="5880601" cy="400110"/>
          </a:xfrm>
          <a:prstGeom prst="rect">
            <a:avLst/>
          </a:prstGeom>
          <a:noFill/>
        </p:spPr>
        <p:txBody>
          <a:bodyPr wrap="square" rtlCol="0">
            <a:spAutoFit/>
          </a:bodyPr>
          <a:lstStyle/>
          <a:p>
            <a:r>
              <a:rPr lang="zh-TW" altLang="en-US" sz="1000" dirty="0">
                <a:solidFill>
                  <a:schemeClr val="tx1">
                    <a:lumMod val="95000"/>
                  </a:schemeClr>
                </a:solidFill>
                <a:latin typeface="+mn-ea"/>
              </a:rPr>
              <a:t>圖片來源</a:t>
            </a:r>
            <a:r>
              <a:rPr lang="en-US" altLang="zh-TW" sz="1000" dirty="0"/>
              <a:t>《</a:t>
            </a:r>
            <a:r>
              <a:rPr lang="zh-TW" altLang="en-US" sz="1000" dirty="0"/>
              <a:t>地圖</a:t>
            </a:r>
            <a:r>
              <a:rPr lang="en-US" altLang="zh-TW" sz="1000" dirty="0"/>
              <a:t>》</a:t>
            </a:r>
            <a:r>
              <a:rPr lang="zh-TW" altLang="en-US" sz="1000" dirty="0"/>
              <a:t>遠見天下文化出版、文．圖</a:t>
            </a:r>
            <a:r>
              <a:rPr lang="en-US" altLang="zh-TW" sz="1000" dirty="0"/>
              <a:t>/</a:t>
            </a:r>
            <a:r>
              <a:rPr lang="zh-TW" altLang="en-US" sz="1000" dirty="0"/>
              <a:t>亞歷山卓．米契林斯卡、丹尼爾．米契林斯卡</a:t>
            </a:r>
          </a:p>
          <a:p>
            <a:endParaRPr lang="zh-TW" altLang="en-US" sz="1000" dirty="0">
              <a:solidFill>
                <a:schemeClr val="tx1">
                  <a:lumMod val="95000"/>
                </a:schemeClr>
              </a:solidFill>
              <a:latin typeface="+mn-ea"/>
            </a:endParaRPr>
          </a:p>
        </p:txBody>
      </p:sp>
    </p:spTree>
    <p:extLst>
      <p:ext uri="{BB962C8B-B14F-4D97-AF65-F5344CB8AC3E}">
        <p14:creationId xmlns:p14="http://schemas.microsoft.com/office/powerpoint/2010/main" val="207851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cstate="print">
            <a:extLst>
              <a:ext uri="{28A0092B-C50C-407E-A947-70E740481C1C}">
                <a14:useLocalDpi xmlns:a14="http://schemas.microsoft.com/office/drawing/2010/main" val="0"/>
              </a:ext>
            </a:extLst>
          </a:blip>
          <a:srcRect l="33612" t="2705" r="3568" b="29855"/>
          <a:stretch/>
        </p:blipFill>
        <p:spPr>
          <a:xfrm>
            <a:off x="3867666" y="649292"/>
            <a:ext cx="8612660" cy="6171637"/>
          </a:xfrm>
          <a:prstGeom prst="rect">
            <a:avLst/>
          </a:prstGeom>
          <a:effectLst>
            <a:softEdge rad="571500"/>
          </a:effectLst>
        </p:spPr>
      </p:pic>
      <p:sp>
        <p:nvSpPr>
          <p:cNvPr id="2" name="文字方塊 1"/>
          <p:cNvSpPr txBox="1"/>
          <p:nvPr/>
        </p:nvSpPr>
        <p:spPr>
          <a:xfrm>
            <a:off x="848492" y="870793"/>
            <a:ext cx="9242854" cy="707886"/>
          </a:xfrm>
          <a:prstGeom prst="rect">
            <a:avLst/>
          </a:prstGeom>
          <a:noFill/>
        </p:spPr>
        <p:txBody>
          <a:bodyPr wrap="square" rtlCol="0">
            <a:spAutoFit/>
          </a:bodyPr>
          <a:lstStyle/>
          <a:p>
            <a:r>
              <a:rPr lang="zh-TW" altLang="en-US" sz="4000" dirty="0">
                <a:latin typeface="Hanyi Senty Chalk Original" panose="03000600000000000000" pitchFamily="66" charset="-120"/>
                <a:ea typeface="Hanyi Senty Chalk Original" panose="03000600000000000000" pitchFamily="66" charset="-120"/>
              </a:rPr>
              <a:t>你是敘利亞難民</a:t>
            </a:r>
          </a:p>
        </p:txBody>
      </p:sp>
      <p:sp>
        <p:nvSpPr>
          <p:cNvPr id="3" name="文字方塊 2"/>
          <p:cNvSpPr txBox="1"/>
          <p:nvPr/>
        </p:nvSpPr>
        <p:spPr>
          <a:xfrm>
            <a:off x="848492" y="2239788"/>
            <a:ext cx="10111946" cy="1323439"/>
          </a:xfrm>
          <a:prstGeom prst="rect">
            <a:avLst/>
          </a:prstGeom>
          <a:noFill/>
        </p:spPr>
        <p:txBody>
          <a:bodyPr wrap="square" rtlCol="0">
            <a:spAutoFit/>
          </a:bodyPr>
          <a:lstStyle/>
          <a:p>
            <a:r>
              <a:rPr lang="zh-TW" altLang="en-US" sz="4000" dirty="0">
                <a:latin typeface="Hanyi Senty Chalk Original" panose="03000600000000000000" pitchFamily="66" charset="-120"/>
                <a:ea typeface="Hanyi Senty Chalk Original" panose="03000600000000000000" pitchFamily="66" charset="-120"/>
              </a:rPr>
              <a:t>你的夢想</a:t>
            </a:r>
            <a:r>
              <a:rPr lang="zh-TW" altLang="en-US" sz="4000" dirty="0" smtClean="0">
                <a:latin typeface="Hanyi Senty Chalk Original" panose="03000600000000000000" pitchFamily="66" charset="-120"/>
                <a:ea typeface="Hanyi Senty Chalk Original" panose="03000600000000000000" pitchFamily="66" charset="-120"/>
              </a:rPr>
              <a:t>是</a:t>
            </a:r>
            <a:endParaRPr lang="en-US" altLang="zh-TW" sz="4000" dirty="0" smtClean="0">
              <a:latin typeface="Hanyi Senty Chalk Original" panose="03000600000000000000" pitchFamily="66" charset="-120"/>
              <a:ea typeface="Hanyi Senty Chalk Original" panose="03000600000000000000" pitchFamily="66" charset="-120"/>
            </a:endParaRPr>
          </a:p>
          <a:p>
            <a:r>
              <a:rPr lang="zh-TW" altLang="en-US" sz="4000" dirty="0" smtClean="0">
                <a:latin typeface="Hanyi Senty Chalk Original" panose="03000600000000000000" pitchFamily="66" charset="-120"/>
                <a:ea typeface="Hanyi Senty Chalk Original" panose="03000600000000000000" pitchFamily="66" charset="-120"/>
              </a:rPr>
              <a:t>前往</a:t>
            </a:r>
            <a:r>
              <a:rPr lang="zh-TW" altLang="en-US" sz="4000" dirty="0">
                <a:latin typeface="Hanyi Senty Chalk Original" panose="03000600000000000000" pitchFamily="66" charset="-120"/>
                <a:ea typeface="Hanyi Senty Chalk Original" panose="03000600000000000000" pitchFamily="66" charset="-120"/>
              </a:rPr>
              <a:t>歐洲尋求庇護</a:t>
            </a:r>
          </a:p>
        </p:txBody>
      </p:sp>
      <p:sp>
        <p:nvSpPr>
          <p:cNvPr id="4" name="文字方塊 3"/>
          <p:cNvSpPr txBox="1"/>
          <p:nvPr/>
        </p:nvSpPr>
        <p:spPr>
          <a:xfrm>
            <a:off x="848492" y="4193776"/>
            <a:ext cx="11158151" cy="1323439"/>
          </a:xfrm>
          <a:prstGeom prst="rect">
            <a:avLst/>
          </a:prstGeom>
          <a:noFill/>
        </p:spPr>
        <p:txBody>
          <a:bodyPr wrap="square" rtlCol="0">
            <a:spAutoFit/>
          </a:bodyPr>
          <a:lstStyle/>
          <a:p>
            <a:r>
              <a:rPr lang="zh-TW" altLang="en-US" sz="4000" dirty="0">
                <a:latin typeface="Hanyi Senty Chalk Original" panose="03000600000000000000" pitchFamily="66" charset="-120"/>
                <a:ea typeface="Hanyi Senty Chalk Original" panose="03000600000000000000" pitchFamily="66" charset="-120"/>
              </a:rPr>
              <a:t>每一個決定</a:t>
            </a:r>
            <a:r>
              <a:rPr lang="zh-TW" altLang="en-US" sz="4000" dirty="0" smtClean="0">
                <a:latin typeface="Hanyi Senty Chalk Original" panose="03000600000000000000" pitchFamily="66" charset="-120"/>
                <a:ea typeface="Hanyi Senty Chalk Original" panose="03000600000000000000" pitchFamily="66" charset="-120"/>
              </a:rPr>
              <a:t>都</a:t>
            </a:r>
            <a:endParaRPr lang="en-US" altLang="zh-TW" sz="4000" dirty="0">
              <a:latin typeface="Hanyi Senty Chalk Original" panose="03000600000000000000" pitchFamily="66" charset="-120"/>
              <a:ea typeface="Hanyi Senty Chalk Original" panose="03000600000000000000" pitchFamily="66" charset="-120"/>
            </a:endParaRPr>
          </a:p>
          <a:p>
            <a:r>
              <a:rPr lang="zh-TW" altLang="en-US" sz="4000" dirty="0" smtClean="0">
                <a:latin typeface="Hanyi Senty Chalk Original" panose="03000600000000000000" pitchFamily="66" charset="-120"/>
                <a:ea typeface="Hanyi Senty Chalk Original" panose="03000600000000000000" pitchFamily="66" charset="-120"/>
              </a:rPr>
              <a:t>會</a:t>
            </a:r>
            <a:r>
              <a:rPr lang="zh-TW" altLang="en-US" sz="4000" dirty="0">
                <a:latin typeface="Hanyi Senty Chalk Original" panose="03000600000000000000" pitchFamily="66" charset="-120"/>
                <a:ea typeface="Hanyi Senty Chalk Original" panose="03000600000000000000" pitchFamily="66" charset="-120"/>
              </a:rPr>
              <a:t>影響你的命運</a:t>
            </a:r>
            <a:r>
              <a:rPr lang="en-US" altLang="zh-TW" sz="4000" dirty="0">
                <a:latin typeface="Hanyi Senty Chalk Original" panose="03000600000000000000" pitchFamily="66" charset="-120"/>
                <a:ea typeface="Hanyi Senty Chalk Original" panose="03000600000000000000" pitchFamily="66" charset="-120"/>
              </a:rPr>
              <a:t>…</a:t>
            </a:r>
            <a:endParaRPr lang="zh-TW" altLang="en-US" sz="4000" dirty="0">
              <a:latin typeface="Hanyi Senty Chalk Original" panose="03000600000000000000" pitchFamily="66" charset="-120"/>
              <a:ea typeface="Hanyi Senty Chalk Original" panose="03000600000000000000" pitchFamily="66" charset="-120"/>
            </a:endParaRPr>
          </a:p>
        </p:txBody>
      </p:sp>
      <p:sp>
        <p:nvSpPr>
          <p:cNvPr id="6" name="文字方塊 5"/>
          <p:cNvSpPr txBox="1"/>
          <p:nvPr/>
        </p:nvSpPr>
        <p:spPr>
          <a:xfrm>
            <a:off x="7257258" y="6446602"/>
            <a:ext cx="5003750" cy="246221"/>
          </a:xfrm>
          <a:prstGeom prst="rect">
            <a:avLst/>
          </a:prstGeom>
          <a:noFill/>
        </p:spPr>
        <p:txBody>
          <a:bodyPr wrap="square" rtlCol="0" anchor="t">
            <a:spAutoFit/>
          </a:bodyPr>
          <a:lstStyle/>
          <a:p>
            <a:r>
              <a:rPr lang="zh-TW" altLang="en-US" sz="1000" dirty="0">
                <a:solidFill>
                  <a:srgbClr val="C4C4C4"/>
                </a:solidFill>
                <a:latin typeface="微軟正黑體"/>
                <a:ea typeface="微軟正黑體"/>
              </a:rPr>
              <a:t>圖片來源《旅程：在尋找家的路上》</a:t>
            </a:r>
            <a:r>
              <a:rPr lang="zh-TW" sz="1000" dirty="0">
                <a:solidFill>
                  <a:srgbClr val="C4C4C4"/>
                </a:solidFill>
                <a:ea typeface="+mn-lt"/>
                <a:cs typeface="+mn-lt"/>
                <a:hlinkClick r:id="rId4"/>
              </a:rPr>
              <a:t>字畝文化</a:t>
            </a:r>
            <a:r>
              <a:rPr lang="zh-TW" altLang="en-US" sz="1000" dirty="0">
                <a:solidFill>
                  <a:srgbClr val="C4C4C4"/>
                </a:solidFill>
                <a:latin typeface="微軟正黑體"/>
                <a:ea typeface="微軟正黑體"/>
                <a:cs typeface="+mn-lt"/>
              </a:rPr>
              <a:t>出版</a:t>
            </a:r>
            <a:r>
              <a:rPr lang="zh-TW" sz="1000" dirty="0">
                <a:solidFill>
                  <a:srgbClr val="C4C4C4"/>
                </a:solidFill>
                <a:ea typeface="+mn-lt"/>
                <a:cs typeface="+mn-lt"/>
              </a:rPr>
              <a:t> </a:t>
            </a:r>
            <a:r>
              <a:rPr lang="zh-TW" altLang="en-US" sz="1000" dirty="0">
                <a:solidFill>
                  <a:srgbClr val="C4C4C4"/>
                </a:solidFill>
                <a:ea typeface="+mn-lt"/>
                <a:cs typeface="+mn-lt"/>
              </a:rPr>
              <a:t>，</a:t>
            </a:r>
            <a:r>
              <a:rPr lang="zh-TW" sz="1000" dirty="0">
                <a:solidFill>
                  <a:srgbClr val="C4C4C4"/>
                </a:solidFill>
                <a:ea typeface="+mn-lt"/>
                <a:cs typeface="+mn-lt"/>
              </a:rPr>
              <a:t>圖</a:t>
            </a:r>
            <a:r>
              <a:rPr lang="zh-TW" altLang="en-US" sz="1000" dirty="0">
                <a:solidFill>
                  <a:srgbClr val="C4C4C4"/>
                </a:solidFill>
                <a:ea typeface="+mn-lt"/>
                <a:cs typeface="+mn-lt"/>
              </a:rPr>
              <a:t>．</a:t>
            </a:r>
            <a:r>
              <a:rPr lang="zh-TW" sz="1000" dirty="0">
                <a:solidFill>
                  <a:srgbClr val="C4C4C4"/>
                </a:solidFill>
                <a:ea typeface="+mn-lt"/>
                <a:cs typeface="+mn-lt"/>
              </a:rPr>
              <a:t>文</a:t>
            </a:r>
            <a:r>
              <a:rPr lang="en-US" altLang="zh-TW" sz="1000" dirty="0">
                <a:solidFill>
                  <a:srgbClr val="C4C4C4"/>
                </a:solidFill>
                <a:ea typeface="+mn-lt"/>
                <a:cs typeface="+mn-lt"/>
              </a:rPr>
              <a:t>/</a:t>
            </a:r>
            <a:r>
              <a:rPr lang="zh-TW" sz="1000" dirty="0">
                <a:solidFill>
                  <a:srgbClr val="C4C4C4"/>
                </a:solidFill>
                <a:ea typeface="+mn-lt"/>
                <a:cs typeface="+mn-lt"/>
                <a:hlinkClick r:id="rId5"/>
              </a:rPr>
              <a:t>法蘭切絲卡．桑娜</a:t>
            </a:r>
            <a:endParaRPr lang="zh-TW" altLang="en-US" sz="1000" dirty="0">
              <a:solidFill>
                <a:srgbClr val="C4C4C4"/>
              </a:solidFill>
              <a:latin typeface="+mn-ea"/>
            </a:endParaRPr>
          </a:p>
        </p:txBody>
      </p:sp>
    </p:spTree>
    <p:extLst>
      <p:ext uri="{BB962C8B-B14F-4D97-AF65-F5344CB8AC3E}">
        <p14:creationId xmlns:p14="http://schemas.microsoft.com/office/powerpoint/2010/main" val="151977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346" y="0"/>
            <a:ext cx="6566498" cy="6858000"/>
          </a:xfrm>
          <a:prstGeom prst="rect">
            <a:avLst/>
          </a:prstGeom>
        </p:spPr>
      </p:pic>
      <p:sp>
        <p:nvSpPr>
          <p:cNvPr id="3" name="橢圓 2"/>
          <p:cNvSpPr/>
          <p:nvPr/>
        </p:nvSpPr>
        <p:spPr>
          <a:xfrm>
            <a:off x="6104954" y="3734802"/>
            <a:ext cx="884255" cy="703385"/>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4" name="橢圓 3"/>
          <p:cNvSpPr/>
          <p:nvPr/>
        </p:nvSpPr>
        <p:spPr>
          <a:xfrm>
            <a:off x="535932" y="-22179"/>
            <a:ext cx="3927460" cy="3756981"/>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5" name="橢圓 4"/>
          <p:cNvSpPr/>
          <p:nvPr/>
        </p:nvSpPr>
        <p:spPr>
          <a:xfrm>
            <a:off x="5254777" y="2999840"/>
            <a:ext cx="928525" cy="656836"/>
          </a:xfrm>
          <a:prstGeom prst="ellipse">
            <a:avLst/>
          </a:prstGeom>
          <a:noFill/>
          <a:ln w="38100">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a:p>
        </p:txBody>
      </p:sp>
      <p:sp>
        <p:nvSpPr>
          <p:cNvPr id="6" name="橢圓 5"/>
          <p:cNvSpPr/>
          <p:nvPr/>
        </p:nvSpPr>
        <p:spPr>
          <a:xfrm>
            <a:off x="4649556" y="6123201"/>
            <a:ext cx="890370" cy="614855"/>
          </a:xfrm>
          <a:prstGeom prst="ellipse">
            <a:avLst/>
          </a:prstGeom>
          <a:noFill/>
          <a:ln w="38100">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a:p>
        </p:txBody>
      </p:sp>
      <p:sp>
        <p:nvSpPr>
          <p:cNvPr id="7" name="弧形向右箭號 6"/>
          <p:cNvSpPr/>
          <p:nvPr/>
        </p:nvSpPr>
        <p:spPr>
          <a:xfrm rot="6779053">
            <a:off x="4778620" y="721464"/>
            <a:ext cx="1247478" cy="3591857"/>
          </a:xfrm>
          <a:prstGeom prst="curvedRightArrow">
            <a:avLst>
              <a:gd name="adj1" fmla="val 10145"/>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 name="向左箭號 7"/>
          <p:cNvSpPr/>
          <p:nvPr/>
        </p:nvSpPr>
        <p:spPr>
          <a:xfrm rot="2434281">
            <a:off x="5940123" y="3590720"/>
            <a:ext cx="453233" cy="151557"/>
          </a:xfrm>
          <a:prstGeom prst="lef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左箭號 8"/>
          <p:cNvSpPr/>
          <p:nvPr/>
        </p:nvSpPr>
        <p:spPr>
          <a:xfrm rot="18181890">
            <a:off x="4855008" y="5214176"/>
            <a:ext cx="2023308" cy="194521"/>
          </a:xfrm>
          <a:prstGeom prst="lef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p:nvSpPr>
        <p:spPr>
          <a:xfrm>
            <a:off x="10748498" y="6611779"/>
            <a:ext cx="1443502" cy="246221"/>
          </a:xfrm>
          <a:prstGeom prst="rect">
            <a:avLst/>
          </a:prstGeom>
          <a:noFill/>
        </p:spPr>
        <p:txBody>
          <a:bodyPr wrap="square" rtlCol="0">
            <a:spAutoFit/>
          </a:bodyPr>
          <a:lstStyle/>
          <a:p>
            <a:r>
              <a:rPr lang="zh-TW" altLang="en-US" sz="1000" dirty="0">
                <a:solidFill>
                  <a:schemeClr val="bg2">
                    <a:lumMod val="50000"/>
                    <a:lumOff val="50000"/>
                  </a:schemeClr>
                </a:solidFill>
                <a:latin typeface="+mn-ea"/>
              </a:rPr>
              <a:t>圖片來源</a:t>
            </a:r>
            <a:r>
              <a:rPr lang="en-US" altLang="zh-TW" sz="1000" dirty="0">
                <a:solidFill>
                  <a:schemeClr val="bg2">
                    <a:lumMod val="50000"/>
                    <a:lumOff val="50000"/>
                  </a:schemeClr>
                </a:solidFill>
              </a:rPr>
              <a:t>google map</a:t>
            </a:r>
            <a:endParaRPr lang="zh-TW" altLang="en-US" sz="1000" dirty="0">
              <a:solidFill>
                <a:schemeClr val="bg2">
                  <a:lumMod val="50000"/>
                  <a:lumOff val="50000"/>
                </a:schemeClr>
              </a:solidFill>
              <a:latin typeface="+mn-ea"/>
            </a:endParaRPr>
          </a:p>
        </p:txBody>
      </p:sp>
      <p:sp>
        <p:nvSpPr>
          <p:cNvPr id="11" name="文字方塊 10">
            <a:extLst>
              <a:ext uri="{FF2B5EF4-FFF2-40B4-BE49-F238E27FC236}">
                <a16:creationId xmlns:a16="http://schemas.microsoft.com/office/drawing/2014/main" xmlns="" id="{B8EE0597-E336-4242-B2E4-4A33309134C5}"/>
              </a:ext>
            </a:extLst>
          </p:cNvPr>
          <p:cNvSpPr txBox="1"/>
          <p:nvPr/>
        </p:nvSpPr>
        <p:spPr>
          <a:xfrm>
            <a:off x="7576705" y="619510"/>
            <a:ext cx="4324865"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400" dirty="0" smtClean="0">
                <a:ea typeface="華康中圓體"/>
                <a:cs typeface="+mn-lt"/>
              </a:rPr>
              <a:t>你和你的家人被迫離開敘利亞。</a:t>
            </a:r>
            <a:endParaRPr lang="en-US" altLang="zh-TW" sz="2400" dirty="0" smtClean="0">
              <a:ea typeface="華康中圓體"/>
              <a:cs typeface="+mn-lt"/>
            </a:endParaRPr>
          </a:p>
          <a:p>
            <a:endParaRPr lang="en-US" altLang="zh-TW" sz="2400" dirty="0" smtClean="0">
              <a:ea typeface="華康中圓體"/>
              <a:cs typeface="+mn-lt"/>
            </a:endParaRPr>
          </a:p>
          <a:p>
            <a:r>
              <a:rPr lang="zh-TW" altLang="en-US" sz="2400" dirty="0" smtClean="0">
                <a:ea typeface="華康中圓體"/>
                <a:cs typeface="+mn-lt"/>
              </a:rPr>
              <a:t>你夢想前往</a:t>
            </a:r>
            <a:r>
              <a:rPr lang="zh-TW" altLang="en-US" sz="2400" dirty="0" smtClean="0">
                <a:solidFill>
                  <a:srgbClr val="6B86A3"/>
                </a:solidFill>
                <a:ea typeface="華康中圓體"/>
                <a:cs typeface="+mn-lt"/>
              </a:rPr>
              <a:t>歐洲</a:t>
            </a:r>
            <a:r>
              <a:rPr lang="zh-TW" altLang="en-US" sz="2400" dirty="0" smtClean="0">
                <a:ea typeface="華康中圓體"/>
                <a:cs typeface="+mn-lt"/>
              </a:rPr>
              <a:t>尋求</a:t>
            </a:r>
            <a:r>
              <a:rPr lang="zh-TW" altLang="en-US" sz="2400" dirty="0" smtClean="0">
                <a:solidFill>
                  <a:srgbClr val="A06188"/>
                </a:solidFill>
                <a:ea typeface="華康中圓體"/>
                <a:cs typeface="+mn-lt"/>
              </a:rPr>
              <a:t>庇護</a:t>
            </a:r>
            <a:r>
              <a:rPr lang="zh-TW" altLang="en-US" sz="2400" dirty="0" smtClean="0">
                <a:ea typeface="華康中圓體"/>
                <a:cs typeface="+mn-lt"/>
              </a:rPr>
              <a:t>。</a:t>
            </a:r>
            <a:endParaRPr lang="en-US" altLang="zh-TW" sz="2400" dirty="0" smtClean="0">
              <a:ea typeface="華康中圓體"/>
              <a:cs typeface="+mn-lt"/>
            </a:endParaRPr>
          </a:p>
          <a:p>
            <a:endParaRPr lang="en-US" altLang="zh-TW" sz="2400" dirty="0">
              <a:ea typeface="華康中圓體"/>
              <a:cs typeface="+mn-lt"/>
            </a:endParaRPr>
          </a:p>
          <a:p>
            <a:r>
              <a:rPr lang="zh-TW" altLang="en-US" sz="2400" dirty="0" smtClean="0">
                <a:ea typeface="華康中圓體"/>
                <a:cs typeface="+mn-lt"/>
              </a:rPr>
              <a:t>路途遙遠又危險。</a:t>
            </a:r>
            <a:endParaRPr lang="en-US" altLang="zh-TW" sz="2400" dirty="0" smtClean="0">
              <a:ea typeface="華康中圓體"/>
              <a:cs typeface="+mn-lt"/>
            </a:endParaRPr>
          </a:p>
          <a:p>
            <a:endParaRPr lang="zh-TW" altLang="en-US" sz="2400" dirty="0">
              <a:ea typeface="華康中圓體"/>
              <a:cs typeface="+mn-lt"/>
            </a:endParaRPr>
          </a:p>
          <a:p>
            <a:pPr fontAlgn="base"/>
            <a:r>
              <a:rPr lang="zh-TW" altLang="en-US" sz="2400" dirty="0">
                <a:latin typeface="華康中圓體" panose="020F0509000000000000" pitchFamily="49" charset="-120"/>
                <a:ea typeface="華康中圓體" panose="020F0509000000000000" pitchFamily="49" charset="-120"/>
                <a:cs typeface="SetoFont" panose="02000600000000000000" pitchFamily="2" charset="-120"/>
              </a:rPr>
              <a:t>從敘利亞逃往歐洲你必須選擇</a:t>
            </a:r>
            <a:r>
              <a:rPr lang="zh-TW" altLang="en-US" sz="2400" dirty="0" smtClean="0">
                <a:latin typeface="華康中圓體" panose="020F0509000000000000" pitchFamily="49" charset="-120"/>
                <a:ea typeface="華康中圓體" panose="020F0509000000000000" pitchFamily="49" charset="-120"/>
                <a:cs typeface="SetoFont" panose="02000600000000000000" pitchFamily="2" charset="-120"/>
              </a:rPr>
              <a:t>通過</a:t>
            </a:r>
            <a:r>
              <a:rPr lang="zh-TW" altLang="en-US" sz="2400" dirty="0">
                <a:solidFill>
                  <a:srgbClr val="C35A78"/>
                </a:solidFill>
                <a:latin typeface="華康中圓體" panose="020F0509000000000000" pitchFamily="49" charset="-120"/>
                <a:ea typeface="華康中圓體" panose="020F0509000000000000" pitchFamily="49" charset="-120"/>
                <a:cs typeface="SetoFont" panose="02000600000000000000" pitchFamily="2" charset="-120"/>
              </a:rPr>
              <a:t>埃及</a:t>
            </a:r>
            <a:r>
              <a:rPr lang="zh-TW" altLang="en-US" sz="2400" dirty="0" smtClean="0">
                <a:latin typeface="華康中圓體" panose="020F0509000000000000" pitchFamily="49" charset="-120"/>
                <a:ea typeface="華康中圓體" panose="020F0509000000000000" pitchFamily="49" charset="-120"/>
                <a:cs typeface="SetoFont" panose="02000600000000000000" pitchFamily="2" charset="-120"/>
              </a:rPr>
              <a:t>或</a:t>
            </a:r>
            <a:r>
              <a:rPr lang="zh-TW" altLang="en-US" sz="2400" dirty="0" smtClean="0">
                <a:solidFill>
                  <a:srgbClr val="C35A78"/>
                </a:solidFill>
                <a:latin typeface="華康中圓體" panose="020F0509000000000000" pitchFamily="49" charset="-120"/>
                <a:ea typeface="華康中圓體" panose="020F0509000000000000" pitchFamily="49" charset="-120"/>
                <a:cs typeface="SetoFont" panose="02000600000000000000" pitchFamily="2" charset="-120"/>
              </a:rPr>
              <a:t>土耳</a:t>
            </a:r>
            <a:r>
              <a:rPr lang="zh-TW" altLang="en-US" sz="2400" dirty="0">
                <a:solidFill>
                  <a:srgbClr val="C35A78"/>
                </a:solidFill>
                <a:latin typeface="華康中圓體" panose="020F0509000000000000" pitchFamily="49" charset="-120"/>
                <a:ea typeface="華康中圓體" panose="020F0509000000000000" pitchFamily="49" charset="-120"/>
                <a:cs typeface="SetoFont" panose="02000600000000000000" pitchFamily="2" charset="-120"/>
              </a:rPr>
              <a:t>其</a:t>
            </a:r>
            <a:r>
              <a:rPr lang="zh-TW" altLang="en-US" sz="2400" dirty="0" smtClean="0">
                <a:latin typeface="華康中圓體" panose="020F0509000000000000" pitchFamily="49" charset="-120"/>
                <a:ea typeface="華康中圓體" panose="020F0509000000000000" pitchFamily="49" charset="-120"/>
                <a:cs typeface="SetoFont" panose="02000600000000000000" pitchFamily="2" charset="-120"/>
              </a:rPr>
              <a:t>。</a:t>
            </a:r>
            <a:endParaRPr lang="zh-TW" altLang="en-US" sz="2400" dirty="0">
              <a:latin typeface="華康中圓體" panose="020F0509000000000000" pitchFamily="49" charset="-120"/>
              <a:ea typeface="華康中圓體" panose="020F0509000000000000" pitchFamily="49" charset="-120"/>
              <a:cs typeface="SetoFont" panose="02000600000000000000" pitchFamily="2" charset="-120"/>
            </a:endParaRPr>
          </a:p>
        </p:txBody>
      </p:sp>
      <p:sp>
        <p:nvSpPr>
          <p:cNvPr id="12" name="文字方塊 11">
            <a:extLst>
              <a:ext uri="{FF2B5EF4-FFF2-40B4-BE49-F238E27FC236}">
                <a16:creationId xmlns:a16="http://schemas.microsoft.com/office/drawing/2014/main" xmlns="" id="{B8EE0597-E336-4242-B2E4-4A33309134C5}"/>
              </a:ext>
            </a:extLst>
          </p:cNvPr>
          <p:cNvSpPr txBox="1"/>
          <p:nvPr/>
        </p:nvSpPr>
        <p:spPr>
          <a:xfrm>
            <a:off x="7576705" y="4261975"/>
            <a:ext cx="415544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zh-TW" altLang="en-US" sz="5400" dirty="0">
                <a:solidFill>
                  <a:schemeClr val="accent2">
                    <a:lumMod val="60000"/>
                    <a:lumOff val="40000"/>
                  </a:schemeClr>
                </a:solidFill>
                <a:latin typeface="華康中圓體" panose="020F0509000000000000" pitchFamily="49" charset="-120"/>
                <a:ea typeface="華康中圓體"/>
                <a:cs typeface="SetoFont" panose="02000600000000000000" pitchFamily="2" charset="-120"/>
              </a:rPr>
              <a:t>你</a:t>
            </a:r>
            <a:r>
              <a:rPr lang="zh-TW" altLang="en-US" sz="5400" dirty="0" smtClean="0">
                <a:solidFill>
                  <a:schemeClr val="accent2">
                    <a:lumMod val="60000"/>
                    <a:lumOff val="40000"/>
                  </a:schemeClr>
                </a:solidFill>
                <a:latin typeface="華康中圓體" panose="020F0509000000000000" pitchFamily="49" charset="-120"/>
                <a:ea typeface="華康中圓體"/>
                <a:cs typeface="SetoFont" panose="02000600000000000000" pitchFamily="2" charset="-120"/>
              </a:rPr>
              <a:t>要走</a:t>
            </a:r>
            <a:r>
              <a:rPr lang="zh-TW" altLang="en-US" sz="5400" dirty="0" smtClean="0">
                <a:solidFill>
                  <a:srgbClr val="FF9933"/>
                </a:solidFill>
                <a:latin typeface="華康中圓體" panose="020F0509000000000000" pitchFamily="49" charset="-120"/>
                <a:ea typeface="華康中圓體"/>
                <a:cs typeface="SetoFont" panose="02000600000000000000" pitchFamily="2" charset="-120"/>
              </a:rPr>
              <a:t>埃及</a:t>
            </a:r>
            <a:r>
              <a:rPr lang="zh-TW" altLang="en-US" sz="5400" dirty="0" smtClean="0">
                <a:solidFill>
                  <a:schemeClr val="accent2">
                    <a:lumMod val="60000"/>
                    <a:lumOff val="40000"/>
                  </a:schemeClr>
                </a:solidFill>
                <a:latin typeface="華康中圓體" panose="020F0509000000000000" pitchFamily="49" charset="-120"/>
                <a:ea typeface="華康中圓體"/>
                <a:cs typeface="SetoFont" panose="02000600000000000000" pitchFamily="2" charset="-120"/>
              </a:rPr>
              <a:t>？還是</a:t>
            </a:r>
            <a:r>
              <a:rPr lang="zh-TW" altLang="en-US" sz="5400" dirty="0" smtClean="0">
                <a:solidFill>
                  <a:srgbClr val="FF9933"/>
                </a:solidFill>
                <a:latin typeface="華康中圓體" panose="020F0509000000000000" pitchFamily="49" charset="-120"/>
                <a:ea typeface="華康中圓體"/>
                <a:cs typeface="SetoFont" panose="02000600000000000000" pitchFamily="2" charset="-120"/>
              </a:rPr>
              <a:t>土耳</a:t>
            </a:r>
            <a:r>
              <a:rPr lang="zh-TW" altLang="en-US" sz="5400" dirty="0">
                <a:solidFill>
                  <a:srgbClr val="FF9933"/>
                </a:solidFill>
                <a:latin typeface="華康中圓體" panose="020F0509000000000000" pitchFamily="49" charset="-120"/>
                <a:ea typeface="華康中圓體"/>
                <a:cs typeface="SetoFont" panose="02000600000000000000" pitchFamily="2" charset="-120"/>
              </a:rPr>
              <a:t>其</a:t>
            </a:r>
            <a:r>
              <a:rPr lang="zh-TW" altLang="en-US" sz="5400" dirty="0" smtClean="0">
                <a:solidFill>
                  <a:schemeClr val="accent2">
                    <a:lumMod val="60000"/>
                    <a:lumOff val="40000"/>
                  </a:schemeClr>
                </a:solidFill>
                <a:latin typeface="華康中圓體" panose="020F0509000000000000" pitchFamily="49" charset="-120"/>
                <a:ea typeface="華康中圓體"/>
                <a:cs typeface="SetoFont" panose="02000600000000000000" pitchFamily="2" charset="-120"/>
              </a:rPr>
              <a:t>？</a:t>
            </a:r>
            <a:endParaRPr lang="zh-TW" altLang="en-US" sz="5400" dirty="0">
              <a:solidFill>
                <a:schemeClr val="accent2">
                  <a:lumMod val="60000"/>
                  <a:lumOff val="40000"/>
                </a:schemeClr>
              </a:solidFill>
              <a:ea typeface="華康中圓體"/>
            </a:endParaRPr>
          </a:p>
        </p:txBody>
      </p:sp>
    </p:spTree>
    <p:extLst>
      <p:ext uri="{BB962C8B-B14F-4D97-AF65-F5344CB8AC3E}">
        <p14:creationId xmlns:p14="http://schemas.microsoft.com/office/powerpoint/2010/main" val="159074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0"/>
                            </p:stCondLst>
                            <p:childTnLst>
                              <p:par>
                                <p:cTn id="13" presetID="21"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par>
                          <p:cTn id="20" fill="hold">
                            <p:stCondLst>
                              <p:cond delay="0"/>
                            </p:stCondLst>
                            <p:childTnLst>
                              <p:par>
                                <p:cTn id="21" presetID="21" presetClass="entr" presetSubtype="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par>
                          <p:cTn id="28" fill="hold">
                            <p:stCondLst>
                              <p:cond delay="0"/>
                            </p:stCondLst>
                            <p:childTnLst>
                              <p:par>
                                <p:cTn id="29" presetID="21" presetClass="entr" presetSubtype="1"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heel(1)">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手繪多邊形 11">
            <a:hlinkClick r:id="rId3" action="ppaction://hlinksldjump"/>
            <a:extLst>
              <a:ext uri="{FF2B5EF4-FFF2-40B4-BE49-F238E27FC236}">
                <a16:creationId xmlns:a16="http://schemas.microsoft.com/office/drawing/2014/main" xmlns="" id="{E69F919F-9A4A-49E3-BCBE-C42BBA8734EA}"/>
              </a:ext>
            </a:extLst>
          </p:cNvPr>
          <p:cNvSpPr/>
          <p:nvPr/>
        </p:nvSpPr>
        <p:spPr>
          <a:xfrm rot="10800000">
            <a:off x="-2" y="-14377"/>
            <a:ext cx="6453353" cy="6877401"/>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6B86A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3" name="手繪多邊形 10">
            <a:hlinkClick r:id="rId4" action="ppaction://hlinksldjump"/>
            <a:extLst>
              <a:ext uri="{FF2B5EF4-FFF2-40B4-BE49-F238E27FC236}">
                <a16:creationId xmlns:a16="http://schemas.microsoft.com/office/drawing/2014/main" xmlns="" id="{6D18017E-3C9A-490E-8B7E-2A913E8A8142}"/>
              </a:ext>
            </a:extLst>
          </p:cNvPr>
          <p:cNvSpPr/>
          <p:nvPr/>
        </p:nvSpPr>
        <p:spPr>
          <a:xfrm>
            <a:off x="5749226" y="-7188"/>
            <a:ext cx="6453354" cy="6863024"/>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C35A7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 name="文字方塊 1">
            <a:hlinkClick r:id="rId3" action="ppaction://hlinksldjump"/>
          </p:cNvPr>
          <p:cNvSpPr txBox="1"/>
          <p:nvPr/>
        </p:nvSpPr>
        <p:spPr>
          <a:xfrm>
            <a:off x="1138803" y="1841754"/>
            <a:ext cx="3480996" cy="1938992"/>
          </a:xfrm>
          <a:prstGeom prst="rect">
            <a:avLst/>
          </a:prstGeom>
          <a:noFill/>
        </p:spPr>
        <p:txBody>
          <a:bodyPr wrap="square" rtlCol="0">
            <a:spAutoFit/>
          </a:bodyPr>
          <a:lstStyle/>
          <a:p>
            <a:pPr algn="ctr"/>
            <a:r>
              <a:rPr lang="zh-TW" altLang="en-US" sz="12000" dirty="0">
                <a:latin typeface="SetoFont" panose="02000600000000000000" pitchFamily="2" charset="-120"/>
                <a:ea typeface="SetoFont" panose="02000600000000000000" pitchFamily="2" charset="-120"/>
                <a:cs typeface="SetoFont" panose="02000600000000000000" pitchFamily="2" charset="-120"/>
              </a:rPr>
              <a:t>埃及</a:t>
            </a:r>
          </a:p>
        </p:txBody>
      </p:sp>
      <p:sp>
        <p:nvSpPr>
          <p:cNvPr id="4" name="文字方塊 3">
            <a:hlinkClick r:id="rId4" action="ppaction://hlinksldjump"/>
          </p:cNvPr>
          <p:cNvSpPr txBox="1"/>
          <p:nvPr/>
        </p:nvSpPr>
        <p:spPr>
          <a:xfrm>
            <a:off x="6743230" y="1950494"/>
            <a:ext cx="4836332" cy="1631216"/>
          </a:xfrm>
          <a:prstGeom prst="rect">
            <a:avLst/>
          </a:prstGeom>
          <a:noFill/>
        </p:spPr>
        <p:txBody>
          <a:bodyPr wrap="square" rtlCol="0">
            <a:spAutoFit/>
          </a:bodyPr>
          <a:lstStyle/>
          <a:p>
            <a:pPr algn="ctr"/>
            <a:r>
              <a:rPr lang="zh-TW" altLang="en-US" sz="10000" dirty="0">
                <a:latin typeface="SetoFont" panose="02000600000000000000" pitchFamily="2" charset="-120"/>
                <a:ea typeface="SetoFont" panose="02000600000000000000" pitchFamily="2" charset="-120"/>
                <a:cs typeface="SetoFont" panose="02000600000000000000" pitchFamily="2" charset="-120"/>
              </a:rPr>
              <a:t>土耳其</a:t>
            </a:r>
          </a:p>
        </p:txBody>
      </p:sp>
      <p:sp>
        <p:nvSpPr>
          <p:cNvPr id="8" name="文字方塊 7"/>
          <p:cNvSpPr txBox="1"/>
          <p:nvPr/>
        </p:nvSpPr>
        <p:spPr>
          <a:xfrm>
            <a:off x="1745263" y="4721721"/>
            <a:ext cx="2092712" cy="1200329"/>
          </a:xfrm>
          <a:prstGeom prst="rect">
            <a:avLst/>
          </a:prstGeom>
          <a:noFill/>
        </p:spPr>
        <p:txBody>
          <a:bodyPr wrap="square" rtlCol="0" anchor="t">
            <a:spAutoFit/>
          </a:bodyPr>
          <a:lstStyle/>
          <a:p>
            <a:r>
              <a:rPr lang="zh-TW" altLang="en-US" sz="2400" dirty="0">
                <a:latin typeface="華康中圓體" panose="020F0509000000000000" pitchFamily="49" charset="-120"/>
                <a:ea typeface="華康中圓體"/>
                <a:cs typeface="SetoFont" panose="02000600000000000000" pitchFamily="2" charset="-120"/>
              </a:rPr>
              <a:t>-便宜</a:t>
            </a:r>
            <a:endParaRPr lang="en-US" altLang="zh-TW" sz="2400" dirty="0">
              <a:latin typeface="華康中圓體" panose="020F0509000000000000" pitchFamily="49" charset="-120"/>
              <a:ea typeface="華康中圓體"/>
              <a:cs typeface="SetoFont" panose="02000600000000000000" pitchFamily="2" charset="-120"/>
            </a:endParaRPr>
          </a:p>
          <a:p>
            <a:r>
              <a:rPr lang="zh-TW" altLang="en-US" sz="2400" dirty="0">
                <a:latin typeface="華康中圓體" panose="020F0509000000000000" pitchFamily="49" charset="-120"/>
                <a:ea typeface="華康中圓體"/>
                <a:cs typeface="SetoFont" panose="02000600000000000000" pitchFamily="2" charset="-120"/>
              </a:rPr>
              <a:t>-生活條件差</a:t>
            </a:r>
            <a:endParaRPr lang="en-US" altLang="zh-TW" sz="2400" dirty="0">
              <a:latin typeface="華康中圓體" panose="020F0509000000000000" pitchFamily="49" charset="-120"/>
              <a:ea typeface="華康中圓體"/>
              <a:cs typeface="SetoFont" panose="02000600000000000000" pitchFamily="2" charset="-120"/>
            </a:endParaRPr>
          </a:p>
          <a:p>
            <a:r>
              <a:rPr lang="zh-TW" altLang="en-US" sz="2400" dirty="0">
                <a:latin typeface="華康中圓體" panose="020F0509000000000000" pitchFamily="49" charset="-120"/>
                <a:ea typeface="華康中圓體"/>
                <a:cs typeface="SetoFont" panose="02000600000000000000" pitchFamily="2" charset="-120"/>
              </a:rPr>
              <a:t>-跨海</a:t>
            </a:r>
          </a:p>
        </p:txBody>
      </p:sp>
      <p:sp>
        <p:nvSpPr>
          <p:cNvPr id="9" name="文字方塊 8"/>
          <p:cNvSpPr txBox="1"/>
          <p:nvPr/>
        </p:nvSpPr>
        <p:spPr>
          <a:xfrm>
            <a:off x="7662111" y="4721721"/>
            <a:ext cx="2627583" cy="1200329"/>
          </a:xfrm>
          <a:prstGeom prst="rect">
            <a:avLst/>
          </a:prstGeom>
          <a:noFill/>
        </p:spPr>
        <p:txBody>
          <a:bodyPr wrap="square" rtlCol="0" anchor="t">
            <a:spAutoFit/>
          </a:bodyPr>
          <a:lstStyle/>
          <a:p>
            <a:r>
              <a:rPr lang="zh-TW" altLang="en-US" sz="2400" dirty="0">
                <a:latin typeface="華康中圓體" panose="020F0509000000000000" pitchFamily="49" charset="-120"/>
                <a:ea typeface="華康中圓體"/>
                <a:cs typeface="SetoFont" panose="02000600000000000000" pitchFamily="2" charset="-120"/>
              </a:rPr>
              <a:t>-費用高</a:t>
            </a:r>
            <a:endParaRPr lang="en-US" altLang="zh-TW" sz="2400" dirty="0">
              <a:latin typeface="華康中圓體" panose="020F0509000000000000" pitchFamily="49" charset="-120"/>
              <a:ea typeface="華康中圓體" panose="020F0509000000000000" pitchFamily="49" charset="-120"/>
              <a:cs typeface="SetoFont" panose="02000600000000000000" pitchFamily="2" charset="-120"/>
            </a:endParaRPr>
          </a:p>
          <a:p>
            <a:r>
              <a:rPr lang="zh-TW" altLang="en-US" sz="2400" dirty="0">
                <a:latin typeface="華康中圓體"/>
                <a:ea typeface="華康中圓體"/>
                <a:cs typeface="SetoFont" panose="02000600000000000000" pitchFamily="2" charset="-120"/>
              </a:rPr>
              <a:t>-生活條件佳</a:t>
            </a:r>
            <a:endParaRPr lang="en-US" altLang="zh-TW" sz="2400" dirty="0">
              <a:latin typeface="華康中圓體"/>
              <a:ea typeface="華康中圓體" panose="020F0509000000000000" pitchFamily="49" charset="-120"/>
              <a:cs typeface="SetoFont" panose="02000600000000000000" pitchFamily="2" charset="-120"/>
            </a:endParaRPr>
          </a:p>
          <a:p>
            <a:r>
              <a:rPr lang="zh-TW" altLang="en-US" sz="2400" dirty="0">
                <a:latin typeface="華康中圓體" panose="020F0509000000000000" pitchFamily="49" charset="-120"/>
                <a:ea typeface="華康中圓體"/>
                <a:cs typeface="SetoFont" panose="02000600000000000000" pitchFamily="2" charset="-120"/>
              </a:rPr>
              <a:t>-不需冒險跨海</a:t>
            </a:r>
          </a:p>
        </p:txBody>
      </p:sp>
    </p:spTree>
    <p:extLst>
      <p:ext uri="{BB962C8B-B14F-4D97-AF65-F5344CB8AC3E}">
        <p14:creationId xmlns:p14="http://schemas.microsoft.com/office/powerpoint/2010/main" val="29553892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l="32236" r="6474"/>
          <a:stretch/>
        </p:blipFill>
        <p:spPr>
          <a:xfrm>
            <a:off x="5350925" y="0"/>
            <a:ext cx="7478038" cy="6858000"/>
          </a:xfrm>
          <a:prstGeom prst="rect">
            <a:avLst/>
          </a:prstGeom>
        </p:spPr>
      </p:pic>
      <p:sp>
        <p:nvSpPr>
          <p:cNvPr id="3" name="橢圓 2"/>
          <p:cNvSpPr/>
          <p:nvPr/>
        </p:nvSpPr>
        <p:spPr>
          <a:xfrm>
            <a:off x="10031168" y="5938343"/>
            <a:ext cx="950999" cy="637922"/>
          </a:xfrm>
          <a:prstGeom prst="ellipse">
            <a:avLst/>
          </a:prstGeom>
          <a:noFill/>
          <a:ln w="381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a:p>
        </p:txBody>
      </p:sp>
      <p:sp>
        <p:nvSpPr>
          <p:cNvPr id="4" name="橢圓 3"/>
          <p:cNvSpPr/>
          <p:nvPr/>
        </p:nvSpPr>
        <p:spPr>
          <a:xfrm>
            <a:off x="9891951" y="4395045"/>
            <a:ext cx="1181818" cy="560716"/>
          </a:xfrm>
          <a:prstGeom prst="ellipse">
            <a:avLst/>
          </a:prstGeom>
          <a:noFill/>
          <a:ln w="38100">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a:p>
        </p:txBody>
      </p:sp>
      <p:sp>
        <p:nvSpPr>
          <p:cNvPr id="5" name="橢圓 4"/>
          <p:cNvSpPr/>
          <p:nvPr/>
        </p:nvSpPr>
        <p:spPr>
          <a:xfrm rot="2371545">
            <a:off x="5227200" y="663897"/>
            <a:ext cx="1845537" cy="1120541"/>
          </a:xfrm>
          <a:prstGeom prst="ellipse">
            <a:avLst/>
          </a:prstGeom>
          <a:noFill/>
          <a:ln w="3810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a:p>
        </p:txBody>
      </p:sp>
      <p:sp>
        <p:nvSpPr>
          <p:cNvPr id="8" name="向左箭號 7"/>
          <p:cNvSpPr/>
          <p:nvPr/>
        </p:nvSpPr>
        <p:spPr>
          <a:xfrm rot="5577954">
            <a:off x="10019539" y="5350058"/>
            <a:ext cx="949731" cy="211958"/>
          </a:xfrm>
          <a:prstGeom prst="lef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左箭號 8"/>
          <p:cNvSpPr/>
          <p:nvPr/>
        </p:nvSpPr>
        <p:spPr>
          <a:xfrm>
            <a:off x="7701910" y="6154699"/>
            <a:ext cx="2308238" cy="288063"/>
          </a:xfrm>
          <a:prstGeom prst="lef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弧形向右箭號 9"/>
          <p:cNvSpPr/>
          <p:nvPr/>
        </p:nvSpPr>
        <p:spPr>
          <a:xfrm rot="8365760">
            <a:off x="8431535" y="-654518"/>
            <a:ext cx="2319404" cy="6831448"/>
          </a:xfrm>
          <a:prstGeom prst="curvedRightArrow">
            <a:avLst>
              <a:gd name="adj1" fmla="val 6230"/>
              <a:gd name="adj2" fmla="val 27969"/>
              <a:gd name="adj3" fmla="val 152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 name="橢圓 10"/>
          <p:cNvSpPr/>
          <p:nvPr/>
        </p:nvSpPr>
        <p:spPr>
          <a:xfrm>
            <a:off x="6588412" y="6005844"/>
            <a:ext cx="1051462" cy="560716"/>
          </a:xfrm>
          <a:prstGeom prst="ellipse">
            <a:avLst/>
          </a:prstGeom>
          <a:noFill/>
          <a:ln w="38100">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a:p>
        </p:txBody>
      </p:sp>
      <p:sp>
        <p:nvSpPr>
          <p:cNvPr id="12" name="五邊形 11"/>
          <p:cNvSpPr/>
          <p:nvPr/>
        </p:nvSpPr>
        <p:spPr>
          <a:xfrm>
            <a:off x="-16792" y="476353"/>
            <a:ext cx="3663878"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13" name="文字方塊 12"/>
          <p:cNvSpPr txBox="1"/>
          <p:nvPr/>
        </p:nvSpPr>
        <p:spPr>
          <a:xfrm>
            <a:off x="635551" y="543575"/>
            <a:ext cx="3217653" cy="1107996"/>
          </a:xfrm>
          <a:prstGeom prst="rect">
            <a:avLst/>
          </a:prstGeom>
          <a:noFill/>
        </p:spPr>
        <p:txBody>
          <a:bodyPr wrap="square" rtlCol="0">
            <a:spAutoFit/>
          </a:bodyPr>
          <a:lstStyle/>
          <a:p>
            <a:r>
              <a:rPr lang="zh-TW" altLang="en-US" sz="6600" dirty="0">
                <a:solidFill>
                  <a:schemeClr val="bg1">
                    <a:lumMod val="75000"/>
                    <a:lumOff val="25000"/>
                  </a:schemeClr>
                </a:solidFill>
                <a:latin typeface="SetoFont" panose="02000600000000000000" pitchFamily="2" charset="-120"/>
                <a:ea typeface="SetoFont" panose="02000600000000000000" pitchFamily="2" charset="-120"/>
                <a:cs typeface="SetoFont" panose="02000600000000000000" pitchFamily="2" charset="-120"/>
              </a:rPr>
              <a:t>埃及</a:t>
            </a:r>
          </a:p>
        </p:txBody>
      </p:sp>
      <p:sp>
        <p:nvSpPr>
          <p:cNvPr id="14" name="文字方塊 13">
            <a:extLst>
              <a:ext uri="{FF2B5EF4-FFF2-40B4-BE49-F238E27FC236}">
                <a16:creationId xmlns:a16="http://schemas.microsoft.com/office/drawing/2014/main" xmlns="" id="{B8EE0597-E336-4242-B2E4-4A33309134C5}"/>
              </a:ext>
            </a:extLst>
          </p:cNvPr>
          <p:cNvSpPr txBox="1"/>
          <p:nvPr/>
        </p:nvSpPr>
        <p:spPr>
          <a:xfrm>
            <a:off x="304800" y="1842147"/>
            <a:ext cx="5202621"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400" dirty="0">
                <a:ea typeface="華康中圓體"/>
                <a:cs typeface="+mn-lt"/>
              </a:rPr>
              <a:t>埃及已有超過</a:t>
            </a:r>
            <a:r>
              <a:rPr lang="en-US" altLang="zh-TW" sz="2400" dirty="0">
                <a:ea typeface="華康中圓體"/>
                <a:cs typeface="+mn-lt"/>
              </a:rPr>
              <a:t>13</a:t>
            </a:r>
            <a:r>
              <a:rPr lang="zh-TW" sz="2400" dirty="0">
                <a:ea typeface="華康中圓體"/>
                <a:cs typeface="+mn-lt"/>
              </a:rPr>
              <a:t>萬敘利亞難</a:t>
            </a:r>
            <a:r>
              <a:rPr lang="zh-TW" altLang="en-US" sz="2400" dirty="0">
                <a:ea typeface="華康中圓體"/>
                <a:cs typeface="+mn-lt"/>
              </a:rPr>
              <a:t>民</a:t>
            </a:r>
            <a:r>
              <a:rPr lang="zh-TW" altLang="en-US" sz="2400" dirty="0" smtClean="0">
                <a:ea typeface="華康中圓體"/>
                <a:cs typeface="+mn-lt"/>
              </a:rPr>
              <a:t>。</a:t>
            </a:r>
            <a:endParaRPr lang="en-US" altLang="zh-TW" sz="2400" dirty="0" smtClean="0">
              <a:ea typeface="華康中圓體"/>
              <a:cs typeface="+mn-lt"/>
            </a:endParaRPr>
          </a:p>
          <a:p>
            <a:r>
              <a:rPr lang="zh-TW" sz="2400" dirty="0" smtClean="0">
                <a:ea typeface="華康中圓體"/>
                <a:cs typeface="+mn-lt"/>
              </a:rPr>
              <a:t>情勢</a:t>
            </a:r>
            <a:r>
              <a:rPr lang="zh-TW" sz="2400" dirty="0">
                <a:ea typeface="華康中圓體"/>
                <a:cs typeface="+mn-lt"/>
              </a:rPr>
              <a:t>不穩，必須</a:t>
            </a:r>
            <a:r>
              <a:rPr lang="zh-TW" sz="2400" dirty="0">
                <a:solidFill>
                  <a:srgbClr val="6B86A3"/>
                </a:solidFill>
                <a:ea typeface="華康中圓體"/>
                <a:cs typeface="+mn-lt"/>
              </a:rPr>
              <a:t>盡快離開</a:t>
            </a:r>
            <a:r>
              <a:rPr lang="zh-TW" sz="2400" dirty="0">
                <a:ea typeface="華康中圓體"/>
                <a:cs typeface="+mn-lt"/>
              </a:rPr>
              <a:t>。</a:t>
            </a:r>
          </a:p>
          <a:p>
            <a:endParaRPr lang="zh-TW" altLang="en-US" sz="2400" dirty="0">
              <a:ea typeface="華康中圓體"/>
              <a:cs typeface="+mn-lt"/>
            </a:endParaRPr>
          </a:p>
          <a:p>
            <a:r>
              <a:rPr lang="zh-TW" sz="2400" dirty="0">
                <a:ea typeface="華康中圓體"/>
                <a:cs typeface="+mn-lt"/>
              </a:rPr>
              <a:t>你遇到</a:t>
            </a:r>
            <a:r>
              <a:rPr lang="zh-TW" sz="2400" dirty="0">
                <a:solidFill>
                  <a:srgbClr val="C35A78"/>
                </a:solidFill>
                <a:ea typeface="華康中圓體"/>
                <a:cs typeface="+mn-lt"/>
              </a:rPr>
              <a:t>走私者</a:t>
            </a:r>
            <a:r>
              <a:rPr lang="zh-TW" sz="2400" dirty="0">
                <a:ea typeface="華康中圓體"/>
                <a:cs typeface="+mn-lt"/>
              </a:rPr>
              <a:t>馬利</a:t>
            </a:r>
            <a:r>
              <a:rPr lang="zh-TW" sz="2400" dirty="0" smtClean="0">
                <a:ea typeface="華康中圓體"/>
                <a:cs typeface="+mn-lt"/>
              </a:rPr>
              <a:t>。</a:t>
            </a:r>
            <a:endParaRPr lang="en-US" altLang="zh-TW" sz="2400" dirty="0" smtClean="0">
              <a:ea typeface="華康中圓體"/>
              <a:cs typeface="+mn-lt"/>
            </a:endParaRPr>
          </a:p>
          <a:p>
            <a:r>
              <a:rPr lang="zh-TW" sz="2400" dirty="0" smtClean="0">
                <a:ea typeface="華康中圓體"/>
                <a:cs typeface="+mn-lt"/>
              </a:rPr>
              <a:t>你</a:t>
            </a:r>
            <a:r>
              <a:rPr lang="zh-TW" sz="2400" dirty="0">
                <a:ea typeface="華康中圓體"/>
                <a:cs typeface="+mn-lt"/>
              </a:rPr>
              <a:t>不知道是否可以信任他。</a:t>
            </a:r>
            <a:endParaRPr lang="en-US" sz="2400" dirty="0">
              <a:ea typeface="華康中圓體"/>
              <a:cs typeface="+mn-lt"/>
            </a:endParaRPr>
          </a:p>
          <a:p>
            <a:endParaRPr lang="zh-TW" altLang="en-US" sz="2400" dirty="0">
              <a:ea typeface="華康中圓體"/>
              <a:cs typeface="+mn-lt"/>
            </a:endParaRPr>
          </a:p>
          <a:p>
            <a:r>
              <a:rPr lang="zh-TW" sz="2400" dirty="0">
                <a:ea typeface="華康中圓體"/>
                <a:cs typeface="+mn-lt"/>
              </a:rPr>
              <a:t>馬利</a:t>
            </a:r>
            <a:r>
              <a:rPr lang="zh-TW" sz="2400" dirty="0" smtClean="0">
                <a:ea typeface="華康中圓體"/>
                <a:cs typeface="+mn-lt"/>
              </a:rPr>
              <a:t>說前往</a:t>
            </a:r>
            <a:r>
              <a:rPr lang="zh-TW" sz="2400" dirty="0">
                <a:solidFill>
                  <a:srgbClr val="6B86A3"/>
                </a:solidFill>
                <a:ea typeface="華康中圓體"/>
                <a:cs typeface="+mn-lt"/>
              </a:rPr>
              <a:t>義大利</a:t>
            </a:r>
            <a:r>
              <a:rPr lang="zh-TW" sz="2400" dirty="0" smtClean="0">
                <a:ea typeface="華康中圓體"/>
                <a:cs typeface="+mn-lt"/>
              </a:rPr>
              <a:t>：</a:t>
            </a:r>
            <a:r>
              <a:rPr lang="zh-TW" altLang="zh-TW" sz="2400" dirty="0" smtClean="0">
                <a:ea typeface="華康中圓體"/>
                <a:cs typeface="+mn-lt"/>
              </a:rPr>
              <a:t>可以</a:t>
            </a:r>
            <a:r>
              <a:rPr lang="zh-TW" altLang="zh-TW" sz="2400" dirty="0">
                <a:ea typeface="華康中圓體"/>
                <a:cs typeface="+mn-lt"/>
              </a:rPr>
              <a:t>去</a:t>
            </a:r>
            <a:r>
              <a:rPr lang="zh-TW" altLang="zh-TW" sz="2400" dirty="0" smtClean="0">
                <a:solidFill>
                  <a:srgbClr val="A06188"/>
                </a:solidFill>
                <a:ea typeface="華康中圓體"/>
                <a:cs typeface="+mn-lt"/>
              </a:rPr>
              <a:t>利比亞</a:t>
            </a:r>
            <a:endParaRPr lang="en-US" altLang="zh-TW" sz="2400" dirty="0" smtClean="0">
              <a:solidFill>
                <a:srgbClr val="A06188"/>
              </a:solidFill>
              <a:ea typeface="華康中圓體"/>
              <a:cs typeface="+mn-lt"/>
            </a:endParaRPr>
          </a:p>
          <a:p>
            <a:r>
              <a:rPr lang="zh-TW" altLang="zh-TW" sz="2400" dirty="0" smtClean="0">
                <a:ea typeface="華康中圓體"/>
                <a:cs typeface="+mn-lt"/>
              </a:rPr>
              <a:t>或者</a:t>
            </a:r>
            <a:r>
              <a:rPr lang="zh-TW" sz="2400" dirty="0" smtClean="0">
                <a:ea typeface="華康中圓體"/>
                <a:cs typeface="+mn-lt"/>
              </a:rPr>
              <a:t>從</a:t>
            </a:r>
            <a:r>
              <a:rPr lang="zh-TW" sz="2400" dirty="0">
                <a:solidFill>
                  <a:srgbClr val="A06188"/>
                </a:solidFill>
                <a:ea typeface="華康中圓體"/>
                <a:cs typeface="+mn-lt"/>
              </a:rPr>
              <a:t>亞歷山</a:t>
            </a:r>
            <a:r>
              <a:rPr lang="zh-TW" altLang="en-US" sz="2400" dirty="0">
                <a:solidFill>
                  <a:srgbClr val="A06188"/>
                </a:solidFill>
                <a:ea typeface="華康中圓體"/>
                <a:cs typeface="+mn-lt"/>
              </a:rPr>
              <a:t>大</a:t>
            </a:r>
            <a:r>
              <a:rPr lang="zh-TW" sz="2400" dirty="0">
                <a:solidFill>
                  <a:srgbClr val="A06188"/>
                </a:solidFill>
                <a:ea typeface="華康中圓體"/>
                <a:cs typeface="+mn-lt"/>
              </a:rPr>
              <a:t>港</a:t>
            </a:r>
            <a:r>
              <a:rPr lang="zh-TW" sz="2400" dirty="0">
                <a:ea typeface="華康中圓體"/>
                <a:cs typeface="+mn-lt"/>
              </a:rPr>
              <a:t>搭</a:t>
            </a:r>
            <a:r>
              <a:rPr lang="zh-TW" altLang="en-US" sz="2400" dirty="0" smtClean="0">
                <a:ea typeface="華康中圓體"/>
                <a:cs typeface="+mn-lt"/>
              </a:rPr>
              <a:t>船</a:t>
            </a:r>
            <a:r>
              <a:rPr lang="zh-TW" sz="2400" dirty="0" smtClean="0">
                <a:ea typeface="華康中圓體"/>
                <a:cs typeface="+mn-lt"/>
              </a:rPr>
              <a:t>。</a:t>
            </a:r>
            <a:endParaRPr lang="en-US" sz="2400" dirty="0">
              <a:ea typeface="華康中圓體"/>
              <a:cs typeface="+mn-lt"/>
            </a:endParaRPr>
          </a:p>
        </p:txBody>
      </p:sp>
      <p:sp>
        <p:nvSpPr>
          <p:cNvPr id="15" name="文字方塊 14">
            <a:extLst>
              <a:ext uri="{FF2B5EF4-FFF2-40B4-BE49-F238E27FC236}">
                <a16:creationId xmlns:a16="http://schemas.microsoft.com/office/drawing/2014/main" xmlns="" id="{B8EE0597-E336-4242-B2E4-4A33309134C5}"/>
              </a:ext>
            </a:extLst>
          </p:cNvPr>
          <p:cNvSpPr txBox="1"/>
          <p:nvPr/>
        </p:nvSpPr>
        <p:spPr>
          <a:xfrm>
            <a:off x="224185" y="5073045"/>
            <a:ext cx="540884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zh-TW" altLang="en-US" sz="4500" dirty="0">
                <a:solidFill>
                  <a:schemeClr val="accent2">
                    <a:lumMod val="60000"/>
                    <a:lumOff val="40000"/>
                  </a:schemeClr>
                </a:solidFill>
                <a:latin typeface="華康中圓體" panose="020F0509000000000000" pitchFamily="49" charset="-120"/>
                <a:ea typeface="華康中圓體"/>
                <a:cs typeface="SetoFont" panose="02000600000000000000" pitchFamily="2" charset="-120"/>
              </a:rPr>
              <a:t>你要去</a:t>
            </a:r>
            <a:r>
              <a:rPr lang="zh-TW" altLang="en-US" sz="4500" dirty="0">
                <a:solidFill>
                  <a:srgbClr val="FF9933"/>
                </a:solidFill>
                <a:latin typeface="華康中圓體" panose="020F0509000000000000" pitchFamily="49" charset="-120"/>
                <a:ea typeface="華康中圓體"/>
                <a:cs typeface="SetoFont" panose="02000600000000000000" pitchFamily="2" charset="-120"/>
              </a:rPr>
              <a:t>利比亞</a:t>
            </a:r>
            <a:r>
              <a:rPr lang="zh-TW" altLang="en-US" sz="4500" dirty="0" smtClean="0">
                <a:solidFill>
                  <a:schemeClr val="accent2">
                    <a:lumMod val="60000"/>
                    <a:lumOff val="40000"/>
                  </a:schemeClr>
                </a:solidFill>
                <a:latin typeface="華康中圓體" panose="020F0509000000000000" pitchFamily="49" charset="-120"/>
                <a:ea typeface="華康中圓體"/>
                <a:cs typeface="SetoFont" panose="02000600000000000000" pitchFamily="2" charset="-120"/>
              </a:rPr>
              <a:t>？</a:t>
            </a:r>
            <a:endParaRPr lang="en-US" altLang="zh-TW" sz="4500" dirty="0" smtClean="0">
              <a:solidFill>
                <a:schemeClr val="accent2">
                  <a:lumMod val="60000"/>
                  <a:lumOff val="40000"/>
                </a:schemeClr>
              </a:solidFill>
              <a:latin typeface="華康中圓體" panose="020F0509000000000000" pitchFamily="49" charset="-120"/>
              <a:ea typeface="華康中圓體"/>
              <a:cs typeface="SetoFont" panose="02000600000000000000" pitchFamily="2" charset="-120"/>
            </a:endParaRPr>
          </a:p>
          <a:p>
            <a:pPr fontAlgn="base"/>
            <a:r>
              <a:rPr lang="zh-TW" altLang="en-US" sz="4500" dirty="0" smtClean="0">
                <a:solidFill>
                  <a:schemeClr val="accent2">
                    <a:lumMod val="60000"/>
                    <a:lumOff val="40000"/>
                  </a:schemeClr>
                </a:solidFill>
                <a:latin typeface="華康中圓體" panose="020F0509000000000000" pitchFamily="49" charset="-120"/>
                <a:ea typeface="華康中圓體"/>
                <a:cs typeface="SetoFont" panose="02000600000000000000" pitchFamily="2" charset="-120"/>
              </a:rPr>
              <a:t>還是</a:t>
            </a:r>
            <a:r>
              <a:rPr lang="zh-TW" altLang="en-US" sz="4500" dirty="0">
                <a:solidFill>
                  <a:srgbClr val="FF9933"/>
                </a:solidFill>
                <a:latin typeface="華康中圓體" panose="020F0509000000000000" pitchFamily="49" charset="-120"/>
                <a:ea typeface="華康中圓體"/>
                <a:cs typeface="SetoFont" panose="02000600000000000000" pitchFamily="2" charset="-120"/>
              </a:rPr>
              <a:t>亞歷山大港</a:t>
            </a:r>
            <a:r>
              <a:rPr lang="zh-TW" altLang="en-US" sz="4500" dirty="0">
                <a:solidFill>
                  <a:schemeClr val="accent2">
                    <a:lumMod val="60000"/>
                    <a:lumOff val="40000"/>
                  </a:schemeClr>
                </a:solidFill>
                <a:latin typeface="華康中圓體" panose="020F0509000000000000" pitchFamily="49" charset="-120"/>
                <a:ea typeface="華康中圓體"/>
                <a:cs typeface="SetoFont" panose="02000600000000000000" pitchFamily="2" charset="-120"/>
              </a:rPr>
              <a:t>？</a:t>
            </a:r>
            <a:endParaRPr lang="zh-TW" altLang="en-US" sz="4500" dirty="0">
              <a:solidFill>
                <a:schemeClr val="accent2">
                  <a:lumMod val="60000"/>
                  <a:lumOff val="40000"/>
                </a:schemeClr>
              </a:solidFill>
              <a:ea typeface="華康中圓體"/>
            </a:endParaRPr>
          </a:p>
        </p:txBody>
      </p:sp>
    </p:spTree>
    <p:extLst>
      <p:ext uri="{BB962C8B-B14F-4D97-AF65-F5344CB8AC3E}">
        <p14:creationId xmlns:p14="http://schemas.microsoft.com/office/powerpoint/2010/main" val="352924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1"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手繪多邊形 11">
            <a:hlinkClick r:id="rId3" action="ppaction://hlinksldjump"/>
            <a:extLst>
              <a:ext uri="{FF2B5EF4-FFF2-40B4-BE49-F238E27FC236}">
                <a16:creationId xmlns:a16="http://schemas.microsoft.com/office/drawing/2014/main" xmlns="" id="{E69F919F-9A4A-49E3-BCBE-C42BBA8734EA}"/>
              </a:ext>
            </a:extLst>
          </p:cNvPr>
          <p:cNvSpPr/>
          <p:nvPr/>
        </p:nvSpPr>
        <p:spPr>
          <a:xfrm rot="10800000">
            <a:off x="0" y="0"/>
            <a:ext cx="6453353" cy="6877401"/>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6B86A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5" name="手繪多邊形 10">
            <a:hlinkClick r:id="rId4" action="ppaction://hlinksldjump"/>
            <a:extLst>
              <a:ext uri="{FF2B5EF4-FFF2-40B4-BE49-F238E27FC236}">
                <a16:creationId xmlns:a16="http://schemas.microsoft.com/office/drawing/2014/main" xmlns="" id="{6D18017E-3C9A-490E-8B7E-2A913E8A8142}"/>
              </a:ext>
            </a:extLst>
          </p:cNvPr>
          <p:cNvSpPr/>
          <p:nvPr/>
        </p:nvSpPr>
        <p:spPr>
          <a:xfrm>
            <a:off x="5749226" y="-7188"/>
            <a:ext cx="6453354" cy="6863024"/>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C35A7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 name="文字方塊 1">
            <a:hlinkClick r:id="rId3" action="ppaction://hlinksldjump"/>
          </p:cNvPr>
          <p:cNvSpPr txBox="1"/>
          <p:nvPr/>
        </p:nvSpPr>
        <p:spPr>
          <a:xfrm>
            <a:off x="1005214" y="2008552"/>
            <a:ext cx="4082668" cy="1631216"/>
          </a:xfrm>
          <a:prstGeom prst="rect">
            <a:avLst/>
          </a:prstGeom>
          <a:noFill/>
        </p:spPr>
        <p:txBody>
          <a:bodyPr wrap="square" rtlCol="0">
            <a:spAutoFit/>
          </a:bodyPr>
          <a:lstStyle/>
          <a:p>
            <a:pPr algn="ctr"/>
            <a:r>
              <a:rPr lang="zh-TW" altLang="en-US" sz="10000" dirty="0">
                <a:latin typeface="SetoFont" panose="02000600000000000000" pitchFamily="2" charset="-120"/>
                <a:ea typeface="SetoFont" panose="02000600000000000000" pitchFamily="2" charset="-120"/>
                <a:cs typeface="SetoFont" panose="02000600000000000000" pitchFamily="2" charset="-120"/>
              </a:rPr>
              <a:t>利比亞</a:t>
            </a:r>
          </a:p>
        </p:txBody>
      </p:sp>
      <p:sp>
        <p:nvSpPr>
          <p:cNvPr id="4" name="文字方塊 3">
            <a:hlinkClick r:id="rId4" action="ppaction://hlinksldjump"/>
          </p:cNvPr>
          <p:cNvSpPr txBox="1"/>
          <p:nvPr/>
        </p:nvSpPr>
        <p:spPr>
          <a:xfrm>
            <a:off x="6801945" y="2223995"/>
            <a:ext cx="5029767" cy="1200329"/>
          </a:xfrm>
          <a:prstGeom prst="rect">
            <a:avLst/>
          </a:prstGeom>
          <a:noFill/>
        </p:spPr>
        <p:txBody>
          <a:bodyPr wrap="square" rtlCol="0">
            <a:spAutoFit/>
          </a:bodyPr>
          <a:lstStyle/>
          <a:p>
            <a:pPr algn="ctr"/>
            <a:r>
              <a:rPr lang="zh-TW" altLang="en-US" sz="7200" dirty="0">
                <a:latin typeface="SetoFont" panose="02000600000000000000" pitchFamily="2" charset="-120"/>
                <a:ea typeface="SetoFont" panose="02000600000000000000" pitchFamily="2" charset="-120"/>
                <a:cs typeface="SetoFont" panose="02000600000000000000" pitchFamily="2" charset="-120"/>
              </a:rPr>
              <a:t>亞歷山大港</a:t>
            </a:r>
          </a:p>
        </p:txBody>
      </p:sp>
      <p:sp>
        <p:nvSpPr>
          <p:cNvPr id="8" name="文字方塊 7"/>
          <p:cNvSpPr txBox="1"/>
          <p:nvPr/>
        </p:nvSpPr>
        <p:spPr>
          <a:xfrm>
            <a:off x="1267000" y="4644341"/>
            <a:ext cx="3417546" cy="830997"/>
          </a:xfrm>
          <a:prstGeom prst="rect">
            <a:avLst/>
          </a:prstGeom>
          <a:noFill/>
        </p:spPr>
        <p:txBody>
          <a:bodyPr wrap="square" rtlCol="0" anchor="t">
            <a:spAutoFit/>
          </a:bodyPr>
          <a:lstStyle/>
          <a:p>
            <a:r>
              <a:rPr lang="en-US" altLang="zh-TW" sz="2400" dirty="0" smtClean="0">
                <a:latin typeface="華康中圓體" panose="020F0509000000000000" pitchFamily="49" charset="-120"/>
                <a:ea typeface="華康中圓體"/>
                <a:cs typeface="SetoFont" panose="02000600000000000000" pitchFamily="2" charset="-120"/>
              </a:rPr>
              <a:t>-</a:t>
            </a:r>
            <a:r>
              <a:rPr lang="zh-TW" altLang="en-US" sz="2400" dirty="0" smtClean="0">
                <a:latin typeface="華康中圓體" panose="020F0509000000000000" pitchFamily="49" charset="-120"/>
                <a:ea typeface="華康中圓體"/>
                <a:cs typeface="SetoFont" panose="02000600000000000000" pitchFamily="2" charset="-120"/>
              </a:rPr>
              <a:t>需先經過一大段陸路</a:t>
            </a:r>
            <a:endParaRPr lang="en-US" altLang="zh-TW" sz="2400" dirty="0" smtClean="0">
              <a:latin typeface="華康中圓體" panose="020F0509000000000000" pitchFamily="49" charset="-120"/>
              <a:ea typeface="華康中圓體"/>
              <a:cs typeface="SetoFont" panose="02000600000000000000" pitchFamily="2" charset="-120"/>
            </a:endParaRPr>
          </a:p>
          <a:p>
            <a:r>
              <a:rPr lang="en-US" altLang="zh-TW" sz="2400" dirty="0">
                <a:latin typeface="華康中圓體" panose="020F0509000000000000" pitchFamily="49" charset="-120"/>
                <a:ea typeface="華康中圓體"/>
                <a:cs typeface="SetoFont" panose="02000600000000000000" pitchFamily="2" charset="-120"/>
              </a:rPr>
              <a:t>-</a:t>
            </a:r>
            <a:r>
              <a:rPr lang="zh-TW" altLang="en-US" sz="2400" dirty="0" smtClean="0">
                <a:latin typeface="華康中圓體" panose="020F0509000000000000" pitchFamily="49" charset="-120"/>
                <a:ea typeface="華康中圓體"/>
                <a:cs typeface="SetoFont" panose="02000600000000000000" pitchFamily="2" charset="-120"/>
              </a:rPr>
              <a:t>航程短但危險</a:t>
            </a:r>
            <a:endParaRPr lang="zh-TW" dirty="0"/>
          </a:p>
        </p:txBody>
      </p:sp>
      <p:sp>
        <p:nvSpPr>
          <p:cNvPr id="9" name="文字方塊 8"/>
          <p:cNvSpPr txBox="1"/>
          <p:nvPr/>
        </p:nvSpPr>
        <p:spPr>
          <a:xfrm>
            <a:off x="7835657" y="4563687"/>
            <a:ext cx="3302243" cy="830997"/>
          </a:xfrm>
          <a:prstGeom prst="rect">
            <a:avLst/>
          </a:prstGeom>
          <a:noFill/>
        </p:spPr>
        <p:txBody>
          <a:bodyPr wrap="square" rtlCol="0" anchor="t">
            <a:spAutoFit/>
          </a:bodyPr>
          <a:lstStyle/>
          <a:p>
            <a:r>
              <a:rPr lang="zh-TW" altLang="en-US" sz="2400" dirty="0">
                <a:latin typeface="華康中圓體" panose="020F0509000000000000" pitchFamily="49" charset="-120"/>
                <a:ea typeface="華康中圓體"/>
                <a:cs typeface="SetoFont" panose="02000600000000000000" pitchFamily="2" charset="-120"/>
              </a:rPr>
              <a:t>-航程長</a:t>
            </a:r>
            <a:endParaRPr lang="zh-TW" dirty="0"/>
          </a:p>
          <a:p>
            <a:r>
              <a:rPr lang="zh-TW" altLang="en-US" sz="2400" dirty="0">
                <a:latin typeface="華康中圓體" panose="020F0509000000000000" pitchFamily="49" charset="-120"/>
                <a:ea typeface="華康中圓體"/>
                <a:cs typeface="SetoFont" panose="02000600000000000000" pitchFamily="2" charset="-120"/>
              </a:rPr>
              <a:t>-被捕獲機率高</a:t>
            </a:r>
            <a:endParaRPr lang="zh-TW" dirty="0"/>
          </a:p>
        </p:txBody>
      </p:sp>
    </p:spTree>
    <p:extLst>
      <p:ext uri="{BB962C8B-B14F-4D97-AF65-F5344CB8AC3E}">
        <p14:creationId xmlns:p14="http://schemas.microsoft.com/office/powerpoint/2010/main" val="4172230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邊形 1"/>
          <p:cNvSpPr/>
          <p:nvPr/>
        </p:nvSpPr>
        <p:spPr>
          <a:xfrm>
            <a:off x="1" y="544393"/>
            <a:ext cx="4782064"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3" name="文字方塊 2"/>
          <p:cNvSpPr txBox="1"/>
          <p:nvPr/>
        </p:nvSpPr>
        <p:spPr>
          <a:xfrm>
            <a:off x="948906" y="623972"/>
            <a:ext cx="3217653" cy="1107996"/>
          </a:xfrm>
          <a:prstGeom prst="rect">
            <a:avLst/>
          </a:prstGeom>
          <a:noFill/>
        </p:spPr>
        <p:txBody>
          <a:bodyPr wrap="square" rtlCol="0">
            <a:spAutoFit/>
          </a:bodyPr>
          <a:lstStyle/>
          <a:p>
            <a:r>
              <a:rPr lang="zh-TW" altLang="en-US" sz="6600" dirty="0">
                <a:solidFill>
                  <a:schemeClr val="bg1">
                    <a:lumMod val="75000"/>
                    <a:lumOff val="25000"/>
                  </a:schemeClr>
                </a:solidFill>
                <a:latin typeface="SetoFont" panose="02000600000000000000" pitchFamily="2" charset="-120"/>
                <a:ea typeface="SetoFont" panose="02000600000000000000" pitchFamily="2" charset="-120"/>
                <a:cs typeface="SetoFont" panose="02000600000000000000" pitchFamily="2" charset="-120"/>
              </a:rPr>
              <a:t>利比亞</a:t>
            </a:r>
          </a:p>
        </p:txBody>
      </p:sp>
      <p:sp>
        <p:nvSpPr>
          <p:cNvPr id="4" name="文字方塊 3">
            <a:extLst>
              <a:ext uri="{FF2B5EF4-FFF2-40B4-BE49-F238E27FC236}">
                <a16:creationId xmlns:a16="http://schemas.microsoft.com/office/drawing/2014/main" xmlns="" id="{B8EE0597-E336-4242-B2E4-4A33309134C5}"/>
              </a:ext>
            </a:extLst>
          </p:cNvPr>
          <p:cNvSpPr txBox="1"/>
          <p:nvPr/>
        </p:nvSpPr>
        <p:spPr>
          <a:xfrm>
            <a:off x="630720" y="2129138"/>
            <a:ext cx="1090953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zh-TW" altLang="en-US" sz="2400" dirty="0">
                <a:latin typeface="華康中圓體" panose="020F0509000000000000" pitchFamily="49" charset="-120"/>
                <a:ea typeface="華康中圓體"/>
                <a:cs typeface="SetoFont" panose="02000600000000000000" pitchFamily="2" charset="-120"/>
              </a:rPr>
              <a:t>馬利帶著你們經過</a:t>
            </a:r>
            <a:r>
              <a:rPr lang="en-US" altLang="zh-TW" sz="2400" dirty="0">
                <a:latin typeface="華康中圓體" panose="020F0509000000000000" pitchFamily="49" charset="-120"/>
                <a:ea typeface="華康中圓體"/>
                <a:cs typeface="SetoFont" panose="02000600000000000000" pitchFamily="2" charset="-120"/>
              </a:rPr>
              <a:t>10</a:t>
            </a:r>
            <a:r>
              <a:rPr lang="zh-TW" altLang="en-US" sz="2400" dirty="0">
                <a:latin typeface="華康中圓體" panose="020F0509000000000000" pitchFamily="49" charset="-120"/>
                <a:ea typeface="華康中圓體"/>
                <a:cs typeface="SetoFont" panose="02000600000000000000" pitchFamily="2" charset="-120"/>
              </a:rPr>
              <a:t>小時的危險車程</a:t>
            </a:r>
            <a:r>
              <a:rPr lang="zh-TW" altLang="en-US" sz="2400" dirty="0" smtClean="0">
                <a:latin typeface="華康中圓體" panose="020F0509000000000000" pitchFamily="49" charset="-120"/>
                <a:ea typeface="華康中圓體"/>
                <a:cs typeface="SetoFont" panose="02000600000000000000" pitchFamily="2" charset="-120"/>
              </a:rPr>
              <a:t>，到達埃及邊界的小鎮。</a:t>
            </a:r>
            <a:endParaRPr lang="en-US" altLang="zh-TW" sz="2400" dirty="0">
              <a:latin typeface="華康中圓體" panose="020F0509000000000000" pitchFamily="49" charset="-120"/>
              <a:ea typeface="華康中圓體"/>
              <a:cs typeface="SetoFont" panose="02000600000000000000" pitchFamily="2" charset="-120"/>
            </a:endParaRPr>
          </a:p>
          <a:p>
            <a:pPr fontAlgn="base"/>
            <a:endParaRPr lang="zh-TW" altLang="en-US" sz="2400" dirty="0">
              <a:latin typeface="華康中圓體" panose="020F0509000000000000" pitchFamily="49" charset="-120"/>
              <a:ea typeface="華康中圓體" panose="020F0509000000000000" pitchFamily="49" charset="-120"/>
              <a:cs typeface="SetoFont" panose="02000600000000000000" pitchFamily="2" charset="-120"/>
            </a:endParaRPr>
          </a:p>
          <a:p>
            <a:pPr fontAlgn="base"/>
            <a:r>
              <a:rPr lang="zh-TW" altLang="en-US" sz="2400" dirty="0">
                <a:latin typeface="華康中圓體" panose="020F0509000000000000" pitchFamily="49" charset="-120"/>
                <a:ea typeface="華康中圓體"/>
                <a:cs typeface="SetoFont" panose="02000600000000000000" pitchFamily="2" charset="-120"/>
              </a:rPr>
              <a:t>馬利把你們帶到一間房子， </a:t>
            </a:r>
            <a:r>
              <a:rPr lang="zh-TW" altLang="en-US" sz="2400" dirty="0">
                <a:solidFill>
                  <a:srgbClr val="C35A78"/>
                </a:solidFill>
                <a:latin typeface="華康中圓體" panose="020F0509000000000000" pitchFamily="49" charset="-120"/>
                <a:ea typeface="華康中圓體"/>
                <a:cs typeface="SetoFont" panose="02000600000000000000" pitchFamily="2" charset="-120"/>
              </a:rPr>
              <a:t>「留在這兒，不要離開！」</a:t>
            </a:r>
          </a:p>
          <a:p>
            <a:pPr fontAlgn="base"/>
            <a:endParaRPr lang="en-US" altLang="zh-TW" sz="2400" dirty="0">
              <a:latin typeface="華康中圓體" panose="020F0509000000000000" pitchFamily="49" charset="-120"/>
              <a:ea typeface="華康中圓體" panose="020F0509000000000000" pitchFamily="49" charset="-120"/>
              <a:cs typeface="SetoFont" panose="02000600000000000000" pitchFamily="2" charset="-120"/>
            </a:endParaRPr>
          </a:p>
          <a:p>
            <a:pPr fontAlgn="base"/>
            <a:r>
              <a:rPr lang="zh-TW" altLang="en-US" sz="2400" dirty="0">
                <a:latin typeface="華康中圓體" panose="020F0509000000000000" pitchFamily="49" charset="-120"/>
                <a:ea typeface="華康中圓體" panose="020F0509000000000000" pitchFamily="49" charset="-120"/>
                <a:cs typeface="SetoFont" panose="02000600000000000000" pitchFamily="2" charset="-120"/>
              </a:rPr>
              <a:t>你擔心船上沒有補給。</a:t>
            </a:r>
            <a:r>
              <a:rPr lang="zh-TW" altLang="en-US" sz="2400" dirty="0" smtClean="0">
                <a:latin typeface="華康中圓體" panose="020F0509000000000000" pitchFamily="49" charset="-120"/>
                <a:ea typeface="華康中圓體" panose="020F0509000000000000" pitchFamily="49" charset="-120"/>
                <a:cs typeface="SetoFont" panose="02000600000000000000" pitchFamily="2" charset="-120"/>
              </a:rPr>
              <a:t>這是</a:t>
            </a:r>
            <a:r>
              <a:rPr lang="zh-TW" altLang="en-US" sz="2400" dirty="0">
                <a:latin typeface="華康中圓體" panose="020F0509000000000000" pitchFamily="49" charset="-120"/>
                <a:ea typeface="華康中圓體" panose="020F0509000000000000" pitchFamily="49" charset="-120"/>
                <a:cs typeface="SetoFont" panose="02000600000000000000" pitchFamily="2" charset="-120"/>
              </a:rPr>
              <a:t>很好的機會去補充水份、藥品和救生衣的機會。</a:t>
            </a:r>
            <a:endParaRPr lang="en-US" altLang="zh-TW" sz="2400" dirty="0">
              <a:latin typeface="華康中圓體" panose="020F0509000000000000" pitchFamily="49" charset="-120"/>
              <a:ea typeface="華康中圓體" panose="020F0509000000000000" pitchFamily="49" charset="-120"/>
              <a:cs typeface="SetoFont" panose="02000600000000000000" pitchFamily="2" charset="-120"/>
            </a:endParaRPr>
          </a:p>
        </p:txBody>
      </p:sp>
      <p:sp>
        <p:nvSpPr>
          <p:cNvPr id="5" name="文字方塊 4">
            <a:extLst>
              <a:ext uri="{FF2B5EF4-FFF2-40B4-BE49-F238E27FC236}">
                <a16:creationId xmlns:a16="http://schemas.microsoft.com/office/drawing/2014/main" xmlns="" id="{B8EE0597-E336-4242-B2E4-4A33309134C5}"/>
              </a:ext>
            </a:extLst>
          </p:cNvPr>
          <p:cNvSpPr txBox="1"/>
          <p:nvPr/>
        </p:nvSpPr>
        <p:spPr>
          <a:xfrm>
            <a:off x="630720" y="4719939"/>
            <a:ext cx="1048922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zh-TW" altLang="en-US" sz="5400" dirty="0">
                <a:solidFill>
                  <a:schemeClr val="accent2">
                    <a:lumMod val="60000"/>
                    <a:lumOff val="40000"/>
                  </a:schemeClr>
                </a:solidFill>
                <a:latin typeface="華康中圓體" panose="020F0509000000000000" pitchFamily="49" charset="-120"/>
                <a:ea typeface="華康中圓體" panose="020F0509000000000000" pitchFamily="49" charset="-120"/>
                <a:cs typeface="SetoFont" panose="02000600000000000000" pitchFamily="2" charset="-120"/>
              </a:rPr>
              <a:t>你要</a:t>
            </a:r>
            <a:r>
              <a:rPr lang="zh-TW" altLang="en-US" sz="5400" dirty="0">
                <a:solidFill>
                  <a:srgbClr val="FF9933"/>
                </a:solidFill>
                <a:latin typeface="華康中圓體" panose="020F0509000000000000" pitchFamily="49" charset="-120"/>
                <a:ea typeface="華康中圓體" panose="020F0509000000000000" pitchFamily="49" charset="-120"/>
                <a:cs typeface="SetoFont" panose="02000600000000000000" pitchFamily="2" charset="-120"/>
              </a:rPr>
              <a:t>出去</a:t>
            </a:r>
            <a:r>
              <a:rPr lang="zh-TW" altLang="en-US" sz="5400" dirty="0">
                <a:solidFill>
                  <a:schemeClr val="accent2">
                    <a:lumMod val="60000"/>
                    <a:lumOff val="40000"/>
                  </a:schemeClr>
                </a:solidFill>
                <a:latin typeface="華康中圓體" panose="020F0509000000000000" pitchFamily="49" charset="-120"/>
                <a:ea typeface="華康中圓體" panose="020F0509000000000000" pitchFamily="49" charset="-120"/>
                <a:cs typeface="SetoFont" panose="02000600000000000000" pitchFamily="2" charset="-120"/>
              </a:rPr>
              <a:t>尋找物資？還是乖乖</a:t>
            </a:r>
            <a:r>
              <a:rPr lang="zh-TW" altLang="en-US" sz="5400" dirty="0">
                <a:solidFill>
                  <a:srgbClr val="FF9933"/>
                </a:solidFill>
                <a:latin typeface="華康中圓體" panose="020F0509000000000000" pitchFamily="49" charset="-120"/>
                <a:ea typeface="華康中圓體" panose="020F0509000000000000" pitchFamily="49" charset="-120"/>
                <a:cs typeface="SetoFont" panose="02000600000000000000" pitchFamily="2" charset="-120"/>
              </a:rPr>
              <a:t>等待</a:t>
            </a:r>
            <a:r>
              <a:rPr lang="zh-TW" altLang="en-US" sz="5400" dirty="0">
                <a:solidFill>
                  <a:schemeClr val="accent2">
                    <a:lumMod val="60000"/>
                    <a:lumOff val="40000"/>
                  </a:schemeClr>
                </a:solidFill>
                <a:latin typeface="華康中圓體" panose="020F0509000000000000" pitchFamily="49" charset="-120"/>
                <a:ea typeface="華康中圓體" panose="020F0509000000000000" pitchFamily="49" charset="-120"/>
                <a:cs typeface="SetoFont" panose="02000600000000000000" pitchFamily="2" charset="-120"/>
              </a:rPr>
              <a:t>？</a:t>
            </a:r>
            <a:endParaRPr lang="zh-TW" altLang="en-US" sz="5400" dirty="0">
              <a:solidFill>
                <a:schemeClr val="accent2">
                  <a:lumMod val="60000"/>
                  <a:lumOff val="40000"/>
                </a:schemeClr>
              </a:solidFill>
              <a:ea typeface="SetoFont"/>
            </a:endParaRPr>
          </a:p>
        </p:txBody>
      </p:sp>
    </p:spTree>
    <p:extLst>
      <p:ext uri="{BB962C8B-B14F-4D97-AF65-F5344CB8AC3E}">
        <p14:creationId xmlns:p14="http://schemas.microsoft.com/office/powerpoint/2010/main" val="247376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手繪多邊形 11">
            <a:hlinkClick r:id="rId3" action="ppaction://hlinksldjump"/>
            <a:extLst>
              <a:ext uri="{FF2B5EF4-FFF2-40B4-BE49-F238E27FC236}">
                <a16:creationId xmlns:a16="http://schemas.microsoft.com/office/drawing/2014/main" xmlns="" id="{E69F919F-9A4A-49E3-BCBE-C42BBA8734EA}"/>
              </a:ext>
            </a:extLst>
          </p:cNvPr>
          <p:cNvSpPr/>
          <p:nvPr/>
        </p:nvSpPr>
        <p:spPr>
          <a:xfrm rot="10800000">
            <a:off x="-2" y="-14377"/>
            <a:ext cx="6453353" cy="6877401"/>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6B86A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5" name="手繪多邊形 10">
            <a:hlinkClick r:id="rId4" action="ppaction://hlinksldjump"/>
            <a:extLst>
              <a:ext uri="{FF2B5EF4-FFF2-40B4-BE49-F238E27FC236}">
                <a16:creationId xmlns:a16="http://schemas.microsoft.com/office/drawing/2014/main" xmlns="" id="{6D18017E-3C9A-490E-8B7E-2A913E8A8142}"/>
              </a:ext>
            </a:extLst>
          </p:cNvPr>
          <p:cNvSpPr/>
          <p:nvPr/>
        </p:nvSpPr>
        <p:spPr>
          <a:xfrm>
            <a:off x="5749226" y="-7188"/>
            <a:ext cx="6453354" cy="6863024"/>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C35A7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 name="文字方塊 1">
            <a:hlinkClick r:id="rId3" action="ppaction://hlinksldjump"/>
          </p:cNvPr>
          <p:cNvSpPr txBox="1"/>
          <p:nvPr/>
        </p:nvSpPr>
        <p:spPr>
          <a:xfrm>
            <a:off x="530761" y="2066161"/>
            <a:ext cx="4902177" cy="1631216"/>
          </a:xfrm>
          <a:prstGeom prst="rect">
            <a:avLst/>
          </a:prstGeom>
          <a:noFill/>
        </p:spPr>
        <p:txBody>
          <a:bodyPr wrap="square" rtlCol="0">
            <a:spAutoFit/>
          </a:bodyPr>
          <a:lstStyle/>
          <a:p>
            <a:pPr algn="ctr"/>
            <a:r>
              <a:rPr lang="zh-TW" altLang="en-US" sz="10000" dirty="0">
                <a:latin typeface="SetoFont" panose="02000600000000000000" pitchFamily="2" charset="-120"/>
                <a:ea typeface="SetoFont" panose="02000600000000000000" pitchFamily="2" charset="-120"/>
                <a:cs typeface="SetoFont" panose="02000600000000000000" pitchFamily="2" charset="-120"/>
              </a:rPr>
              <a:t>出去</a:t>
            </a:r>
          </a:p>
        </p:txBody>
      </p:sp>
      <p:sp>
        <p:nvSpPr>
          <p:cNvPr id="4" name="文字方塊 3">
            <a:hlinkClick r:id="rId4" action="ppaction://hlinksldjump"/>
          </p:cNvPr>
          <p:cNvSpPr txBox="1"/>
          <p:nvPr/>
        </p:nvSpPr>
        <p:spPr>
          <a:xfrm>
            <a:off x="6255606" y="2066161"/>
            <a:ext cx="5619238" cy="1631216"/>
          </a:xfrm>
          <a:prstGeom prst="rect">
            <a:avLst/>
          </a:prstGeom>
          <a:noFill/>
        </p:spPr>
        <p:txBody>
          <a:bodyPr wrap="square" rtlCol="0">
            <a:spAutoFit/>
          </a:bodyPr>
          <a:lstStyle/>
          <a:p>
            <a:pPr algn="ctr"/>
            <a:r>
              <a:rPr lang="zh-TW" altLang="en-US" sz="10000" dirty="0">
                <a:latin typeface="SetoFont" panose="02000600000000000000" pitchFamily="2" charset="-120"/>
                <a:ea typeface="SetoFont" panose="02000600000000000000" pitchFamily="2" charset="-120"/>
                <a:cs typeface="SetoFont" panose="02000600000000000000" pitchFamily="2" charset="-120"/>
              </a:rPr>
              <a:t>等待</a:t>
            </a:r>
          </a:p>
        </p:txBody>
      </p:sp>
      <p:sp>
        <p:nvSpPr>
          <p:cNvPr id="8" name="文字方塊 7"/>
          <p:cNvSpPr txBox="1"/>
          <p:nvPr/>
        </p:nvSpPr>
        <p:spPr>
          <a:xfrm>
            <a:off x="1085535" y="4641174"/>
            <a:ext cx="4180145" cy="461665"/>
          </a:xfrm>
          <a:prstGeom prst="rect">
            <a:avLst/>
          </a:prstGeom>
          <a:noFill/>
        </p:spPr>
        <p:txBody>
          <a:bodyPr wrap="square" rtlCol="0">
            <a:spAutoFit/>
          </a:bodyPr>
          <a:lstStyle/>
          <a:p>
            <a:r>
              <a:rPr lang="en-US" altLang="zh-TW" sz="2400" dirty="0">
                <a:latin typeface="華康中圓體" panose="020F0509000000000000" pitchFamily="49" charset="-120"/>
                <a:ea typeface="華康中圓體" panose="020F0509000000000000" pitchFamily="49" charset="-120"/>
                <a:cs typeface="SetoFont" panose="02000600000000000000" pitchFamily="2" charset="-120"/>
              </a:rPr>
              <a:t>-</a:t>
            </a:r>
            <a:r>
              <a:rPr lang="zh-TW" altLang="en-US" sz="2400" dirty="0">
                <a:latin typeface="華康中圓體" panose="020F0509000000000000" pitchFamily="49" charset="-120"/>
                <a:ea typeface="華康中圓體" panose="020F0509000000000000" pitchFamily="49" charset="-120"/>
                <a:cs typeface="SetoFont" panose="02000600000000000000" pitchFamily="2" charset="-120"/>
              </a:rPr>
              <a:t>是唯一能取得補給的機會</a:t>
            </a:r>
          </a:p>
        </p:txBody>
      </p:sp>
      <p:sp>
        <p:nvSpPr>
          <p:cNvPr id="9" name="文字方塊 8"/>
          <p:cNvSpPr txBox="1"/>
          <p:nvPr/>
        </p:nvSpPr>
        <p:spPr>
          <a:xfrm>
            <a:off x="6958639" y="4551330"/>
            <a:ext cx="4760395" cy="461665"/>
          </a:xfrm>
          <a:prstGeom prst="rect">
            <a:avLst/>
          </a:prstGeom>
          <a:noFill/>
        </p:spPr>
        <p:txBody>
          <a:bodyPr wrap="square" rtlCol="0" anchor="t">
            <a:spAutoFit/>
          </a:bodyPr>
          <a:lstStyle/>
          <a:p>
            <a:r>
              <a:rPr lang="en-US" altLang="zh-TW" sz="2400" dirty="0">
                <a:latin typeface="華康中圓體" panose="020F0509000000000000" pitchFamily="49" charset="-120"/>
                <a:ea typeface="華康中圓體"/>
                <a:cs typeface="SetoFont" panose="02000600000000000000" pitchFamily="2" charset="-120"/>
              </a:rPr>
              <a:t>-</a:t>
            </a:r>
            <a:r>
              <a:rPr lang="zh-TW" altLang="en-US" sz="2400" dirty="0">
                <a:latin typeface="華康中圓體" panose="020F0509000000000000" pitchFamily="49" charset="-120"/>
                <a:ea typeface="華康中圓體"/>
                <a:cs typeface="SetoFont" panose="02000600000000000000" pitchFamily="2" charset="-120"/>
              </a:rPr>
              <a:t>出去外面可能會被發現、舉報</a:t>
            </a:r>
          </a:p>
        </p:txBody>
      </p:sp>
    </p:spTree>
    <p:extLst>
      <p:ext uri="{BB962C8B-B14F-4D97-AF65-F5344CB8AC3E}">
        <p14:creationId xmlns:p14="http://schemas.microsoft.com/office/powerpoint/2010/main" val="22042368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1524000" y="2519843"/>
            <a:ext cx="9144000" cy="13792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8000" dirty="0">
                <a:latin typeface="Hanyi Senty Chalk Original" panose="03000600000000000000" pitchFamily="66" charset="-120"/>
                <a:ea typeface="Hanyi Senty Chalk Original" panose="03000600000000000000" pitchFamily="66" charset="-120"/>
                <a:cs typeface="SetoFont" panose="02000600000000000000" pitchFamily="2" charset="-120"/>
              </a:rPr>
              <a:t>戰爭與和平</a:t>
            </a:r>
          </a:p>
        </p:txBody>
      </p:sp>
      <p:sp>
        <p:nvSpPr>
          <p:cNvPr id="3" name="標題 1"/>
          <p:cNvSpPr txBox="1">
            <a:spLocks/>
          </p:cNvSpPr>
          <p:nvPr/>
        </p:nvSpPr>
        <p:spPr>
          <a:xfrm>
            <a:off x="4106173" y="4483791"/>
            <a:ext cx="3801374" cy="8602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zh-TW" altLang="en-US" dirty="0">
                <a:solidFill>
                  <a:schemeClr val="tx1">
                    <a:lumMod val="75000"/>
                  </a:schemeClr>
                </a:solidFill>
                <a:latin typeface="SetoFont" panose="02000600000000000000" pitchFamily="2" charset="-120"/>
                <a:ea typeface="SetoFont" panose="02000600000000000000" pitchFamily="2" charset="-120"/>
                <a:cs typeface="SetoFont" panose="02000600000000000000" pitchFamily="2" charset="-120"/>
              </a:rPr>
              <a:t>土耳其藝術家</a:t>
            </a:r>
            <a:endParaRPr lang="en-US" altLang="zh-TW" dirty="0">
              <a:solidFill>
                <a:schemeClr val="tx1">
                  <a:lumMod val="75000"/>
                </a:schemeClr>
              </a:solidFill>
              <a:latin typeface="SetoFont" panose="02000600000000000000" pitchFamily="2" charset="-120"/>
              <a:ea typeface="SetoFont" panose="02000600000000000000" pitchFamily="2" charset="-120"/>
              <a:cs typeface="SetoFont" panose="02000600000000000000" pitchFamily="2" charset="-120"/>
            </a:endParaRPr>
          </a:p>
        </p:txBody>
      </p:sp>
      <p:sp>
        <p:nvSpPr>
          <p:cNvPr id="4" name="標題 1"/>
          <p:cNvSpPr txBox="1">
            <a:spLocks/>
          </p:cNvSpPr>
          <p:nvPr/>
        </p:nvSpPr>
        <p:spPr>
          <a:xfrm>
            <a:off x="6975253" y="4567644"/>
            <a:ext cx="4328226" cy="6168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ltLang="zh-TW" sz="3600" dirty="0" err="1">
                <a:solidFill>
                  <a:schemeClr val="tx1">
                    <a:lumMod val="75000"/>
                  </a:schemeClr>
                </a:solidFill>
                <a:latin typeface="Comic Sans MS" panose="030F0702030302020204" pitchFamily="66" charset="0"/>
              </a:rPr>
              <a:t>Uğur</a:t>
            </a:r>
            <a:r>
              <a:rPr lang="en-US" altLang="zh-TW" sz="3600" dirty="0">
                <a:solidFill>
                  <a:schemeClr val="tx1">
                    <a:lumMod val="75000"/>
                  </a:schemeClr>
                </a:solidFill>
                <a:latin typeface="Comic Sans MS" panose="030F0702030302020204" pitchFamily="66" charset="0"/>
              </a:rPr>
              <a:t> </a:t>
            </a:r>
            <a:r>
              <a:rPr lang="en-US" altLang="zh-TW" sz="3600" dirty="0" err="1">
                <a:solidFill>
                  <a:schemeClr val="tx1">
                    <a:lumMod val="75000"/>
                  </a:schemeClr>
                </a:solidFill>
                <a:latin typeface="Comic Sans MS" panose="030F0702030302020204" pitchFamily="66" charset="0"/>
              </a:rPr>
              <a:t>Gallenkuş</a:t>
            </a:r>
            <a:endParaRPr lang="zh-TW" altLang="en-US" sz="3600" dirty="0">
              <a:solidFill>
                <a:schemeClr val="tx1">
                  <a:lumMod val="75000"/>
                </a:schemeClr>
              </a:solidFill>
              <a:latin typeface="Comic Sans MS" panose="030F0702030302020204" pitchFamily="66" charset="0"/>
              <a:ea typeface="SetoFont" panose="02000600000000000000" pitchFamily="2" charset="-120"/>
              <a:cs typeface="SetoFont" panose="02000600000000000000" pitchFamily="2" charset="-120"/>
            </a:endParaRPr>
          </a:p>
        </p:txBody>
      </p:sp>
      <p:sp>
        <p:nvSpPr>
          <p:cNvPr id="5" name="標題 1"/>
          <p:cNvSpPr txBox="1">
            <a:spLocks/>
          </p:cNvSpPr>
          <p:nvPr/>
        </p:nvSpPr>
        <p:spPr>
          <a:xfrm>
            <a:off x="8143336" y="5184476"/>
            <a:ext cx="3160143" cy="5434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zh-TW" altLang="en-US" sz="3200" dirty="0">
                <a:solidFill>
                  <a:schemeClr val="tx1">
                    <a:lumMod val="75000"/>
                  </a:schemeClr>
                </a:solidFill>
                <a:latin typeface="SetoFont" panose="02000600000000000000" pitchFamily="2" charset="-120"/>
                <a:ea typeface="SetoFont" panose="02000600000000000000" pitchFamily="2" charset="-120"/>
                <a:cs typeface="SetoFont" panose="02000600000000000000" pitchFamily="2" charset="-120"/>
              </a:rPr>
              <a:t>烏爾</a:t>
            </a:r>
            <a:r>
              <a:rPr lang="zh-TW" altLang="en-US" sz="3200" dirty="0">
                <a:solidFill>
                  <a:schemeClr val="tx1">
                    <a:lumMod val="75000"/>
                  </a:schemeClr>
                </a:solidFill>
                <a:latin typeface="Comic Sans MS" panose="030F0702030302020204" pitchFamily="66" charset="0"/>
                <a:ea typeface="SetoFont" panose="02000600000000000000" pitchFamily="2" charset="-120"/>
                <a:cs typeface="SetoFont" panose="02000600000000000000" pitchFamily="2" charset="-120"/>
              </a:rPr>
              <a:t>  </a:t>
            </a:r>
            <a:r>
              <a:rPr lang="zh-TW" altLang="en-US" sz="3200" dirty="0">
                <a:solidFill>
                  <a:schemeClr val="tx1">
                    <a:lumMod val="75000"/>
                  </a:schemeClr>
                </a:solidFill>
                <a:latin typeface="SetoFont" panose="02000600000000000000" pitchFamily="2" charset="-120"/>
                <a:ea typeface="SetoFont" panose="02000600000000000000" pitchFamily="2" charset="-120"/>
                <a:cs typeface="SetoFont" panose="02000600000000000000" pitchFamily="2" charset="-120"/>
              </a:rPr>
              <a:t>加連庫許</a:t>
            </a:r>
            <a:endParaRPr lang="en-US" altLang="zh-TW" sz="3200" dirty="0">
              <a:solidFill>
                <a:schemeClr val="tx1">
                  <a:lumMod val="75000"/>
                </a:schemeClr>
              </a:solidFill>
              <a:latin typeface="SetoFont" panose="02000600000000000000" pitchFamily="2" charset="-120"/>
              <a:ea typeface="SetoFont" panose="02000600000000000000" pitchFamily="2" charset="-120"/>
              <a:cs typeface="SetoFont" panose="02000600000000000000" pitchFamily="2" charset="-120"/>
            </a:endParaRPr>
          </a:p>
        </p:txBody>
      </p:sp>
      <p:sp>
        <p:nvSpPr>
          <p:cNvPr id="6" name="橢圓 5"/>
          <p:cNvSpPr/>
          <p:nvPr/>
        </p:nvSpPr>
        <p:spPr>
          <a:xfrm>
            <a:off x="9437297" y="5404403"/>
            <a:ext cx="90623" cy="90623"/>
          </a:xfrm>
          <a:prstGeom prst="ellipse">
            <a:avLst/>
          </a:prstGeom>
          <a:solidFill>
            <a:schemeClr val="bg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2">
                  <a:lumMod val="50000"/>
                  <a:lumOff val="50000"/>
                </a:schemeClr>
              </a:solidFill>
            </a:endParaRPr>
          </a:p>
        </p:txBody>
      </p:sp>
    </p:spTree>
    <p:extLst>
      <p:ext uri="{BB962C8B-B14F-4D97-AF65-F5344CB8AC3E}">
        <p14:creationId xmlns:p14="http://schemas.microsoft.com/office/powerpoint/2010/main" val="628002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邊形 10"/>
          <p:cNvSpPr/>
          <p:nvPr/>
        </p:nvSpPr>
        <p:spPr>
          <a:xfrm>
            <a:off x="1" y="544393"/>
            <a:ext cx="5049329"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10" name="文字方塊 9"/>
          <p:cNvSpPr txBox="1"/>
          <p:nvPr/>
        </p:nvSpPr>
        <p:spPr>
          <a:xfrm>
            <a:off x="948906" y="623972"/>
            <a:ext cx="3217653" cy="1107996"/>
          </a:xfrm>
          <a:prstGeom prst="rect">
            <a:avLst/>
          </a:prstGeom>
          <a:noFill/>
        </p:spPr>
        <p:txBody>
          <a:bodyPr wrap="square" rtlCol="0">
            <a:spAutoFit/>
          </a:bodyPr>
          <a:lstStyle/>
          <a:p>
            <a:r>
              <a:rPr lang="zh-TW" altLang="en-US" sz="6600" dirty="0">
                <a:solidFill>
                  <a:schemeClr val="bg1">
                    <a:lumMod val="75000"/>
                    <a:lumOff val="25000"/>
                  </a:schemeClr>
                </a:solidFill>
                <a:latin typeface="SetoFont" panose="02000600000000000000" pitchFamily="2" charset="-120"/>
                <a:ea typeface="SetoFont" panose="02000600000000000000" pitchFamily="2" charset="-120"/>
                <a:cs typeface="SetoFont" panose="02000600000000000000" pitchFamily="2" charset="-120"/>
              </a:rPr>
              <a:t>出去</a:t>
            </a:r>
          </a:p>
        </p:txBody>
      </p:sp>
      <p:sp>
        <p:nvSpPr>
          <p:cNvPr id="16" name="文字方塊 15">
            <a:extLst>
              <a:ext uri="{FF2B5EF4-FFF2-40B4-BE49-F238E27FC236}">
                <a16:creationId xmlns:a16="http://schemas.microsoft.com/office/drawing/2014/main" xmlns="" id="{B8EE0597-E336-4242-B2E4-4A33309134C5}"/>
              </a:ext>
            </a:extLst>
          </p:cNvPr>
          <p:cNvSpPr txBox="1"/>
          <p:nvPr/>
        </p:nvSpPr>
        <p:spPr>
          <a:xfrm>
            <a:off x="630720" y="2129138"/>
            <a:ext cx="10909537"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400" dirty="0" err="1">
                <a:latin typeface="華康中圓體" panose="020F0509000000000000" pitchFamily="49" charset="-120"/>
                <a:ea typeface="華康中圓體"/>
                <a:cs typeface="+mn-lt"/>
              </a:rPr>
              <a:t>你把家人留在屋內，出門尋找補給。你找到一些</a:t>
            </a:r>
            <a:r>
              <a:rPr lang="zh-TW" altLang="en-US" sz="2400" dirty="0">
                <a:solidFill>
                  <a:srgbClr val="6B86A3"/>
                </a:solidFill>
                <a:latin typeface="華康中圓體" panose="020F0509000000000000" pitchFamily="49" charset="-120"/>
                <a:ea typeface="華康中圓體"/>
                <a:cs typeface="+mn-lt"/>
              </a:rPr>
              <a:t>補給品</a:t>
            </a:r>
            <a:r>
              <a:rPr lang="en-US" altLang="zh-TW" sz="2400" dirty="0">
                <a:latin typeface="華康中圓體" panose="020F0509000000000000" pitchFamily="49" charset="-120"/>
                <a:ea typeface="華康中圓體"/>
                <a:cs typeface="+mn-lt"/>
              </a:rPr>
              <a:t>。</a:t>
            </a:r>
          </a:p>
          <a:p>
            <a:endParaRPr lang="zh-TW" altLang="en-US" sz="2400" dirty="0">
              <a:latin typeface="華康中圓體" panose="020F0509000000000000" pitchFamily="49" charset="-120"/>
              <a:ea typeface="華康中圓體"/>
            </a:endParaRPr>
          </a:p>
          <a:p>
            <a:r>
              <a:rPr lang="en-US" altLang="zh-TW" sz="2400" dirty="0" err="1">
                <a:latin typeface="華康中圓體" panose="020F0509000000000000" pitchFamily="49" charset="-120"/>
                <a:ea typeface="華康中圓體"/>
                <a:cs typeface="+mn-lt"/>
              </a:rPr>
              <a:t>兩天後</a:t>
            </a:r>
            <a:r>
              <a:rPr lang="en-US" altLang="zh-TW" sz="2400" dirty="0">
                <a:latin typeface="華康中圓體" panose="020F0509000000000000" pitchFamily="49" charset="-120"/>
                <a:ea typeface="華康中圓體"/>
                <a:cs typeface="+mn-lt"/>
              </a:rPr>
              <a:t>，</a:t>
            </a:r>
            <a:r>
              <a:rPr lang="zh-TW" altLang="en-US" sz="2400" dirty="0">
                <a:latin typeface="華康中圓體" panose="020F0509000000000000" pitchFamily="49" charset="-120"/>
                <a:ea typeface="華康中圓體"/>
                <a:cs typeface="+mn-lt"/>
              </a:rPr>
              <a:t>馬利</a:t>
            </a:r>
            <a:r>
              <a:rPr lang="en-US" altLang="zh-TW" sz="2400" dirty="0" err="1">
                <a:latin typeface="華康中圓體" panose="020F0509000000000000" pitchFamily="49" charset="-120"/>
                <a:ea typeface="華康中圓體"/>
                <a:cs typeface="+mn-lt"/>
              </a:rPr>
              <a:t>回來了</a:t>
            </a:r>
            <a:r>
              <a:rPr lang="en-US" altLang="zh-TW" sz="2400" dirty="0">
                <a:latin typeface="華康中圓體" panose="020F0509000000000000" pitchFamily="49" charset="-120"/>
                <a:ea typeface="華康中圓體"/>
                <a:cs typeface="+mn-lt"/>
              </a:rPr>
              <a:t>：</a:t>
            </a:r>
            <a:r>
              <a:rPr lang="zh-TW" altLang="en-US" sz="2400" dirty="0">
                <a:latin typeface="華康中圓體" panose="020F0509000000000000" pitchFamily="49" charset="-120"/>
                <a:ea typeface="華康中圓體"/>
                <a:cs typeface="+mn-lt"/>
              </a:rPr>
              <a:t>「</a:t>
            </a:r>
            <a:r>
              <a:rPr lang="en-US" altLang="zh-TW" sz="2400" dirty="0" err="1">
                <a:latin typeface="華康中圓體" panose="020F0509000000000000" pitchFamily="49" charset="-120"/>
                <a:ea typeface="華康中圓體"/>
                <a:cs typeface="+mn-lt"/>
              </a:rPr>
              <a:t>我找到了一</a:t>
            </a:r>
            <a:r>
              <a:rPr lang="zh-TW" altLang="en-US" sz="2400" dirty="0">
                <a:latin typeface="華康中圓體" panose="020F0509000000000000" pitchFamily="49" charset="-120"/>
                <a:ea typeface="華康中圓體"/>
                <a:cs typeface="+mn-lt"/>
              </a:rPr>
              <a:t>輛</a:t>
            </a:r>
            <a:r>
              <a:rPr lang="en-US" altLang="zh-TW" sz="2400" dirty="0" err="1">
                <a:latin typeface="華康中圓體" panose="020F0509000000000000" pitchFamily="49" charset="-120"/>
                <a:ea typeface="華康中圓體"/>
                <a:cs typeface="+mn-lt"/>
              </a:rPr>
              <a:t>卡車可以帶你們穿越利比亞和埃及邊境</a:t>
            </a:r>
            <a:r>
              <a:rPr lang="en-US" altLang="zh-TW" sz="2400" dirty="0">
                <a:latin typeface="華康中圓體" panose="020F0509000000000000" pitchFamily="49" charset="-120"/>
                <a:ea typeface="華康中圓體"/>
                <a:cs typeface="+mn-lt"/>
              </a:rPr>
              <a:t>。</a:t>
            </a:r>
            <a:r>
              <a:rPr lang="zh-TW" altLang="en-US" sz="2400" dirty="0">
                <a:latin typeface="華康中圓體" panose="020F0509000000000000" pitchFamily="49" charset="-120"/>
                <a:ea typeface="華康中圓體"/>
                <a:cs typeface="+mn-lt"/>
              </a:rPr>
              <a:t>」</a:t>
            </a:r>
            <a:endParaRPr lang="en-US" altLang="zh-TW" sz="2400" dirty="0">
              <a:latin typeface="華康中圓體" panose="020F0509000000000000" pitchFamily="49" charset="-120"/>
              <a:ea typeface="華康中圓體"/>
              <a:cs typeface="+mn-lt"/>
            </a:endParaRPr>
          </a:p>
          <a:p>
            <a:endParaRPr lang="en-US" altLang="zh-TW" sz="2400" dirty="0">
              <a:latin typeface="華康中圓體" panose="020F0509000000000000" pitchFamily="49" charset="-120"/>
              <a:ea typeface="華康中圓體"/>
              <a:cs typeface="+mn-lt"/>
            </a:endParaRPr>
          </a:p>
          <a:p>
            <a:r>
              <a:rPr lang="en-US" altLang="zh-TW" sz="2400" dirty="0" err="1">
                <a:latin typeface="華康中圓體" panose="020F0509000000000000" pitchFamily="49" charset="-120"/>
                <a:ea typeface="華康中圓體"/>
                <a:cs typeface="+mn-lt"/>
              </a:rPr>
              <a:t>你與你的家人登上</a:t>
            </a:r>
            <a:r>
              <a:rPr lang="en-US" altLang="zh-TW" sz="2400" dirty="0" err="1">
                <a:solidFill>
                  <a:srgbClr val="A06188"/>
                </a:solidFill>
                <a:latin typeface="華康中圓體" panose="020F0509000000000000" pitchFamily="49" charset="-120"/>
                <a:ea typeface="華康中圓體"/>
                <a:cs typeface="+mn-lt"/>
              </a:rPr>
              <a:t>卡車</a:t>
            </a:r>
            <a:r>
              <a:rPr lang="en-US" altLang="zh-TW" sz="2400" dirty="0">
                <a:latin typeface="華康中圓體" panose="020F0509000000000000" pitchFamily="49" charset="-120"/>
                <a:ea typeface="華康中圓體"/>
                <a:cs typeface="+mn-lt"/>
              </a:rPr>
              <a:t>。</a:t>
            </a:r>
          </a:p>
          <a:p>
            <a:endParaRPr lang="en-US" altLang="zh-TW" sz="2400" dirty="0">
              <a:latin typeface="華康中圓體" panose="020F0509000000000000" pitchFamily="49" charset="-120"/>
              <a:ea typeface="華康中圓體"/>
              <a:cs typeface="+mn-lt"/>
            </a:endParaRPr>
          </a:p>
          <a:p>
            <a:r>
              <a:rPr lang="en-US" altLang="zh-TW" sz="2400" dirty="0" err="1" smtClean="0">
                <a:latin typeface="華康中圓體" panose="020F0509000000000000" pitchFamily="49" charset="-120"/>
                <a:ea typeface="華康中圓體"/>
                <a:cs typeface="+mn-lt"/>
              </a:rPr>
              <a:t>抵達利比亞</a:t>
            </a:r>
            <a:r>
              <a:rPr lang="zh-TW" altLang="en-US" sz="2400" dirty="0" smtClean="0">
                <a:latin typeface="華康中圓體" panose="020F0509000000000000" pitchFamily="49" charset="-120"/>
                <a:ea typeface="華康中圓體"/>
                <a:cs typeface="+mn-lt"/>
              </a:rPr>
              <a:t>邊境</a:t>
            </a:r>
            <a:r>
              <a:rPr lang="en-US" altLang="zh-TW" sz="2400" dirty="0" err="1" smtClean="0">
                <a:latin typeface="華康中圓體" panose="020F0509000000000000" pitchFamily="49" charset="-120"/>
                <a:ea typeface="華康中圓體"/>
                <a:cs typeface="+mn-lt"/>
              </a:rPr>
              <a:t>時</a:t>
            </a:r>
            <a:r>
              <a:rPr lang="en-US" altLang="zh-TW" sz="2400" dirty="0" err="1">
                <a:latin typeface="華康中圓體" panose="020F0509000000000000" pitchFamily="49" charset="-120"/>
                <a:ea typeface="華康中圓體"/>
                <a:cs typeface="+mn-lt"/>
              </a:rPr>
              <a:t>，</a:t>
            </a:r>
            <a:r>
              <a:rPr lang="en-US" altLang="zh-TW" sz="2400" dirty="0" err="1" smtClean="0">
                <a:latin typeface="華康中圓體" panose="020F0509000000000000" pitchFamily="49" charset="-120"/>
                <a:ea typeface="華康中圓體"/>
                <a:cs typeface="+mn-lt"/>
              </a:rPr>
              <a:t>司機</a:t>
            </a:r>
            <a:r>
              <a:rPr lang="zh-TW" altLang="en-US" sz="2400" dirty="0" smtClean="0">
                <a:latin typeface="華康中圓體" panose="020F0509000000000000" pitchFamily="49" charset="-120"/>
                <a:ea typeface="華康中圓體"/>
                <a:cs typeface="+mn-lt"/>
              </a:rPr>
              <a:t>給你兩個</a:t>
            </a:r>
            <a:r>
              <a:rPr lang="en-US" altLang="zh-TW" sz="2400" dirty="0" err="1" smtClean="0">
                <a:latin typeface="華康中圓體" panose="020F0509000000000000" pitchFamily="49" charset="-120"/>
                <a:ea typeface="華康中圓體"/>
                <a:cs typeface="+mn-lt"/>
              </a:rPr>
              <a:t>選擇</a:t>
            </a:r>
            <a:r>
              <a:rPr lang="en-US" altLang="zh-TW" sz="2400" dirty="0">
                <a:latin typeface="華康中圓體" panose="020F0509000000000000" pitchFamily="49" charset="-120"/>
                <a:ea typeface="華康中圓體"/>
                <a:cs typeface="+mn-lt"/>
              </a:rPr>
              <a:t>。 </a:t>
            </a:r>
          </a:p>
        </p:txBody>
      </p:sp>
      <p:sp>
        <p:nvSpPr>
          <p:cNvPr id="17" name="文字方塊 16">
            <a:extLst>
              <a:ext uri="{FF2B5EF4-FFF2-40B4-BE49-F238E27FC236}">
                <a16:creationId xmlns:a16="http://schemas.microsoft.com/office/drawing/2014/main" xmlns="" id="{B8EE0597-E336-4242-B2E4-4A33309134C5}"/>
              </a:ext>
            </a:extLst>
          </p:cNvPr>
          <p:cNvSpPr txBox="1"/>
          <p:nvPr/>
        </p:nvSpPr>
        <p:spPr>
          <a:xfrm>
            <a:off x="630720" y="5188667"/>
            <a:ext cx="1048922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US" altLang="zh-TW" sz="6000" dirty="0" smtClean="0">
                <a:solidFill>
                  <a:schemeClr val="accent2">
                    <a:lumMod val="60000"/>
                    <a:lumOff val="40000"/>
                  </a:schemeClr>
                </a:solidFill>
                <a:latin typeface="華康中圓體" panose="020F0509000000000000" pitchFamily="49" charset="-120"/>
                <a:ea typeface="華康中圓體"/>
                <a:cs typeface="+mn-lt"/>
              </a:rPr>
              <a:t>去</a:t>
            </a:r>
            <a:r>
              <a:rPr lang="zh-TW" altLang="en-US" sz="6000" dirty="0">
                <a:solidFill>
                  <a:srgbClr val="FF9933"/>
                </a:solidFill>
                <a:latin typeface="華康中圓體" panose="020F0509000000000000" pitchFamily="49" charset="-120"/>
                <a:ea typeface="華康中圓體"/>
              </a:rPr>
              <a:t>祖瓦</a:t>
            </a:r>
            <a:r>
              <a:rPr lang="zh-TW" altLang="en-US" sz="6000" dirty="0" smtClean="0">
                <a:solidFill>
                  <a:srgbClr val="FF9933"/>
                </a:solidFill>
                <a:latin typeface="華康中圓體" panose="020F0509000000000000" pitchFamily="49" charset="-120"/>
                <a:ea typeface="華康中圓體"/>
              </a:rPr>
              <a:t>拉</a:t>
            </a:r>
            <a:r>
              <a:rPr lang="zh-TW" altLang="en-US" sz="6000" dirty="0" smtClean="0">
                <a:solidFill>
                  <a:schemeClr val="accent2">
                    <a:lumMod val="60000"/>
                    <a:lumOff val="40000"/>
                  </a:schemeClr>
                </a:solidFill>
                <a:latin typeface="華康中圓體" panose="020F0509000000000000" pitchFamily="49" charset="-120"/>
                <a:ea typeface="華康中圓體"/>
                <a:cs typeface="+mn-lt"/>
              </a:rPr>
              <a:t>？或</a:t>
            </a:r>
            <a:r>
              <a:rPr lang="en-US" altLang="zh-TW" sz="6000" dirty="0" smtClean="0">
                <a:solidFill>
                  <a:schemeClr val="accent2">
                    <a:lumMod val="60000"/>
                    <a:lumOff val="40000"/>
                  </a:schemeClr>
                </a:solidFill>
                <a:latin typeface="華康中圓體" panose="020F0509000000000000" pitchFamily="49" charset="-120"/>
                <a:ea typeface="華康中圓體"/>
                <a:cs typeface="+mn-lt"/>
              </a:rPr>
              <a:t>去</a:t>
            </a:r>
            <a:r>
              <a:rPr lang="zh-TW" altLang="en-US" sz="6000" dirty="0" smtClean="0">
                <a:solidFill>
                  <a:srgbClr val="FF9933"/>
                </a:solidFill>
                <a:latin typeface="華康中圓體" panose="020F0509000000000000" pitchFamily="49" charset="-120"/>
                <a:ea typeface="華康中圓體"/>
              </a:rPr>
              <a:t>班</a:t>
            </a:r>
            <a:r>
              <a:rPr lang="zh-TW" altLang="en-US" sz="6000" dirty="0">
                <a:solidFill>
                  <a:srgbClr val="FF9933"/>
                </a:solidFill>
                <a:latin typeface="華康中圓體" panose="020F0509000000000000" pitchFamily="49" charset="-120"/>
                <a:ea typeface="華康中圓體"/>
              </a:rPr>
              <a:t>加</a:t>
            </a:r>
            <a:r>
              <a:rPr lang="zh-TW" altLang="en-US" sz="6000" dirty="0" smtClean="0">
                <a:solidFill>
                  <a:srgbClr val="FF9933"/>
                </a:solidFill>
                <a:latin typeface="華康中圓體" panose="020F0509000000000000" pitchFamily="49" charset="-120"/>
                <a:ea typeface="華康中圓體"/>
              </a:rPr>
              <a:t>西</a:t>
            </a:r>
            <a:r>
              <a:rPr lang="zh-TW" altLang="en-US" sz="6000" dirty="0" smtClean="0">
                <a:solidFill>
                  <a:schemeClr val="accent2">
                    <a:lumMod val="60000"/>
                    <a:lumOff val="40000"/>
                  </a:schemeClr>
                </a:solidFill>
                <a:latin typeface="華康中圓體" panose="020F0509000000000000" pitchFamily="49" charset="-120"/>
                <a:ea typeface="華康中圓體" panose="020F0509000000000000" pitchFamily="49" charset="-120"/>
                <a:cs typeface="SetoFont" panose="02000600000000000000" pitchFamily="2" charset="-120"/>
              </a:rPr>
              <a:t>？</a:t>
            </a:r>
            <a:endParaRPr lang="zh-TW" altLang="en-US" sz="6000" dirty="0">
              <a:solidFill>
                <a:schemeClr val="accent2">
                  <a:lumMod val="60000"/>
                  <a:lumOff val="40000"/>
                </a:schemeClr>
              </a:solidFill>
              <a:ea typeface="SetoFont"/>
            </a:endParaRPr>
          </a:p>
        </p:txBody>
      </p:sp>
    </p:spTree>
    <p:extLst>
      <p:ext uri="{BB962C8B-B14F-4D97-AF65-F5344CB8AC3E}">
        <p14:creationId xmlns:p14="http://schemas.microsoft.com/office/powerpoint/2010/main" val="140822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手繪多邊形 11">
            <a:hlinkClick r:id="rId3" action="ppaction://hlinksldjump"/>
            <a:extLst>
              <a:ext uri="{FF2B5EF4-FFF2-40B4-BE49-F238E27FC236}">
                <a16:creationId xmlns:a16="http://schemas.microsoft.com/office/drawing/2014/main" xmlns="" id="{E69F919F-9A4A-49E3-BCBE-C42BBA8734EA}"/>
              </a:ext>
            </a:extLst>
          </p:cNvPr>
          <p:cNvSpPr/>
          <p:nvPr/>
        </p:nvSpPr>
        <p:spPr>
          <a:xfrm rot="10800000">
            <a:off x="-2" y="-14377"/>
            <a:ext cx="6453353" cy="6877401"/>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6B86A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5" name="手繪多邊形 10">
            <a:hlinkClick r:id="rId4" action="ppaction://hlinksldjump"/>
            <a:extLst>
              <a:ext uri="{FF2B5EF4-FFF2-40B4-BE49-F238E27FC236}">
                <a16:creationId xmlns:a16="http://schemas.microsoft.com/office/drawing/2014/main" xmlns="" id="{6D18017E-3C9A-490E-8B7E-2A913E8A8142}"/>
              </a:ext>
            </a:extLst>
          </p:cNvPr>
          <p:cNvSpPr/>
          <p:nvPr/>
        </p:nvSpPr>
        <p:spPr>
          <a:xfrm>
            <a:off x="5749226" y="-7188"/>
            <a:ext cx="6453354" cy="6863024"/>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C35A7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 name="文字方塊 1">
            <a:hlinkClick r:id="rId3" action="ppaction://hlinksldjump"/>
          </p:cNvPr>
          <p:cNvSpPr txBox="1"/>
          <p:nvPr/>
        </p:nvSpPr>
        <p:spPr>
          <a:xfrm>
            <a:off x="530761" y="1856096"/>
            <a:ext cx="4902177" cy="1569660"/>
          </a:xfrm>
          <a:prstGeom prst="rect">
            <a:avLst/>
          </a:prstGeom>
          <a:noFill/>
        </p:spPr>
        <p:txBody>
          <a:bodyPr wrap="square" rtlCol="0">
            <a:spAutoFit/>
          </a:bodyPr>
          <a:lstStyle/>
          <a:p>
            <a:pPr algn="ctr"/>
            <a:r>
              <a:rPr lang="zh-TW" altLang="en-US" sz="9600" dirty="0">
                <a:latin typeface="SetoFont" panose="02000600000000000000" pitchFamily="2" charset="-120"/>
                <a:ea typeface="SetoFont" panose="02000600000000000000" pitchFamily="2" charset="-120"/>
                <a:cs typeface="SetoFont" panose="02000600000000000000" pitchFamily="2" charset="-120"/>
              </a:rPr>
              <a:t>祖瓦</a:t>
            </a:r>
            <a:r>
              <a:rPr lang="zh-TW" altLang="en-US" sz="9600" dirty="0" smtClean="0">
                <a:latin typeface="SetoFont" panose="02000600000000000000" pitchFamily="2" charset="-120"/>
                <a:ea typeface="SetoFont" panose="02000600000000000000" pitchFamily="2" charset="-120"/>
                <a:cs typeface="SetoFont" panose="02000600000000000000" pitchFamily="2" charset="-120"/>
              </a:rPr>
              <a:t>拉</a:t>
            </a:r>
            <a:endParaRPr lang="zh-TW" altLang="en-US" sz="10000" dirty="0">
              <a:latin typeface="SetoFont" panose="02000600000000000000" pitchFamily="2" charset="-120"/>
              <a:ea typeface="SetoFont" panose="02000600000000000000" pitchFamily="2" charset="-120"/>
              <a:cs typeface="SetoFont" panose="02000600000000000000" pitchFamily="2" charset="-120"/>
            </a:endParaRPr>
          </a:p>
        </p:txBody>
      </p:sp>
      <p:sp>
        <p:nvSpPr>
          <p:cNvPr id="4" name="文字方塊 3">
            <a:hlinkClick r:id="rId4" action="ppaction://hlinksldjump"/>
          </p:cNvPr>
          <p:cNvSpPr txBox="1"/>
          <p:nvPr/>
        </p:nvSpPr>
        <p:spPr>
          <a:xfrm>
            <a:off x="6255606" y="1856096"/>
            <a:ext cx="5619238" cy="1569660"/>
          </a:xfrm>
          <a:prstGeom prst="rect">
            <a:avLst/>
          </a:prstGeom>
          <a:noFill/>
        </p:spPr>
        <p:txBody>
          <a:bodyPr wrap="square" rtlCol="0">
            <a:spAutoFit/>
          </a:bodyPr>
          <a:lstStyle/>
          <a:p>
            <a:pPr algn="ctr"/>
            <a:r>
              <a:rPr lang="zh-TW" altLang="en-US" sz="9600" dirty="0">
                <a:latin typeface="SetoFont" panose="02000600000000000000" pitchFamily="2" charset="-120"/>
                <a:ea typeface="SetoFont" panose="02000600000000000000" pitchFamily="2" charset="-120"/>
                <a:cs typeface="SetoFont" panose="02000600000000000000" pitchFamily="2" charset="-120"/>
              </a:rPr>
              <a:t>班加西</a:t>
            </a:r>
            <a:endParaRPr lang="zh-TW" altLang="zh-TW" sz="9600" dirty="0">
              <a:latin typeface="SetoFont" panose="02000600000000000000" pitchFamily="2" charset="-120"/>
              <a:ea typeface="SetoFont" panose="02000600000000000000" pitchFamily="2" charset="-120"/>
              <a:cs typeface="SetoFont" panose="02000600000000000000" pitchFamily="2" charset="-120"/>
            </a:endParaRPr>
          </a:p>
        </p:txBody>
      </p:sp>
      <p:sp>
        <p:nvSpPr>
          <p:cNvPr id="8" name="文字方塊 7"/>
          <p:cNvSpPr txBox="1"/>
          <p:nvPr/>
        </p:nvSpPr>
        <p:spPr>
          <a:xfrm>
            <a:off x="1853854" y="4371650"/>
            <a:ext cx="3421225" cy="1569660"/>
          </a:xfrm>
          <a:prstGeom prst="rect">
            <a:avLst/>
          </a:prstGeom>
          <a:noFill/>
        </p:spPr>
        <p:txBody>
          <a:bodyPr wrap="square" rtlCol="0" anchor="t">
            <a:spAutoFit/>
          </a:bodyPr>
          <a:lstStyle/>
          <a:p>
            <a:r>
              <a:rPr lang="en-US" altLang="zh-TW" sz="2400" dirty="0" smtClean="0">
                <a:latin typeface="華康中圓體" panose="020F0509000000000000" pitchFamily="49" charset="-120"/>
                <a:ea typeface="華康中圓體"/>
                <a:cs typeface="+mn-lt"/>
              </a:rPr>
              <a:t>-</a:t>
            </a:r>
            <a:r>
              <a:rPr lang="zh-TW" altLang="en-US" sz="2400" dirty="0" smtClean="0">
                <a:latin typeface="華康中圓體" panose="020F0509000000000000" pitchFamily="49" charset="-120"/>
                <a:ea typeface="華康中圓體"/>
                <a:cs typeface="+mn-lt"/>
              </a:rPr>
              <a:t>較便宜</a:t>
            </a:r>
            <a:endParaRPr lang="en-US" altLang="zh-TW" sz="2400" dirty="0" smtClean="0">
              <a:latin typeface="華康中圓體" panose="020F0509000000000000" pitchFamily="49" charset="-120"/>
              <a:ea typeface="華康中圓體"/>
              <a:cs typeface="+mn-lt"/>
            </a:endParaRPr>
          </a:p>
          <a:p>
            <a:r>
              <a:rPr lang="zh-TW" altLang="zh-TW" sz="2400" dirty="0" smtClean="0">
                <a:latin typeface="華康中圓體" panose="020F0509000000000000" pitchFamily="49" charset="-120"/>
                <a:ea typeface="華康中圓體"/>
                <a:cs typeface="+mn-lt"/>
              </a:rPr>
              <a:t>-</a:t>
            </a:r>
            <a:r>
              <a:rPr lang="zh-TW" altLang="zh-TW" sz="2400" dirty="0">
                <a:latin typeface="華康中圓體" panose="020F0509000000000000" pitchFamily="49" charset="-120"/>
                <a:ea typeface="華康中圓體"/>
                <a:cs typeface="+mn-lt"/>
              </a:rPr>
              <a:t>陸上路程遠</a:t>
            </a:r>
          </a:p>
          <a:p>
            <a:r>
              <a:rPr lang="zh-TW" altLang="zh-TW" sz="2400" dirty="0">
                <a:latin typeface="華康中圓體" panose="020F0509000000000000" pitchFamily="49" charset="-120"/>
                <a:ea typeface="華康中圓體"/>
                <a:cs typeface="+mn-lt"/>
              </a:rPr>
              <a:t>-船程較短</a:t>
            </a:r>
            <a:endParaRPr lang="zh-TW" altLang="zh-TW" sz="2400" dirty="0">
              <a:latin typeface="華康中圓體" panose="020F0509000000000000" pitchFamily="49" charset="-120"/>
              <a:ea typeface="華康中圓體"/>
            </a:endParaRPr>
          </a:p>
          <a:p>
            <a:endParaRPr lang="zh-TW" altLang="en-US" sz="2400" dirty="0">
              <a:latin typeface="華康中圓體" panose="020F0509000000000000" pitchFamily="49" charset="-120"/>
              <a:ea typeface="華康中圓體" panose="020F0509000000000000" pitchFamily="49" charset="-120"/>
              <a:cs typeface="SetoFont" panose="02000600000000000000" pitchFamily="2" charset="-120"/>
            </a:endParaRPr>
          </a:p>
        </p:txBody>
      </p:sp>
      <p:sp>
        <p:nvSpPr>
          <p:cNvPr id="9" name="文字方塊 8"/>
          <p:cNvSpPr txBox="1"/>
          <p:nvPr/>
        </p:nvSpPr>
        <p:spPr>
          <a:xfrm>
            <a:off x="7605620" y="4340281"/>
            <a:ext cx="3532280" cy="1200329"/>
          </a:xfrm>
          <a:prstGeom prst="rect">
            <a:avLst/>
          </a:prstGeom>
          <a:noFill/>
        </p:spPr>
        <p:txBody>
          <a:bodyPr wrap="square" rtlCol="0" anchor="t">
            <a:spAutoFit/>
          </a:bodyPr>
          <a:lstStyle/>
          <a:p>
            <a:r>
              <a:rPr lang="en-US" altLang="zh-TW" sz="2400" dirty="0" smtClean="0">
                <a:latin typeface="華康中圓體" panose="020F0509000000000000" pitchFamily="49" charset="-120"/>
                <a:ea typeface="華康中圓體"/>
                <a:cs typeface="+mn-lt"/>
              </a:rPr>
              <a:t>-</a:t>
            </a:r>
            <a:r>
              <a:rPr lang="zh-TW" altLang="en-US" sz="2400" dirty="0" smtClean="0">
                <a:latin typeface="華康中圓體" panose="020F0509000000000000" pitchFamily="49" charset="-120"/>
                <a:ea typeface="華康中圓體"/>
                <a:cs typeface="+mn-lt"/>
              </a:rPr>
              <a:t>較貴</a:t>
            </a:r>
            <a:endParaRPr lang="en-US" altLang="zh-TW" sz="2400" dirty="0" smtClean="0">
              <a:latin typeface="華康中圓體" panose="020F0509000000000000" pitchFamily="49" charset="-120"/>
              <a:ea typeface="華康中圓體"/>
              <a:cs typeface="+mn-lt"/>
            </a:endParaRPr>
          </a:p>
          <a:p>
            <a:r>
              <a:rPr lang="zh-TW" altLang="zh-TW" sz="2400" dirty="0" smtClean="0">
                <a:latin typeface="華康中圓體" panose="020F0509000000000000" pitchFamily="49" charset="-120"/>
                <a:ea typeface="華康中圓體"/>
                <a:cs typeface="+mn-lt"/>
              </a:rPr>
              <a:t>-</a:t>
            </a:r>
            <a:r>
              <a:rPr lang="zh-TW" altLang="zh-TW" sz="2400" dirty="0">
                <a:latin typeface="華康中圓體" panose="020F0509000000000000" pitchFamily="49" charset="-120"/>
                <a:ea typeface="華康中圓體"/>
                <a:cs typeface="+mn-lt"/>
              </a:rPr>
              <a:t>陸上路程短</a:t>
            </a:r>
            <a:endParaRPr lang="zh-TW" dirty="0"/>
          </a:p>
          <a:p>
            <a:r>
              <a:rPr lang="zh-TW" altLang="zh-TW" sz="2400" dirty="0">
                <a:latin typeface="華康中圓體" panose="020F0509000000000000" pitchFamily="49" charset="-120"/>
                <a:ea typeface="華康中圓體"/>
                <a:cs typeface="+mn-lt"/>
              </a:rPr>
              <a:t>-船程長，船難機率高</a:t>
            </a:r>
            <a:endParaRPr lang="zh-TW" dirty="0"/>
          </a:p>
        </p:txBody>
      </p:sp>
    </p:spTree>
    <p:extLst>
      <p:ext uri="{BB962C8B-B14F-4D97-AF65-F5344CB8AC3E}">
        <p14:creationId xmlns:p14="http://schemas.microsoft.com/office/powerpoint/2010/main" val="15884905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邊形 10"/>
          <p:cNvSpPr/>
          <p:nvPr/>
        </p:nvSpPr>
        <p:spPr>
          <a:xfrm>
            <a:off x="1" y="544393"/>
            <a:ext cx="5049329"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10" name="文字方塊 9"/>
          <p:cNvSpPr txBox="1"/>
          <p:nvPr/>
        </p:nvSpPr>
        <p:spPr>
          <a:xfrm>
            <a:off x="948906" y="623972"/>
            <a:ext cx="3217653" cy="1107996"/>
          </a:xfrm>
          <a:prstGeom prst="rect">
            <a:avLst/>
          </a:prstGeom>
          <a:noFill/>
        </p:spPr>
        <p:txBody>
          <a:bodyPr wrap="square" rtlCol="0">
            <a:spAutoFit/>
          </a:bodyPr>
          <a:lstStyle/>
          <a:p>
            <a:r>
              <a:rPr lang="zh-TW" altLang="en-US" sz="6600" dirty="0">
                <a:solidFill>
                  <a:schemeClr val="bg1">
                    <a:lumMod val="75000"/>
                    <a:lumOff val="25000"/>
                  </a:schemeClr>
                </a:solidFill>
                <a:latin typeface="SetoFont" panose="02000600000000000000" pitchFamily="2" charset="-120"/>
                <a:ea typeface="SetoFont" panose="02000600000000000000" pitchFamily="2" charset="-120"/>
                <a:cs typeface="SetoFont" panose="02000600000000000000" pitchFamily="2" charset="-120"/>
              </a:rPr>
              <a:t>等待</a:t>
            </a:r>
          </a:p>
        </p:txBody>
      </p:sp>
      <p:sp>
        <p:nvSpPr>
          <p:cNvPr id="16" name="文字方塊 15">
            <a:extLst>
              <a:ext uri="{FF2B5EF4-FFF2-40B4-BE49-F238E27FC236}">
                <a16:creationId xmlns:a16="http://schemas.microsoft.com/office/drawing/2014/main" xmlns="" id="{B8EE0597-E336-4242-B2E4-4A33309134C5}"/>
              </a:ext>
            </a:extLst>
          </p:cNvPr>
          <p:cNvSpPr txBox="1"/>
          <p:nvPr/>
        </p:nvSpPr>
        <p:spPr>
          <a:xfrm>
            <a:off x="630720" y="2129138"/>
            <a:ext cx="1090953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400" dirty="0" err="1">
                <a:latin typeface="華康中圓體" panose="020F0509000000000000" pitchFamily="49" charset="-120"/>
                <a:ea typeface="華康中圓體"/>
                <a:cs typeface="+mn-lt"/>
              </a:rPr>
              <a:t>兩天後</a:t>
            </a:r>
            <a:r>
              <a:rPr lang="en-US" altLang="zh-TW" sz="2400" dirty="0">
                <a:latin typeface="華康中圓體" panose="020F0509000000000000" pitchFamily="49" charset="-120"/>
                <a:ea typeface="華康中圓體"/>
                <a:cs typeface="+mn-lt"/>
              </a:rPr>
              <a:t>，</a:t>
            </a:r>
            <a:r>
              <a:rPr lang="zh-TW" altLang="en-US" sz="2400" dirty="0">
                <a:latin typeface="華康中圓體" panose="020F0509000000000000" pitchFamily="49" charset="-120"/>
                <a:ea typeface="華康中圓體"/>
                <a:cs typeface="+mn-lt"/>
              </a:rPr>
              <a:t>馬利</a:t>
            </a:r>
            <a:r>
              <a:rPr lang="en-US" altLang="zh-TW" sz="2400" dirty="0" err="1">
                <a:latin typeface="華康中圓體" panose="020F0509000000000000" pitchFamily="49" charset="-120"/>
                <a:ea typeface="華康中圓體"/>
                <a:cs typeface="+mn-lt"/>
              </a:rPr>
              <a:t>回來了</a:t>
            </a:r>
            <a:r>
              <a:rPr lang="en-US" altLang="zh-TW" sz="2400" dirty="0">
                <a:latin typeface="華康中圓體" panose="020F0509000000000000" pitchFamily="49" charset="-120"/>
                <a:ea typeface="華康中圓體"/>
                <a:cs typeface="+mn-lt"/>
              </a:rPr>
              <a:t>：</a:t>
            </a:r>
            <a:r>
              <a:rPr lang="zh-TW" altLang="en-US" sz="2400" dirty="0">
                <a:latin typeface="華康中圓體" panose="020F0509000000000000" pitchFamily="49" charset="-120"/>
                <a:ea typeface="華康中圓體"/>
                <a:cs typeface="+mn-lt"/>
              </a:rPr>
              <a:t>「</a:t>
            </a:r>
            <a:r>
              <a:rPr lang="en-US" altLang="zh-TW" sz="2400" dirty="0" err="1">
                <a:latin typeface="華康中圓體" panose="020F0509000000000000" pitchFamily="49" charset="-120"/>
                <a:ea typeface="華康中圓體"/>
                <a:cs typeface="+mn-lt"/>
              </a:rPr>
              <a:t>我找到了一</a:t>
            </a:r>
            <a:r>
              <a:rPr lang="zh-TW" altLang="en-US" sz="2400" dirty="0">
                <a:latin typeface="華康中圓體" panose="020F0509000000000000" pitchFamily="49" charset="-120"/>
                <a:ea typeface="華康中圓體"/>
                <a:cs typeface="+mn-lt"/>
              </a:rPr>
              <a:t>輛</a:t>
            </a:r>
            <a:r>
              <a:rPr lang="en-US" altLang="zh-TW" sz="2400" dirty="0" err="1">
                <a:latin typeface="華康中圓體" panose="020F0509000000000000" pitchFamily="49" charset="-120"/>
                <a:ea typeface="華康中圓體"/>
                <a:cs typeface="+mn-lt"/>
              </a:rPr>
              <a:t>卡車可以帶你們穿越</a:t>
            </a:r>
            <a:r>
              <a:rPr lang="en-US" altLang="zh-TW" sz="2400" dirty="0" err="1">
                <a:solidFill>
                  <a:srgbClr val="6B86A3"/>
                </a:solidFill>
                <a:latin typeface="華康中圓體" panose="020F0509000000000000" pitchFamily="49" charset="-120"/>
                <a:ea typeface="華康中圓體"/>
                <a:cs typeface="+mn-lt"/>
              </a:rPr>
              <a:t>利比亞</a:t>
            </a:r>
            <a:r>
              <a:rPr lang="en-US" altLang="zh-TW" sz="2400" dirty="0" err="1">
                <a:latin typeface="華康中圓體" panose="020F0509000000000000" pitchFamily="49" charset="-120"/>
                <a:ea typeface="華康中圓體"/>
                <a:cs typeface="+mn-lt"/>
              </a:rPr>
              <a:t>和</a:t>
            </a:r>
            <a:r>
              <a:rPr lang="en-US" altLang="zh-TW" sz="2400" dirty="0" err="1">
                <a:solidFill>
                  <a:srgbClr val="C35A78"/>
                </a:solidFill>
                <a:latin typeface="華康中圓體" panose="020F0509000000000000" pitchFamily="49" charset="-120"/>
                <a:ea typeface="華康中圓體"/>
                <a:cs typeface="+mn-lt"/>
              </a:rPr>
              <a:t>埃及</a:t>
            </a:r>
            <a:r>
              <a:rPr lang="en-US" altLang="zh-TW" sz="2400" dirty="0" err="1">
                <a:latin typeface="華康中圓體" panose="020F0509000000000000" pitchFamily="49" charset="-120"/>
                <a:ea typeface="華康中圓體"/>
                <a:cs typeface="+mn-lt"/>
              </a:rPr>
              <a:t>邊境</a:t>
            </a:r>
            <a:r>
              <a:rPr lang="en-US" altLang="zh-TW" sz="2400" dirty="0">
                <a:latin typeface="華康中圓體" panose="020F0509000000000000" pitchFamily="49" charset="-120"/>
                <a:ea typeface="華康中圓體"/>
                <a:cs typeface="+mn-lt"/>
              </a:rPr>
              <a:t>。</a:t>
            </a:r>
            <a:r>
              <a:rPr lang="zh-TW" altLang="en-US" sz="2400" dirty="0">
                <a:latin typeface="華康中圓體" panose="020F0509000000000000" pitchFamily="49" charset="-120"/>
                <a:ea typeface="華康中圓體"/>
                <a:cs typeface="+mn-lt"/>
              </a:rPr>
              <a:t>」</a:t>
            </a:r>
            <a:endParaRPr lang="en-US" altLang="zh-TW" sz="2400" dirty="0">
              <a:latin typeface="華康中圓體" panose="020F0509000000000000" pitchFamily="49" charset="-120"/>
              <a:ea typeface="華康中圓體"/>
              <a:cs typeface="+mn-lt"/>
            </a:endParaRPr>
          </a:p>
          <a:p>
            <a:endParaRPr lang="en-US" altLang="zh-TW" sz="2400" dirty="0">
              <a:latin typeface="華康中圓體" panose="020F0509000000000000" pitchFamily="49" charset="-120"/>
              <a:ea typeface="華康中圓體"/>
              <a:cs typeface="+mn-lt"/>
            </a:endParaRPr>
          </a:p>
          <a:p>
            <a:r>
              <a:rPr lang="en-US" altLang="zh-TW" sz="2400" dirty="0" err="1">
                <a:latin typeface="華康中圓體" panose="020F0509000000000000" pitchFamily="49" charset="-120"/>
                <a:ea typeface="華康中圓體"/>
                <a:cs typeface="+mn-lt"/>
              </a:rPr>
              <a:t>你與你的家人登上卡車</a:t>
            </a:r>
            <a:r>
              <a:rPr lang="en-US" altLang="zh-TW" sz="2400" dirty="0">
                <a:latin typeface="華康中圓體" panose="020F0509000000000000" pitchFamily="49" charset="-120"/>
                <a:ea typeface="華康中圓體"/>
                <a:cs typeface="+mn-lt"/>
              </a:rPr>
              <a:t>。</a:t>
            </a:r>
          </a:p>
          <a:p>
            <a:endParaRPr lang="en-US" altLang="zh-TW" sz="2400" dirty="0">
              <a:latin typeface="華康中圓體" panose="020F0509000000000000" pitchFamily="49" charset="-120"/>
              <a:ea typeface="華康中圓體"/>
              <a:cs typeface="+mn-lt"/>
            </a:endParaRPr>
          </a:p>
          <a:p>
            <a:r>
              <a:rPr lang="en-US" altLang="zh-TW" sz="2400" dirty="0" err="1">
                <a:latin typeface="華康中圓體" panose="020F0509000000000000" pitchFamily="49" charset="-120"/>
                <a:ea typeface="華康中圓體"/>
                <a:cs typeface="+mn-lt"/>
              </a:rPr>
              <a:t>抵達利比亞</a:t>
            </a:r>
            <a:r>
              <a:rPr lang="zh-TW" altLang="en-US" sz="2400" dirty="0">
                <a:latin typeface="華康中圓體" panose="020F0509000000000000" pitchFamily="49" charset="-120"/>
                <a:ea typeface="華康中圓體"/>
                <a:cs typeface="+mn-lt"/>
              </a:rPr>
              <a:t>邊境</a:t>
            </a:r>
            <a:r>
              <a:rPr lang="en-US" altLang="zh-TW" sz="2400" dirty="0" err="1">
                <a:latin typeface="華康中圓體" panose="020F0509000000000000" pitchFamily="49" charset="-120"/>
                <a:ea typeface="華康中圓體"/>
                <a:cs typeface="+mn-lt"/>
              </a:rPr>
              <a:t>時，司機</a:t>
            </a:r>
            <a:r>
              <a:rPr lang="zh-TW" altLang="en-US" sz="2400" dirty="0">
                <a:latin typeface="華康中圓體" panose="020F0509000000000000" pitchFamily="49" charset="-120"/>
                <a:ea typeface="華康中圓體"/>
                <a:cs typeface="+mn-lt"/>
              </a:rPr>
              <a:t>給你兩個</a:t>
            </a:r>
            <a:r>
              <a:rPr lang="en-US" altLang="zh-TW" sz="2400" dirty="0" err="1">
                <a:latin typeface="華康中圓體" panose="020F0509000000000000" pitchFamily="49" charset="-120"/>
                <a:ea typeface="華康中圓體"/>
                <a:cs typeface="+mn-lt"/>
              </a:rPr>
              <a:t>選擇</a:t>
            </a:r>
            <a:r>
              <a:rPr lang="en-US" altLang="zh-TW" sz="2400" dirty="0">
                <a:latin typeface="華康中圓體" panose="020F0509000000000000" pitchFamily="49" charset="-120"/>
                <a:ea typeface="華康中圓體"/>
                <a:cs typeface="+mn-lt"/>
              </a:rPr>
              <a:t>。</a:t>
            </a:r>
          </a:p>
        </p:txBody>
      </p:sp>
      <p:sp>
        <p:nvSpPr>
          <p:cNvPr id="17" name="文字方塊 16">
            <a:extLst>
              <a:ext uri="{FF2B5EF4-FFF2-40B4-BE49-F238E27FC236}">
                <a16:creationId xmlns:a16="http://schemas.microsoft.com/office/drawing/2014/main" xmlns="" id="{B8EE0597-E336-4242-B2E4-4A33309134C5}"/>
              </a:ext>
            </a:extLst>
          </p:cNvPr>
          <p:cNvSpPr txBox="1"/>
          <p:nvPr/>
        </p:nvSpPr>
        <p:spPr>
          <a:xfrm>
            <a:off x="630720" y="4826345"/>
            <a:ext cx="1048922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US" altLang="zh-TW" sz="6000" dirty="0">
                <a:solidFill>
                  <a:schemeClr val="accent2">
                    <a:lumMod val="60000"/>
                    <a:lumOff val="40000"/>
                  </a:schemeClr>
                </a:solidFill>
                <a:latin typeface="華康中圓體" panose="020F0509000000000000" pitchFamily="49" charset="-120"/>
                <a:ea typeface="華康中圓體"/>
                <a:cs typeface="+mn-lt"/>
              </a:rPr>
              <a:t>去</a:t>
            </a:r>
            <a:r>
              <a:rPr lang="zh-TW" altLang="en-US" sz="6000" dirty="0">
                <a:solidFill>
                  <a:srgbClr val="FF9933"/>
                </a:solidFill>
                <a:latin typeface="華康中圓體" panose="020F0509000000000000" pitchFamily="49" charset="-120"/>
                <a:ea typeface="華康中圓體"/>
              </a:rPr>
              <a:t>祖瓦拉</a:t>
            </a:r>
            <a:r>
              <a:rPr lang="zh-TW" altLang="en-US" sz="6000" dirty="0">
                <a:solidFill>
                  <a:schemeClr val="accent2">
                    <a:lumMod val="60000"/>
                    <a:lumOff val="40000"/>
                  </a:schemeClr>
                </a:solidFill>
                <a:latin typeface="華康中圓體" panose="020F0509000000000000" pitchFamily="49" charset="-120"/>
                <a:ea typeface="華康中圓體"/>
                <a:cs typeface="+mn-lt"/>
              </a:rPr>
              <a:t>？或</a:t>
            </a:r>
            <a:r>
              <a:rPr lang="en-US" altLang="zh-TW" sz="6000" dirty="0">
                <a:solidFill>
                  <a:schemeClr val="accent2">
                    <a:lumMod val="60000"/>
                    <a:lumOff val="40000"/>
                  </a:schemeClr>
                </a:solidFill>
                <a:latin typeface="華康中圓體" panose="020F0509000000000000" pitchFamily="49" charset="-120"/>
                <a:ea typeface="華康中圓體"/>
                <a:cs typeface="+mn-lt"/>
              </a:rPr>
              <a:t>去</a:t>
            </a:r>
            <a:r>
              <a:rPr lang="zh-TW" altLang="en-US" sz="6000" dirty="0">
                <a:solidFill>
                  <a:srgbClr val="FF9933"/>
                </a:solidFill>
                <a:latin typeface="華康中圓體" panose="020F0509000000000000" pitchFamily="49" charset="-120"/>
                <a:ea typeface="華康中圓體"/>
              </a:rPr>
              <a:t>班加西</a:t>
            </a:r>
            <a:r>
              <a:rPr lang="zh-TW" altLang="en-US" sz="6000" dirty="0" smtClean="0">
                <a:solidFill>
                  <a:schemeClr val="accent2">
                    <a:lumMod val="60000"/>
                    <a:lumOff val="40000"/>
                  </a:schemeClr>
                </a:solidFill>
                <a:latin typeface="華康中圓體" panose="020F0509000000000000" pitchFamily="49" charset="-120"/>
                <a:ea typeface="華康中圓體" panose="020F0509000000000000" pitchFamily="49" charset="-120"/>
                <a:cs typeface="SetoFont" panose="02000600000000000000" pitchFamily="2" charset="-120"/>
              </a:rPr>
              <a:t>？</a:t>
            </a:r>
            <a:endParaRPr lang="zh-TW" altLang="en-US" sz="6000" dirty="0">
              <a:solidFill>
                <a:schemeClr val="accent2">
                  <a:lumMod val="60000"/>
                  <a:lumOff val="40000"/>
                </a:schemeClr>
              </a:solidFill>
              <a:ea typeface="SetoFont"/>
            </a:endParaRPr>
          </a:p>
        </p:txBody>
      </p:sp>
    </p:spTree>
    <p:extLst>
      <p:ext uri="{BB962C8B-B14F-4D97-AF65-F5344CB8AC3E}">
        <p14:creationId xmlns:p14="http://schemas.microsoft.com/office/powerpoint/2010/main" val="265793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手繪多邊形 11">
            <a:hlinkClick r:id="rId3" action="ppaction://hlinksldjump"/>
            <a:extLst>
              <a:ext uri="{FF2B5EF4-FFF2-40B4-BE49-F238E27FC236}">
                <a16:creationId xmlns:a16="http://schemas.microsoft.com/office/drawing/2014/main" xmlns="" id="{E69F919F-9A4A-49E3-BCBE-C42BBA8734EA}"/>
              </a:ext>
            </a:extLst>
          </p:cNvPr>
          <p:cNvSpPr/>
          <p:nvPr/>
        </p:nvSpPr>
        <p:spPr>
          <a:xfrm rot="10800000">
            <a:off x="-2" y="-14377"/>
            <a:ext cx="6453353" cy="6877401"/>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6B86A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5" name="手繪多邊形 10">
            <a:hlinkClick r:id="rId4" action="ppaction://hlinksldjump"/>
            <a:extLst>
              <a:ext uri="{FF2B5EF4-FFF2-40B4-BE49-F238E27FC236}">
                <a16:creationId xmlns:a16="http://schemas.microsoft.com/office/drawing/2014/main" xmlns="" id="{6D18017E-3C9A-490E-8B7E-2A913E8A8142}"/>
              </a:ext>
            </a:extLst>
          </p:cNvPr>
          <p:cNvSpPr/>
          <p:nvPr/>
        </p:nvSpPr>
        <p:spPr>
          <a:xfrm>
            <a:off x="5749226" y="-7188"/>
            <a:ext cx="6453354" cy="6863024"/>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C35A7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 name="文字方塊 1">
            <a:hlinkClick r:id="rId3" action="ppaction://hlinksldjump"/>
          </p:cNvPr>
          <p:cNvSpPr txBox="1"/>
          <p:nvPr/>
        </p:nvSpPr>
        <p:spPr>
          <a:xfrm>
            <a:off x="525855" y="1826619"/>
            <a:ext cx="4902177" cy="1569660"/>
          </a:xfrm>
          <a:prstGeom prst="rect">
            <a:avLst/>
          </a:prstGeom>
          <a:noFill/>
        </p:spPr>
        <p:txBody>
          <a:bodyPr wrap="square" rtlCol="0">
            <a:spAutoFit/>
          </a:bodyPr>
          <a:lstStyle/>
          <a:p>
            <a:pPr algn="ctr"/>
            <a:r>
              <a:rPr lang="zh-TW" altLang="en-US" sz="9600" dirty="0">
                <a:latin typeface="SetoFont" panose="02000600000000000000" pitchFamily="2" charset="-120"/>
                <a:ea typeface="SetoFont" panose="02000600000000000000" pitchFamily="2" charset="-120"/>
                <a:cs typeface="SetoFont" panose="02000600000000000000" pitchFamily="2" charset="-120"/>
              </a:rPr>
              <a:t>祖瓦拉</a:t>
            </a:r>
            <a:endParaRPr lang="zh-TW" altLang="en-US" sz="10000" dirty="0">
              <a:latin typeface="SetoFont" panose="02000600000000000000" pitchFamily="2" charset="-120"/>
              <a:ea typeface="SetoFont" panose="02000600000000000000" pitchFamily="2" charset="-120"/>
              <a:cs typeface="SetoFont" panose="02000600000000000000" pitchFamily="2" charset="-120"/>
            </a:endParaRPr>
          </a:p>
        </p:txBody>
      </p:sp>
      <p:sp>
        <p:nvSpPr>
          <p:cNvPr id="4" name="文字方塊 3">
            <a:hlinkClick r:id="rId4" action="ppaction://hlinksldjump"/>
          </p:cNvPr>
          <p:cNvSpPr txBox="1"/>
          <p:nvPr/>
        </p:nvSpPr>
        <p:spPr>
          <a:xfrm>
            <a:off x="6255606" y="1831382"/>
            <a:ext cx="5619238" cy="1569660"/>
          </a:xfrm>
          <a:prstGeom prst="rect">
            <a:avLst/>
          </a:prstGeom>
          <a:noFill/>
        </p:spPr>
        <p:txBody>
          <a:bodyPr wrap="square" rtlCol="0">
            <a:spAutoFit/>
          </a:bodyPr>
          <a:lstStyle/>
          <a:p>
            <a:pPr algn="ctr"/>
            <a:r>
              <a:rPr lang="zh-TW" altLang="en-US" sz="9600" dirty="0">
                <a:latin typeface="SetoFont" panose="02000600000000000000" pitchFamily="2" charset="-120"/>
                <a:ea typeface="SetoFont" panose="02000600000000000000" pitchFamily="2" charset="-120"/>
                <a:cs typeface="SetoFont" panose="02000600000000000000" pitchFamily="2" charset="-120"/>
              </a:rPr>
              <a:t>班加西</a:t>
            </a:r>
            <a:endParaRPr lang="zh-TW" altLang="zh-TW" sz="9600" dirty="0">
              <a:latin typeface="SetoFont" panose="02000600000000000000" pitchFamily="2" charset="-120"/>
              <a:ea typeface="SetoFont" panose="02000600000000000000" pitchFamily="2" charset="-120"/>
              <a:cs typeface="SetoFont" panose="02000600000000000000" pitchFamily="2" charset="-120"/>
            </a:endParaRPr>
          </a:p>
        </p:txBody>
      </p:sp>
      <p:sp>
        <p:nvSpPr>
          <p:cNvPr id="12" name="文字方塊 11"/>
          <p:cNvSpPr txBox="1"/>
          <p:nvPr/>
        </p:nvSpPr>
        <p:spPr>
          <a:xfrm>
            <a:off x="1853854" y="4371650"/>
            <a:ext cx="3421225" cy="1569660"/>
          </a:xfrm>
          <a:prstGeom prst="rect">
            <a:avLst/>
          </a:prstGeom>
          <a:noFill/>
        </p:spPr>
        <p:txBody>
          <a:bodyPr wrap="square" rtlCol="0" anchor="t">
            <a:spAutoFit/>
          </a:bodyPr>
          <a:lstStyle/>
          <a:p>
            <a:r>
              <a:rPr lang="en-US" altLang="zh-TW" sz="2400" dirty="0" smtClean="0">
                <a:latin typeface="華康中圓體" panose="020F0509000000000000" pitchFamily="49" charset="-120"/>
                <a:ea typeface="華康中圓體"/>
                <a:cs typeface="+mn-lt"/>
              </a:rPr>
              <a:t>-</a:t>
            </a:r>
            <a:r>
              <a:rPr lang="zh-TW" altLang="en-US" sz="2400" dirty="0" smtClean="0">
                <a:latin typeface="華康中圓體" panose="020F0509000000000000" pitchFamily="49" charset="-120"/>
                <a:ea typeface="華康中圓體"/>
                <a:cs typeface="+mn-lt"/>
              </a:rPr>
              <a:t>較便宜</a:t>
            </a:r>
            <a:endParaRPr lang="en-US" altLang="zh-TW" sz="2400" dirty="0" smtClean="0">
              <a:latin typeface="華康中圓體" panose="020F0509000000000000" pitchFamily="49" charset="-120"/>
              <a:ea typeface="華康中圓體"/>
              <a:cs typeface="+mn-lt"/>
            </a:endParaRPr>
          </a:p>
          <a:p>
            <a:r>
              <a:rPr lang="zh-TW" altLang="zh-TW" sz="2400" dirty="0" smtClean="0">
                <a:latin typeface="華康中圓體" panose="020F0509000000000000" pitchFamily="49" charset="-120"/>
                <a:ea typeface="華康中圓體"/>
                <a:cs typeface="+mn-lt"/>
              </a:rPr>
              <a:t>-</a:t>
            </a:r>
            <a:r>
              <a:rPr lang="zh-TW" altLang="zh-TW" sz="2400" dirty="0">
                <a:latin typeface="華康中圓體" panose="020F0509000000000000" pitchFamily="49" charset="-120"/>
                <a:ea typeface="華康中圓體"/>
                <a:cs typeface="+mn-lt"/>
              </a:rPr>
              <a:t>陸上路程遠</a:t>
            </a:r>
          </a:p>
          <a:p>
            <a:r>
              <a:rPr lang="zh-TW" altLang="zh-TW" sz="2400" dirty="0">
                <a:latin typeface="華康中圓體" panose="020F0509000000000000" pitchFamily="49" charset="-120"/>
                <a:ea typeface="華康中圓體"/>
                <a:cs typeface="+mn-lt"/>
              </a:rPr>
              <a:t>-船程較短</a:t>
            </a:r>
            <a:endParaRPr lang="zh-TW" altLang="zh-TW" sz="2400" dirty="0">
              <a:latin typeface="華康中圓體" panose="020F0509000000000000" pitchFamily="49" charset="-120"/>
              <a:ea typeface="華康中圓體"/>
            </a:endParaRPr>
          </a:p>
          <a:p>
            <a:endParaRPr lang="zh-TW" altLang="en-US" sz="2400" dirty="0">
              <a:latin typeface="華康中圓體" panose="020F0509000000000000" pitchFamily="49" charset="-120"/>
              <a:ea typeface="華康中圓體" panose="020F0509000000000000" pitchFamily="49" charset="-120"/>
              <a:cs typeface="SetoFont" panose="02000600000000000000" pitchFamily="2" charset="-120"/>
            </a:endParaRPr>
          </a:p>
        </p:txBody>
      </p:sp>
      <p:sp>
        <p:nvSpPr>
          <p:cNvPr id="13" name="文字方塊 12"/>
          <p:cNvSpPr txBox="1"/>
          <p:nvPr/>
        </p:nvSpPr>
        <p:spPr>
          <a:xfrm>
            <a:off x="7605620" y="4340281"/>
            <a:ext cx="3532280" cy="1200329"/>
          </a:xfrm>
          <a:prstGeom prst="rect">
            <a:avLst/>
          </a:prstGeom>
          <a:noFill/>
        </p:spPr>
        <p:txBody>
          <a:bodyPr wrap="square" rtlCol="0" anchor="t">
            <a:spAutoFit/>
          </a:bodyPr>
          <a:lstStyle/>
          <a:p>
            <a:r>
              <a:rPr lang="en-US" altLang="zh-TW" sz="2400" dirty="0" smtClean="0">
                <a:latin typeface="華康中圓體" panose="020F0509000000000000" pitchFamily="49" charset="-120"/>
                <a:ea typeface="華康中圓體"/>
                <a:cs typeface="+mn-lt"/>
              </a:rPr>
              <a:t>-</a:t>
            </a:r>
            <a:r>
              <a:rPr lang="zh-TW" altLang="en-US" sz="2400" dirty="0" smtClean="0">
                <a:latin typeface="華康中圓體" panose="020F0509000000000000" pitchFamily="49" charset="-120"/>
                <a:ea typeface="華康中圓體"/>
                <a:cs typeface="+mn-lt"/>
              </a:rPr>
              <a:t>較貴</a:t>
            </a:r>
            <a:endParaRPr lang="en-US" altLang="zh-TW" sz="2400" dirty="0" smtClean="0">
              <a:latin typeface="華康中圓體" panose="020F0509000000000000" pitchFamily="49" charset="-120"/>
              <a:ea typeface="華康中圓體"/>
              <a:cs typeface="+mn-lt"/>
            </a:endParaRPr>
          </a:p>
          <a:p>
            <a:r>
              <a:rPr lang="zh-TW" altLang="zh-TW" sz="2400" dirty="0" smtClean="0">
                <a:latin typeface="華康中圓體" panose="020F0509000000000000" pitchFamily="49" charset="-120"/>
                <a:ea typeface="華康中圓體"/>
                <a:cs typeface="+mn-lt"/>
              </a:rPr>
              <a:t>-</a:t>
            </a:r>
            <a:r>
              <a:rPr lang="zh-TW" altLang="zh-TW" sz="2400" dirty="0">
                <a:latin typeface="華康中圓體" panose="020F0509000000000000" pitchFamily="49" charset="-120"/>
                <a:ea typeface="華康中圓體"/>
                <a:cs typeface="+mn-lt"/>
              </a:rPr>
              <a:t>陸上路程短</a:t>
            </a:r>
            <a:endParaRPr lang="zh-TW" dirty="0"/>
          </a:p>
          <a:p>
            <a:r>
              <a:rPr lang="zh-TW" altLang="zh-TW" sz="2400" dirty="0">
                <a:latin typeface="華康中圓體" panose="020F0509000000000000" pitchFamily="49" charset="-120"/>
                <a:ea typeface="華康中圓體"/>
                <a:cs typeface="+mn-lt"/>
              </a:rPr>
              <a:t>-船程長，船難機率高</a:t>
            </a:r>
            <a:endParaRPr lang="zh-TW" dirty="0"/>
          </a:p>
        </p:txBody>
      </p:sp>
    </p:spTree>
    <p:extLst>
      <p:ext uri="{BB962C8B-B14F-4D97-AF65-F5344CB8AC3E}">
        <p14:creationId xmlns:p14="http://schemas.microsoft.com/office/powerpoint/2010/main" val="29856656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字方塊 15">
            <a:extLst>
              <a:ext uri="{FF2B5EF4-FFF2-40B4-BE49-F238E27FC236}">
                <a16:creationId xmlns:a16="http://schemas.microsoft.com/office/drawing/2014/main" xmlns="" id="{B8EE0597-E336-4242-B2E4-4A33309134C5}"/>
              </a:ext>
            </a:extLst>
          </p:cNvPr>
          <p:cNvSpPr txBox="1"/>
          <p:nvPr/>
        </p:nvSpPr>
        <p:spPr>
          <a:xfrm>
            <a:off x="630720" y="2129138"/>
            <a:ext cx="10909537"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400" dirty="0">
                <a:latin typeface="華康中圓體" panose="020F0509000000000000" pitchFamily="49" charset="-120"/>
                <a:ea typeface="華康中圓體" panose="020F0509000000000000" pitchFamily="49" charset="-120"/>
                <a:cs typeface="+mn-lt"/>
              </a:rPr>
              <a:t>經過漫長而危險路途，總算到達</a:t>
            </a:r>
            <a:r>
              <a:rPr lang="en-US" altLang="zh-TW" sz="2400" dirty="0" err="1">
                <a:latin typeface="華康中圓體" panose="020F0509000000000000" pitchFamily="49" charset="-120"/>
                <a:ea typeface="華康中圓體" panose="020F0509000000000000" pitchFamily="49" charset="-120"/>
                <a:cs typeface="+mn-lt"/>
              </a:rPr>
              <a:t>Zuwara</a:t>
            </a:r>
            <a:r>
              <a:rPr lang="zh-TW" altLang="en-US" sz="2400" dirty="0">
                <a:latin typeface="華康中圓體" panose="020F0509000000000000" pitchFamily="49" charset="-120"/>
                <a:ea typeface="華康中圓體" panose="020F0509000000000000" pitchFamily="49" charset="-120"/>
                <a:cs typeface="+mn-lt"/>
              </a:rPr>
              <a:t>。你又累又怕。</a:t>
            </a:r>
            <a:endParaRPr lang="en-US" altLang="zh-TW" sz="2400" dirty="0">
              <a:latin typeface="華康中圓體" panose="020F0509000000000000" pitchFamily="49" charset="-120"/>
              <a:ea typeface="華康中圓體" panose="020F0509000000000000" pitchFamily="49" charset="-120"/>
              <a:cs typeface="+mn-lt"/>
            </a:endParaRPr>
          </a:p>
          <a:p>
            <a:endParaRPr lang="zh-TW" altLang="en-US" sz="2400" dirty="0">
              <a:latin typeface="華康中圓體" panose="020F0509000000000000" pitchFamily="49" charset="-120"/>
              <a:ea typeface="華康中圓體" panose="020F0509000000000000" pitchFamily="49" charset="-120"/>
            </a:endParaRPr>
          </a:p>
          <a:p>
            <a:r>
              <a:rPr lang="zh-TW" altLang="en-US" sz="2400" dirty="0">
                <a:latin typeface="華康中圓體" panose="020F0509000000000000" pitchFamily="49" charset="-120"/>
                <a:ea typeface="華康中圓體" panose="020F0509000000000000" pitchFamily="49" charset="-120"/>
                <a:cs typeface="+mn-lt"/>
              </a:rPr>
              <a:t>卡車司機向你介紹另一個</a:t>
            </a:r>
            <a:r>
              <a:rPr lang="zh-TW" altLang="en-US" sz="2400" dirty="0">
                <a:solidFill>
                  <a:srgbClr val="A06188"/>
                </a:solidFill>
                <a:latin typeface="華康中圓體" panose="020F0509000000000000" pitchFamily="49" charset="-120"/>
                <a:ea typeface="華康中圓體" panose="020F0509000000000000" pitchFamily="49" charset="-120"/>
                <a:cs typeface="+mn-lt"/>
              </a:rPr>
              <a:t>走私者</a:t>
            </a:r>
            <a:r>
              <a:rPr lang="zh-TW" altLang="en-US" sz="2400" dirty="0">
                <a:latin typeface="華康中圓體" panose="020F0509000000000000" pitchFamily="49" charset="-120"/>
                <a:ea typeface="華康中圓體" panose="020F0509000000000000" pitchFamily="49" charset="-120"/>
                <a:cs typeface="+mn-lt"/>
              </a:rPr>
              <a:t>，隔天晚上，你們被帶上開往義大利的船。</a:t>
            </a:r>
            <a:endParaRPr lang="en-US" altLang="zh-TW" sz="2400" dirty="0">
              <a:latin typeface="華康中圓體" panose="020F0509000000000000" pitchFamily="49" charset="-120"/>
              <a:ea typeface="華康中圓體" panose="020F0509000000000000" pitchFamily="49" charset="-120"/>
              <a:cs typeface="+mn-lt"/>
            </a:endParaRPr>
          </a:p>
          <a:p>
            <a:endParaRPr lang="en-US" altLang="zh-TW" sz="2400" dirty="0">
              <a:latin typeface="華康中圓體" panose="020F0509000000000000" pitchFamily="49" charset="-120"/>
              <a:ea typeface="華康中圓體" panose="020F0509000000000000" pitchFamily="49" charset="-120"/>
              <a:cs typeface="+mn-lt"/>
            </a:endParaRPr>
          </a:p>
          <a:p>
            <a:r>
              <a:rPr lang="zh-TW" altLang="en-US" sz="2400" dirty="0">
                <a:latin typeface="華康中圓體" panose="020F0509000000000000" pitchFamily="49" charset="-120"/>
                <a:ea typeface="華康中圓體" panose="020F0509000000000000" pitchFamily="49" charset="-120"/>
                <a:cs typeface="+mn-lt"/>
              </a:rPr>
              <a:t>船駛入伸手不見五指的夜色中</a:t>
            </a:r>
            <a:r>
              <a:rPr lang="en-US" altLang="zh-TW" sz="2400" dirty="0">
                <a:latin typeface="華康中圓體" panose="020F0509000000000000" pitchFamily="49" charset="-120"/>
                <a:ea typeface="華康中圓體" panose="020F0509000000000000" pitchFamily="49" charset="-120"/>
                <a:cs typeface="+mn-lt"/>
              </a:rPr>
              <a:t>。</a:t>
            </a:r>
            <a:r>
              <a:rPr lang="zh-TW" altLang="en-US" sz="2400" dirty="0">
                <a:latin typeface="華康中圓體" panose="020F0509000000000000" pitchFamily="49" charset="-120"/>
                <a:ea typeface="華康中圓體" panose="020F0509000000000000" pitchFamily="49" charset="-120"/>
                <a:cs typeface="+mn-lt"/>
              </a:rPr>
              <a:t>突然，有一艘船靠了過來，對你的船</a:t>
            </a:r>
            <a:r>
              <a:rPr lang="zh-TW" altLang="en-US" sz="3200" dirty="0">
                <a:solidFill>
                  <a:srgbClr val="C35A78"/>
                </a:solidFill>
                <a:latin typeface="華康中圓體" panose="020F0509000000000000" pitchFamily="49" charset="-120"/>
                <a:ea typeface="華康中圓體" panose="020F0509000000000000" pitchFamily="49" charset="-120"/>
                <a:cs typeface="+mn-lt"/>
              </a:rPr>
              <a:t>開槍</a:t>
            </a:r>
            <a:r>
              <a:rPr lang="zh-TW" altLang="en-US" sz="2400" dirty="0">
                <a:latin typeface="華康中圓體" panose="020F0509000000000000" pitchFamily="49" charset="-120"/>
                <a:ea typeface="華康中圓體" panose="020F0509000000000000" pitchFamily="49" charset="-120"/>
                <a:cs typeface="+mn-lt"/>
              </a:rPr>
              <a:t>了！</a:t>
            </a:r>
            <a:endParaRPr lang="en-US" altLang="zh-TW" sz="2400" dirty="0">
              <a:latin typeface="華康中圓體" panose="020F0509000000000000" pitchFamily="49" charset="-120"/>
              <a:ea typeface="華康中圓體" panose="020F0509000000000000" pitchFamily="49" charset="-120"/>
              <a:cs typeface="+mn-lt"/>
            </a:endParaRPr>
          </a:p>
          <a:p>
            <a:endParaRPr lang="en-US" altLang="zh-TW" sz="2400" dirty="0">
              <a:latin typeface="華康中圓體" panose="020F0509000000000000" pitchFamily="49" charset="-120"/>
              <a:ea typeface="華康中圓體" panose="020F0509000000000000" pitchFamily="49" charset="-120"/>
              <a:cs typeface="+mn-lt"/>
            </a:endParaRPr>
          </a:p>
          <a:p>
            <a:r>
              <a:rPr lang="zh-TW" altLang="en-US" sz="2400" dirty="0" smtClean="0">
                <a:latin typeface="華康中圓體" panose="020F0509000000000000" pitchFamily="49" charset="-120"/>
                <a:ea typeface="華康中圓體" panose="020F0509000000000000" pitchFamily="49" charset="-120"/>
                <a:cs typeface="+mn-lt"/>
              </a:rPr>
              <a:t>慌亂中</a:t>
            </a:r>
            <a:r>
              <a:rPr lang="zh-TW" altLang="en-US" sz="2400" dirty="0">
                <a:latin typeface="華康中圓體" panose="020F0509000000000000" pitchFamily="49" charset="-120"/>
                <a:ea typeface="華康中圓體" panose="020F0509000000000000" pitchFamily="49" charset="-120"/>
                <a:cs typeface="+mn-lt"/>
              </a:rPr>
              <a:t>，有人</a:t>
            </a:r>
            <a:r>
              <a:rPr lang="zh-TW" altLang="en-US" sz="2400" dirty="0">
                <a:solidFill>
                  <a:srgbClr val="6B86A3"/>
                </a:solidFill>
                <a:latin typeface="華康中圓體" panose="020F0509000000000000" pitchFamily="49" charset="-120"/>
                <a:ea typeface="華康中圓體" panose="020F0509000000000000" pitchFamily="49" charset="-120"/>
                <a:cs typeface="+mn-lt"/>
              </a:rPr>
              <a:t>跳下了船</a:t>
            </a:r>
            <a:r>
              <a:rPr lang="zh-TW" altLang="en-US" sz="2400" dirty="0">
                <a:latin typeface="華康中圓體" panose="020F0509000000000000" pitchFamily="49" charset="-120"/>
                <a:ea typeface="華康中圓體" panose="020F0509000000000000" pitchFamily="49" charset="-120"/>
                <a:cs typeface="+mn-lt"/>
              </a:rPr>
              <a:t>。</a:t>
            </a:r>
            <a:endParaRPr lang="en-US" altLang="zh-TW" sz="2400" dirty="0">
              <a:latin typeface="華康中圓體" panose="020F0509000000000000" pitchFamily="49" charset="-120"/>
              <a:ea typeface="華康中圓體"/>
              <a:cs typeface="+mn-lt"/>
            </a:endParaRPr>
          </a:p>
        </p:txBody>
      </p:sp>
      <p:sp>
        <p:nvSpPr>
          <p:cNvPr id="17" name="文字方塊 16">
            <a:extLst>
              <a:ext uri="{FF2B5EF4-FFF2-40B4-BE49-F238E27FC236}">
                <a16:creationId xmlns:a16="http://schemas.microsoft.com/office/drawing/2014/main" xmlns="" id="{B8EE0597-E336-4242-B2E4-4A33309134C5}"/>
              </a:ext>
            </a:extLst>
          </p:cNvPr>
          <p:cNvSpPr txBox="1"/>
          <p:nvPr/>
        </p:nvSpPr>
        <p:spPr>
          <a:xfrm>
            <a:off x="630720" y="5320331"/>
            <a:ext cx="1048922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6000" dirty="0">
                <a:solidFill>
                  <a:schemeClr val="accent2">
                    <a:lumMod val="40000"/>
                    <a:lumOff val="60000"/>
                  </a:schemeClr>
                </a:solidFill>
                <a:latin typeface="華康中圓體" panose="020F0509000000000000" pitchFamily="49" charset="-120"/>
                <a:ea typeface="華康中圓體" panose="020F0509000000000000" pitchFamily="49" charset="-120"/>
                <a:cs typeface="+mn-lt"/>
              </a:rPr>
              <a:t>你要跟著</a:t>
            </a:r>
            <a:r>
              <a:rPr lang="zh-TW" altLang="en-US" sz="6000" dirty="0">
                <a:solidFill>
                  <a:srgbClr val="FF9933"/>
                </a:solidFill>
                <a:latin typeface="華康中圓體" panose="020F0509000000000000" pitchFamily="49" charset="-120"/>
                <a:ea typeface="華康中圓體" panose="020F0509000000000000" pitchFamily="49" charset="-120"/>
                <a:cs typeface="+mn-lt"/>
              </a:rPr>
              <a:t>跳</a:t>
            </a:r>
            <a:r>
              <a:rPr lang="zh-TW" altLang="en-US" sz="6000" dirty="0">
                <a:solidFill>
                  <a:schemeClr val="accent2">
                    <a:lumMod val="40000"/>
                    <a:lumOff val="60000"/>
                  </a:schemeClr>
                </a:solidFill>
                <a:latin typeface="華康中圓體" panose="020F0509000000000000" pitchFamily="49" charset="-120"/>
                <a:ea typeface="華康中圓體" panose="020F0509000000000000" pitchFamily="49" charset="-120"/>
                <a:cs typeface="+mn-lt"/>
              </a:rPr>
              <a:t>嗎</a:t>
            </a:r>
            <a:r>
              <a:rPr lang="en-US" altLang="zh-TW" sz="6000" dirty="0">
                <a:solidFill>
                  <a:schemeClr val="accent2">
                    <a:lumMod val="40000"/>
                    <a:lumOff val="60000"/>
                  </a:schemeClr>
                </a:solidFill>
                <a:latin typeface="華康中圓體" panose="020F0509000000000000" pitchFamily="49" charset="-120"/>
                <a:ea typeface="華康中圓體" panose="020F0509000000000000" pitchFamily="49" charset="-120"/>
                <a:cs typeface="+mn-lt"/>
              </a:rPr>
              <a:t>？</a:t>
            </a:r>
            <a:r>
              <a:rPr lang="zh-TW" altLang="en-US" sz="6000" dirty="0">
                <a:solidFill>
                  <a:srgbClr val="FF9933"/>
                </a:solidFill>
                <a:latin typeface="華康中圓體" panose="020F0509000000000000" pitchFamily="49" charset="-120"/>
                <a:ea typeface="華康中圓體" panose="020F0509000000000000" pitchFamily="49" charset="-120"/>
                <a:cs typeface="+mn-lt"/>
              </a:rPr>
              <a:t>不跳</a:t>
            </a:r>
            <a:r>
              <a:rPr lang="zh-TW" altLang="en-US" sz="6000" dirty="0">
                <a:solidFill>
                  <a:schemeClr val="accent2">
                    <a:lumMod val="40000"/>
                    <a:lumOff val="60000"/>
                  </a:schemeClr>
                </a:solidFill>
                <a:latin typeface="華康中圓體" panose="020F0509000000000000" pitchFamily="49" charset="-120"/>
                <a:ea typeface="華康中圓體" panose="020F0509000000000000" pitchFamily="49" charset="-120"/>
                <a:cs typeface="+mn-lt"/>
              </a:rPr>
              <a:t>？</a:t>
            </a:r>
            <a:endParaRPr lang="en-US" altLang="zh-TW" sz="6000" dirty="0">
              <a:solidFill>
                <a:schemeClr val="accent2">
                  <a:lumMod val="40000"/>
                  <a:lumOff val="60000"/>
                </a:schemeClr>
              </a:solidFill>
              <a:latin typeface="華康中圓體" panose="020F0509000000000000" pitchFamily="49" charset="-120"/>
              <a:ea typeface="華康中圓體" panose="020F0509000000000000" pitchFamily="49" charset="-120"/>
              <a:cs typeface="SetoFont" panose="02000600000000000000" pitchFamily="2" charset="-120"/>
            </a:endParaRPr>
          </a:p>
        </p:txBody>
      </p:sp>
      <p:sp>
        <p:nvSpPr>
          <p:cNvPr id="6" name="五邊形 5"/>
          <p:cNvSpPr/>
          <p:nvPr/>
        </p:nvSpPr>
        <p:spPr>
          <a:xfrm>
            <a:off x="1" y="544393"/>
            <a:ext cx="6453350"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7" name="文字方塊 6"/>
          <p:cNvSpPr txBox="1"/>
          <p:nvPr/>
        </p:nvSpPr>
        <p:spPr>
          <a:xfrm>
            <a:off x="308451" y="618422"/>
            <a:ext cx="5768196" cy="1151127"/>
          </a:xfrm>
          <a:prstGeom prst="rect">
            <a:avLst/>
          </a:prstGeom>
          <a:noFill/>
        </p:spPr>
        <p:txBody>
          <a:bodyPr wrap="square" rtlCol="0">
            <a:spAutoFit/>
          </a:bodyPr>
          <a:lstStyle/>
          <a:p>
            <a:r>
              <a:rPr lang="zh-TW" altLang="en-US" sz="6600" dirty="0">
                <a:solidFill>
                  <a:schemeClr val="bg1">
                    <a:lumMod val="75000"/>
                    <a:lumOff val="25000"/>
                  </a:schemeClr>
                </a:solidFill>
                <a:latin typeface="SetoFont" panose="02000600000000000000" pitchFamily="2" charset="-120"/>
                <a:ea typeface="SetoFont" panose="02000600000000000000" pitchFamily="2" charset="-120"/>
                <a:cs typeface="SetoFont" panose="02000600000000000000" pitchFamily="2" charset="-120"/>
              </a:rPr>
              <a:t>祖瓦拉</a:t>
            </a:r>
            <a:r>
              <a:rPr lang="en-US" altLang="zh-TW" sz="6600" dirty="0" err="1">
                <a:solidFill>
                  <a:schemeClr val="bg1">
                    <a:lumMod val="75000"/>
                    <a:lumOff val="25000"/>
                  </a:schemeClr>
                </a:solidFill>
                <a:latin typeface="SetoFont" panose="02000600000000000000" pitchFamily="2" charset="-120"/>
                <a:ea typeface="SetoFont" panose="02000600000000000000" pitchFamily="2" charset="-120"/>
                <a:cs typeface="SetoFont" panose="02000600000000000000" pitchFamily="2" charset="-120"/>
              </a:rPr>
              <a:t>Zuwara</a:t>
            </a:r>
            <a:endParaRPr lang="en-US" altLang="zh-TW" sz="6600" dirty="0">
              <a:solidFill>
                <a:schemeClr val="bg1">
                  <a:lumMod val="75000"/>
                  <a:lumOff val="25000"/>
                </a:schemeClr>
              </a:solidFill>
              <a:latin typeface="SetoFont" panose="02000600000000000000" pitchFamily="2" charset="-120"/>
              <a:ea typeface="SetoFont" panose="02000600000000000000" pitchFamily="2" charset="-120"/>
              <a:cs typeface="SetoFont" panose="02000600000000000000" pitchFamily="2" charset="-120"/>
            </a:endParaRPr>
          </a:p>
        </p:txBody>
      </p:sp>
    </p:spTree>
    <p:extLst>
      <p:ext uri="{BB962C8B-B14F-4D97-AF65-F5344CB8AC3E}">
        <p14:creationId xmlns:p14="http://schemas.microsoft.com/office/powerpoint/2010/main" val="251515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手繪多邊形 11">
            <a:hlinkClick r:id="rId3" action="ppaction://hlinksldjump"/>
            <a:extLst>
              <a:ext uri="{FF2B5EF4-FFF2-40B4-BE49-F238E27FC236}">
                <a16:creationId xmlns:a16="http://schemas.microsoft.com/office/drawing/2014/main" xmlns="" id="{E69F919F-9A4A-49E3-BCBE-C42BBA8734EA}"/>
              </a:ext>
            </a:extLst>
          </p:cNvPr>
          <p:cNvSpPr/>
          <p:nvPr/>
        </p:nvSpPr>
        <p:spPr>
          <a:xfrm rot="10800000">
            <a:off x="-2" y="-14377"/>
            <a:ext cx="6453353" cy="6877401"/>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6B86A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 name="手繪多邊形 10">
            <a:hlinkClick r:id="rId4" action="ppaction://hlinksldjump"/>
            <a:extLst>
              <a:ext uri="{FF2B5EF4-FFF2-40B4-BE49-F238E27FC236}">
                <a16:creationId xmlns:a16="http://schemas.microsoft.com/office/drawing/2014/main" xmlns="" id="{6D18017E-3C9A-490E-8B7E-2A913E8A8142}"/>
              </a:ext>
            </a:extLst>
          </p:cNvPr>
          <p:cNvSpPr/>
          <p:nvPr/>
        </p:nvSpPr>
        <p:spPr>
          <a:xfrm>
            <a:off x="5749226" y="-7188"/>
            <a:ext cx="6453354" cy="6863024"/>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C35A7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 name="文字方塊 1">
            <a:hlinkClick r:id="rId3" action="ppaction://hlinksldjump"/>
          </p:cNvPr>
          <p:cNvSpPr txBox="1"/>
          <p:nvPr/>
        </p:nvSpPr>
        <p:spPr>
          <a:xfrm>
            <a:off x="530761" y="2431096"/>
            <a:ext cx="4902177" cy="1569660"/>
          </a:xfrm>
          <a:prstGeom prst="rect">
            <a:avLst/>
          </a:prstGeom>
          <a:noFill/>
        </p:spPr>
        <p:txBody>
          <a:bodyPr wrap="square" rtlCol="0">
            <a:spAutoFit/>
          </a:bodyPr>
          <a:lstStyle/>
          <a:p>
            <a:pPr algn="ctr"/>
            <a:r>
              <a:rPr lang="zh-TW" altLang="en-US" sz="9600" dirty="0">
                <a:latin typeface="SetoFont" panose="02000600000000000000" pitchFamily="2" charset="-120"/>
                <a:ea typeface="SetoFont" panose="02000600000000000000" pitchFamily="2" charset="-120"/>
                <a:cs typeface="SetoFont" panose="02000600000000000000" pitchFamily="2" charset="-120"/>
              </a:rPr>
              <a:t>跳</a:t>
            </a:r>
            <a:endParaRPr lang="zh-TW" altLang="zh-TW" sz="9600" dirty="0">
              <a:latin typeface="SetoFont" panose="02000600000000000000" pitchFamily="2" charset="-120"/>
              <a:ea typeface="SetoFont" panose="02000600000000000000" pitchFamily="2" charset="-120"/>
              <a:cs typeface="SetoFont" panose="02000600000000000000" pitchFamily="2" charset="-120"/>
            </a:endParaRPr>
          </a:p>
        </p:txBody>
      </p:sp>
      <p:sp>
        <p:nvSpPr>
          <p:cNvPr id="4" name="文字方塊 3">
            <a:hlinkClick r:id="rId4" action="ppaction://hlinksldjump"/>
          </p:cNvPr>
          <p:cNvSpPr txBox="1"/>
          <p:nvPr/>
        </p:nvSpPr>
        <p:spPr>
          <a:xfrm>
            <a:off x="6308156" y="2445960"/>
            <a:ext cx="5619238" cy="1569660"/>
          </a:xfrm>
          <a:prstGeom prst="rect">
            <a:avLst/>
          </a:prstGeom>
          <a:noFill/>
        </p:spPr>
        <p:txBody>
          <a:bodyPr wrap="square" rtlCol="0">
            <a:spAutoFit/>
          </a:bodyPr>
          <a:lstStyle/>
          <a:p>
            <a:pPr algn="ctr"/>
            <a:r>
              <a:rPr lang="zh-TW" altLang="en-US" sz="9600" dirty="0">
                <a:latin typeface="SetoFont" panose="02000600000000000000" pitchFamily="2" charset="-120"/>
                <a:ea typeface="SetoFont" panose="02000600000000000000" pitchFamily="2" charset="-120"/>
                <a:cs typeface="SetoFont" panose="02000600000000000000" pitchFamily="2" charset="-120"/>
              </a:rPr>
              <a:t>不跳</a:t>
            </a:r>
            <a:endParaRPr lang="zh-TW" altLang="zh-TW" sz="9600" dirty="0">
              <a:latin typeface="SetoFont" panose="02000600000000000000" pitchFamily="2" charset="-120"/>
              <a:ea typeface="SetoFont" panose="02000600000000000000" pitchFamily="2" charset="-120"/>
              <a:cs typeface="SetoFont" panose="02000600000000000000" pitchFamily="2" charset="-120"/>
            </a:endParaRPr>
          </a:p>
        </p:txBody>
      </p:sp>
    </p:spTree>
    <p:extLst>
      <p:ext uri="{BB962C8B-B14F-4D97-AF65-F5344CB8AC3E}">
        <p14:creationId xmlns:p14="http://schemas.microsoft.com/office/powerpoint/2010/main" val="35502944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1328468" y="5236234"/>
            <a:ext cx="3053749" cy="369332"/>
          </a:xfrm>
          <a:prstGeom prst="rect">
            <a:avLst/>
          </a:prstGeom>
          <a:noFill/>
        </p:spPr>
        <p:txBody>
          <a:bodyPr wrap="square" rtlCol="0" anchor="t">
            <a:spAutoFit/>
          </a:bodyPr>
          <a:lstStyle/>
          <a:p>
            <a:endParaRPr lang="zh-TW" dirty="0">
              <a:cs typeface="Calibri"/>
            </a:endParaRPr>
          </a:p>
        </p:txBody>
      </p:sp>
      <p:sp>
        <p:nvSpPr>
          <p:cNvPr id="9" name="文字方塊 8"/>
          <p:cNvSpPr txBox="1"/>
          <p:nvPr/>
        </p:nvSpPr>
        <p:spPr>
          <a:xfrm>
            <a:off x="6958639" y="5236234"/>
            <a:ext cx="3053749" cy="369332"/>
          </a:xfrm>
          <a:prstGeom prst="rect">
            <a:avLst/>
          </a:prstGeom>
          <a:noFill/>
        </p:spPr>
        <p:txBody>
          <a:bodyPr wrap="square" rtlCol="0" anchor="t">
            <a:spAutoFit/>
          </a:bodyPr>
          <a:lstStyle/>
          <a:p>
            <a:endParaRPr lang="zh-TW" dirty="0">
              <a:ea typeface="+mn-lt"/>
              <a:cs typeface="+mn-lt"/>
            </a:endParaRPr>
          </a:p>
        </p:txBody>
      </p:sp>
      <p:sp>
        <p:nvSpPr>
          <p:cNvPr id="6" name="五邊形 5">
            <a:hlinkClick r:id="rId3" action="ppaction://hlinksldjump"/>
          </p:cNvPr>
          <p:cNvSpPr/>
          <p:nvPr/>
        </p:nvSpPr>
        <p:spPr>
          <a:xfrm>
            <a:off x="10964174" y="6205729"/>
            <a:ext cx="1026543" cy="422211"/>
          </a:xfrm>
          <a:prstGeom prst="homePlate">
            <a:avLst>
              <a:gd name="adj" fmla="val 48303"/>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 </a:t>
            </a:r>
          </a:p>
        </p:txBody>
      </p:sp>
      <p:sp>
        <p:nvSpPr>
          <p:cNvPr id="7" name="五邊形 6">
            <a:hlinkClick r:id="rId4" action="ppaction://hlinksldjump"/>
          </p:cNvPr>
          <p:cNvSpPr/>
          <p:nvPr/>
        </p:nvSpPr>
        <p:spPr>
          <a:xfrm rot="10800000">
            <a:off x="10860657" y="5671459"/>
            <a:ext cx="1026543" cy="422211"/>
          </a:xfrm>
          <a:prstGeom prst="homePlate">
            <a:avLst>
              <a:gd name="adj" fmla="val 48303"/>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 </a:t>
            </a:r>
          </a:p>
        </p:txBody>
      </p:sp>
      <p:sp>
        <p:nvSpPr>
          <p:cNvPr id="11" name="文字方塊 10">
            <a:hlinkClick r:id="rId4" action="ppaction://hlinksldjump"/>
          </p:cNvPr>
          <p:cNvSpPr txBox="1"/>
          <p:nvPr/>
        </p:nvSpPr>
        <p:spPr>
          <a:xfrm>
            <a:off x="10912417" y="5713288"/>
            <a:ext cx="1026543" cy="338554"/>
          </a:xfrm>
          <a:prstGeom prst="rect">
            <a:avLst/>
          </a:prstGeom>
          <a:noFill/>
        </p:spPr>
        <p:txBody>
          <a:bodyPr wrap="square" rtlCol="0">
            <a:spAutoFit/>
          </a:bodyPr>
          <a:lstStyle/>
          <a:p>
            <a:r>
              <a:rPr lang="zh-TW" altLang="en-US" sz="1600" dirty="0">
                <a:solidFill>
                  <a:schemeClr val="bg1"/>
                </a:solidFill>
                <a:latin typeface="Mamelon" panose="02000600000000000000" pitchFamily="50" charset="-128"/>
                <a:ea typeface="Mamelon" panose="02000600000000000000" pitchFamily="50" charset="-128"/>
              </a:rPr>
              <a:t>再試一次</a:t>
            </a:r>
          </a:p>
        </p:txBody>
      </p:sp>
      <p:sp>
        <p:nvSpPr>
          <p:cNvPr id="12" name="文字方塊 11">
            <a:hlinkClick r:id="rId3" action="ppaction://hlinksldjump"/>
          </p:cNvPr>
          <p:cNvSpPr txBox="1"/>
          <p:nvPr/>
        </p:nvSpPr>
        <p:spPr>
          <a:xfrm>
            <a:off x="10935422" y="6255533"/>
            <a:ext cx="1003538" cy="338554"/>
          </a:xfrm>
          <a:prstGeom prst="rect">
            <a:avLst/>
          </a:prstGeom>
          <a:noFill/>
        </p:spPr>
        <p:txBody>
          <a:bodyPr wrap="square" rtlCol="0">
            <a:spAutoFit/>
          </a:bodyPr>
          <a:lstStyle/>
          <a:p>
            <a:r>
              <a:rPr lang="zh-TW" altLang="en-US" sz="1600" dirty="0">
                <a:solidFill>
                  <a:schemeClr val="bg1"/>
                </a:solidFill>
                <a:latin typeface="Mamelon" panose="02000600000000000000" pitchFamily="50" charset="-128"/>
                <a:ea typeface="Mamelon" panose="02000600000000000000" pitchFamily="50" charset="-128"/>
              </a:rPr>
              <a:t>跳至結尾</a:t>
            </a:r>
          </a:p>
        </p:txBody>
      </p:sp>
      <p:pic>
        <p:nvPicPr>
          <p:cNvPr id="4098" name="Picture 2" descr="Fail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2857" y="-2331247"/>
            <a:ext cx="3758496" cy="2510693"/>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p:cNvSpPr txBox="1"/>
          <p:nvPr/>
        </p:nvSpPr>
        <p:spPr>
          <a:xfrm>
            <a:off x="5108523" y="6457890"/>
            <a:ext cx="5752134" cy="400110"/>
          </a:xfrm>
          <a:prstGeom prst="rect">
            <a:avLst/>
          </a:prstGeom>
          <a:noFill/>
        </p:spPr>
        <p:txBody>
          <a:bodyPr wrap="square" rtlCol="0">
            <a:spAutoFit/>
          </a:bodyPr>
          <a:lstStyle/>
          <a:p>
            <a:r>
              <a:rPr lang="zh-TW" altLang="en-US" sz="1000" dirty="0">
                <a:solidFill>
                  <a:schemeClr val="bg2">
                    <a:lumMod val="50000"/>
                    <a:lumOff val="50000"/>
                  </a:schemeClr>
                </a:solidFill>
                <a:latin typeface="+mn-ea"/>
              </a:rPr>
              <a:t>圖片來源</a:t>
            </a:r>
            <a:r>
              <a:rPr lang="en-US" altLang="zh-TW" sz="1000" dirty="0">
                <a:solidFill>
                  <a:schemeClr val="bg2">
                    <a:lumMod val="50000"/>
                    <a:lumOff val="50000"/>
                  </a:schemeClr>
                </a:solidFill>
                <a:latin typeface="+mn-ea"/>
              </a:rPr>
              <a:t>https://</a:t>
            </a:r>
            <a:r>
              <a:rPr lang="en-US" altLang="zh-TW" sz="1000" dirty="0" err="1">
                <a:solidFill>
                  <a:schemeClr val="bg2">
                    <a:lumMod val="50000"/>
                    <a:lumOff val="50000"/>
                  </a:schemeClr>
                </a:solidFill>
                <a:latin typeface="+mn-ea"/>
              </a:rPr>
              <a:t>vanna.com</a:t>
            </a:r>
            <a:r>
              <a:rPr lang="en-US" altLang="zh-TW" sz="1000" dirty="0">
                <a:solidFill>
                  <a:schemeClr val="bg2">
                    <a:lumMod val="50000"/>
                    <a:lumOff val="50000"/>
                  </a:schemeClr>
                </a:solidFill>
                <a:latin typeface="+mn-ea"/>
              </a:rPr>
              <a:t>/articles/read/</a:t>
            </a:r>
            <a:r>
              <a:rPr lang="en-US" altLang="zh-TW" sz="1000" dirty="0" err="1">
                <a:solidFill>
                  <a:schemeClr val="bg2">
                    <a:lumMod val="50000"/>
                    <a:lumOff val="50000"/>
                  </a:schemeClr>
                </a:solidFill>
                <a:latin typeface="+mn-ea"/>
              </a:rPr>
              <a:t>tell-me-about-a-time-you-failed-8008?hl</a:t>
            </a:r>
            <a:r>
              <a:rPr lang="en-US" altLang="zh-TW" sz="1000" dirty="0">
                <a:solidFill>
                  <a:schemeClr val="bg2">
                    <a:lumMod val="50000"/>
                    <a:lumOff val="50000"/>
                  </a:schemeClr>
                </a:solidFill>
                <a:latin typeface="+mn-ea"/>
              </a:rPr>
              <a:t>=</a:t>
            </a:r>
            <a:r>
              <a:rPr lang="en-US" altLang="zh-TW" sz="1000" dirty="0" err="1">
                <a:solidFill>
                  <a:schemeClr val="bg2">
                    <a:lumMod val="50000"/>
                    <a:lumOff val="50000"/>
                  </a:schemeClr>
                </a:solidFill>
                <a:latin typeface="+mn-ea"/>
              </a:rPr>
              <a:t>zh-Hant</a:t>
            </a:r>
            <a:endParaRPr lang="zh-TW" altLang="en-US" sz="1000" dirty="0">
              <a:solidFill>
                <a:schemeClr val="bg2">
                  <a:lumMod val="50000"/>
                  <a:lumOff val="50000"/>
                </a:schemeClr>
              </a:solidFill>
            </a:endParaRPr>
          </a:p>
          <a:p>
            <a:endParaRPr lang="zh-TW" altLang="en-US" sz="1000" dirty="0">
              <a:solidFill>
                <a:schemeClr val="bg2">
                  <a:lumMod val="50000"/>
                  <a:lumOff val="50000"/>
                </a:schemeClr>
              </a:solidFill>
              <a:latin typeface="+mn-ea"/>
            </a:endParaRPr>
          </a:p>
        </p:txBody>
      </p:sp>
      <p:sp>
        <p:nvSpPr>
          <p:cNvPr id="16" name="五邊形 15"/>
          <p:cNvSpPr/>
          <p:nvPr/>
        </p:nvSpPr>
        <p:spPr>
          <a:xfrm>
            <a:off x="1" y="558770"/>
            <a:ext cx="3065253" cy="1252777"/>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17" name="文字方塊 16"/>
          <p:cNvSpPr txBox="1"/>
          <p:nvPr/>
        </p:nvSpPr>
        <p:spPr>
          <a:xfrm>
            <a:off x="-7851" y="612872"/>
            <a:ext cx="2720197" cy="1151127"/>
          </a:xfrm>
          <a:prstGeom prst="rect">
            <a:avLst/>
          </a:prstGeom>
          <a:noFill/>
        </p:spPr>
        <p:txBody>
          <a:bodyPr wrap="square" rtlCol="0">
            <a:spAutoFit/>
          </a:bodyPr>
          <a:lstStyle/>
          <a:p>
            <a:pPr algn="ctr"/>
            <a:r>
              <a:rPr lang="zh-TW" altLang="en-US" sz="6600" dirty="0">
                <a:solidFill>
                  <a:schemeClr val="bg1">
                    <a:lumMod val="75000"/>
                    <a:lumOff val="25000"/>
                  </a:schemeClr>
                </a:solidFill>
                <a:latin typeface="SetoFont" panose="02000600000000000000" pitchFamily="2" charset="-120"/>
                <a:ea typeface="SetoFont" panose="02000600000000000000" pitchFamily="2" charset="-120"/>
                <a:cs typeface="SetoFont" panose="02000600000000000000" pitchFamily="2" charset="-120"/>
              </a:rPr>
              <a:t>跳</a:t>
            </a:r>
            <a:endParaRPr lang="en-US" altLang="zh-TW" sz="6600" dirty="0">
              <a:solidFill>
                <a:schemeClr val="bg1">
                  <a:lumMod val="75000"/>
                  <a:lumOff val="25000"/>
                </a:schemeClr>
              </a:solidFill>
              <a:latin typeface="SetoFont" panose="02000600000000000000" pitchFamily="2" charset="-120"/>
              <a:ea typeface="SetoFont" panose="02000600000000000000" pitchFamily="2" charset="-120"/>
              <a:cs typeface="SetoFont" panose="02000600000000000000" pitchFamily="2" charset="-120"/>
            </a:endParaRPr>
          </a:p>
        </p:txBody>
      </p:sp>
      <p:sp>
        <p:nvSpPr>
          <p:cNvPr id="14" name="文字方塊 13">
            <a:extLst>
              <a:ext uri="{FF2B5EF4-FFF2-40B4-BE49-F238E27FC236}">
                <a16:creationId xmlns:a16="http://schemas.microsoft.com/office/drawing/2014/main" xmlns="" id="{B8EE0597-E336-4242-B2E4-4A33309134C5}"/>
              </a:ext>
            </a:extLst>
          </p:cNvPr>
          <p:cNvSpPr txBox="1"/>
          <p:nvPr/>
        </p:nvSpPr>
        <p:spPr>
          <a:xfrm>
            <a:off x="641230" y="2539042"/>
            <a:ext cx="1090953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zh-TW" sz="2400" dirty="0">
                <a:latin typeface="華康中圓體" panose="020F0509000000000000" pitchFamily="49" charset="-120"/>
                <a:ea typeface="華康中圓體" panose="020F0509000000000000" pitchFamily="49" charset="-120"/>
                <a:cs typeface="+mn-lt"/>
              </a:rPr>
              <a:t>你決定</a:t>
            </a:r>
            <a:r>
              <a:rPr lang="zh-TW" altLang="zh-TW" sz="2400" dirty="0">
                <a:solidFill>
                  <a:srgbClr val="A06188"/>
                </a:solidFill>
                <a:latin typeface="華康中圓體" panose="020F0509000000000000" pitchFamily="49" charset="-120"/>
                <a:ea typeface="華康中圓體" panose="020F0509000000000000" pitchFamily="49" charset="-120"/>
                <a:cs typeface="+mn-lt"/>
              </a:rPr>
              <a:t>跳入</a:t>
            </a:r>
            <a:r>
              <a:rPr lang="zh-TW" altLang="zh-TW" sz="2400" dirty="0">
                <a:latin typeface="華康中圓體" panose="020F0509000000000000" pitchFamily="49" charset="-120"/>
                <a:ea typeface="華康中圓體" panose="020F0509000000000000" pitchFamily="49" charset="-120"/>
                <a:cs typeface="+mn-lt"/>
              </a:rPr>
              <a:t>黑暗的大海中</a:t>
            </a:r>
            <a:r>
              <a:rPr lang="zh-TW" altLang="zh-TW" sz="2400" dirty="0" smtClean="0">
                <a:latin typeface="華康中圓體" panose="020F0509000000000000" pitchFamily="49" charset="-120"/>
                <a:ea typeface="華康中圓體" panose="020F0509000000000000" pitchFamily="49" charset="-120"/>
                <a:cs typeface="+mn-lt"/>
              </a:rPr>
              <a:t>。</a:t>
            </a:r>
            <a:endParaRPr lang="en-US" altLang="zh-TW" sz="2400" dirty="0" smtClean="0">
              <a:latin typeface="華康中圓體" panose="020F0509000000000000" pitchFamily="49" charset="-120"/>
              <a:ea typeface="華康中圓體" panose="020F0509000000000000" pitchFamily="49" charset="-120"/>
              <a:cs typeface="+mn-lt"/>
            </a:endParaRPr>
          </a:p>
          <a:p>
            <a:endParaRPr lang="zh-TW" altLang="zh-TW" sz="2400" dirty="0">
              <a:latin typeface="華康中圓體" panose="020F0509000000000000" pitchFamily="49" charset="-120"/>
              <a:ea typeface="華康中圓體" panose="020F0509000000000000" pitchFamily="49" charset="-120"/>
              <a:cs typeface="+mn-lt"/>
            </a:endParaRPr>
          </a:p>
          <a:p>
            <a:r>
              <a:rPr lang="zh-TW" altLang="zh-TW" sz="2400" dirty="0">
                <a:latin typeface="華康中圓體" panose="020F0509000000000000" pitchFamily="49" charset="-120"/>
                <a:ea typeface="華康中圓體" panose="020F0509000000000000" pitchFamily="49" charset="-120"/>
                <a:cs typeface="+mn-lt"/>
              </a:rPr>
              <a:t>你和你的家人游回岸邊。現在你回到</a:t>
            </a:r>
            <a:r>
              <a:rPr lang="zh-TW" altLang="zh-TW" sz="2400" dirty="0">
                <a:solidFill>
                  <a:srgbClr val="6B86A3"/>
                </a:solidFill>
                <a:latin typeface="華康中圓體" panose="020F0509000000000000" pitchFamily="49" charset="-120"/>
                <a:ea typeface="華康中圓體" panose="020F0509000000000000" pitchFamily="49" charset="-120"/>
                <a:cs typeface="+mn-lt"/>
              </a:rPr>
              <a:t>利比亞</a:t>
            </a:r>
            <a:r>
              <a:rPr lang="zh-TW" altLang="zh-TW" sz="2400" dirty="0">
                <a:latin typeface="華康中圓體" panose="020F0509000000000000" pitchFamily="49" charset="-120"/>
                <a:ea typeface="華康中圓體" panose="020F0509000000000000" pitchFamily="49" charset="-120"/>
                <a:cs typeface="+mn-lt"/>
              </a:rPr>
              <a:t>了，但身上的錢所剩無幾</a:t>
            </a:r>
            <a:r>
              <a:rPr lang="zh-TW" altLang="zh-TW" sz="2400" dirty="0" smtClean="0">
                <a:latin typeface="華康中圓體" panose="020F0509000000000000" pitchFamily="49" charset="-120"/>
                <a:ea typeface="華康中圓體" panose="020F0509000000000000" pitchFamily="49" charset="-120"/>
                <a:cs typeface="+mn-lt"/>
              </a:rPr>
              <a:t>。</a:t>
            </a:r>
            <a:endParaRPr lang="zh-TW" altLang="zh-TW" sz="2400" dirty="0">
              <a:latin typeface="華康中圓體" panose="020F0509000000000000" pitchFamily="49" charset="-120"/>
              <a:ea typeface="華康中圓體" panose="020F0509000000000000" pitchFamily="49" charset="-120"/>
              <a:cs typeface="+mn-lt"/>
            </a:endParaRPr>
          </a:p>
        </p:txBody>
      </p:sp>
      <p:sp>
        <p:nvSpPr>
          <p:cNvPr id="15" name="文字方塊 14">
            <a:extLst>
              <a:ext uri="{FF2B5EF4-FFF2-40B4-BE49-F238E27FC236}">
                <a16:creationId xmlns:a16="http://schemas.microsoft.com/office/drawing/2014/main" xmlns="" id="{B8EE0597-E336-4242-B2E4-4A33309134C5}"/>
              </a:ext>
            </a:extLst>
          </p:cNvPr>
          <p:cNvSpPr txBox="1"/>
          <p:nvPr/>
        </p:nvSpPr>
        <p:spPr>
          <a:xfrm>
            <a:off x="641230" y="4246846"/>
            <a:ext cx="1113035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zh-TW" sz="4800" dirty="0">
                <a:latin typeface="華康中圓體" panose="020F0509000000000000" pitchFamily="49" charset="-120"/>
                <a:ea typeface="華康中圓體" panose="020F0509000000000000" pitchFamily="49" charset="-120"/>
                <a:cs typeface="+mn-lt"/>
              </a:rPr>
              <a:t>你必須待在這裡</a:t>
            </a:r>
            <a:r>
              <a:rPr lang="zh-TW" altLang="zh-TW" sz="4800" dirty="0" smtClean="0">
                <a:latin typeface="華康中圓體" panose="020F0509000000000000" pitchFamily="49" charset="-120"/>
                <a:ea typeface="華康中圓體" panose="020F0509000000000000" pitchFamily="49" charset="-120"/>
                <a:cs typeface="+mn-lt"/>
              </a:rPr>
              <a:t>，先</a:t>
            </a:r>
            <a:r>
              <a:rPr lang="zh-TW" altLang="zh-TW" sz="4800" dirty="0">
                <a:latin typeface="華康中圓體" panose="020F0509000000000000" pitchFamily="49" charset="-120"/>
                <a:ea typeface="華康中圓體" panose="020F0509000000000000" pitchFamily="49" charset="-120"/>
                <a:cs typeface="+mn-lt"/>
              </a:rPr>
              <a:t>想辦法</a:t>
            </a:r>
            <a:r>
              <a:rPr lang="zh-TW" altLang="zh-TW" sz="4800" dirty="0">
                <a:solidFill>
                  <a:srgbClr val="C35A78"/>
                </a:solidFill>
                <a:latin typeface="華康中圓體" panose="020F0509000000000000" pitchFamily="49" charset="-120"/>
                <a:ea typeface="華康中圓體" panose="020F0509000000000000" pitchFamily="49" charset="-120"/>
                <a:cs typeface="+mn-lt"/>
              </a:rPr>
              <a:t>生存</a:t>
            </a:r>
            <a:r>
              <a:rPr lang="zh-TW" altLang="zh-TW" sz="4800" dirty="0">
                <a:latin typeface="華康中圓體" panose="020F0509000000000000" pitchFamily="49" charset="-120"/>
                <a:ea typeface="華康中圓體" panose="020F0509000000000000" pitchFamily="49" charset="-120"/>
                <a:cs typeface="+mn-lt"/>
              </a:rPr>
              <a:t>下來吧！</a:t>
            </a:r>
            <a:endParaRPr lang="zh-TW" altLang="en-US" sz="4800" dirty="0">
              <a:ea typeface="SetoFont"/>
            </a:endParaRPr>
          </a:p>
        </p:txBody>
      </p:sp>
      <p:pic>
        <p:nvPicPr>
          <p:cNvPr id="5" name="圖片 4"/>
          <p:cNvPicPr>
            <a:picLocks noChangeAspect="1"/>
          </p:cNvPicPr>
          <p:nvPr/>
        </p:nvPicPr>
        <p:blipFill>
          <a:blip r:embed="rId6"/>
          <a:stretch>
            <a:fillRect/>
          </a:stretch>
        </p:blipFill>
        <p:spPr>
          <a:xfrm rot="20711958">
            <a:off x="2739204" y="2144282"/>
            <a:ext cx="5382249" cy="2908705"/>
          </a:xfrm>
          <a:prstGeom prst="rect">
            <a:avLst/>
          </a:prstGeom>
        </p:spPr>
      </p:pic>
    </p:spTree>
    <p:extLst>
      <p:ext uri="{BB962C8B-B14F-4D97-AF65-F5344CB8AC3E}">
        <p14:creationId xmlns:p14="http://schemas.microsoft.com/office/powerpoint/2010/main" val="339866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750"/>
                                        <p:tgtEl>
                                          <p:spTgt spid="15"/>
                                        </p:tgtEl>
                                      </p:cBhvr>
                                    </p:animEffect>
                                  </p:childTnLst>
                                </p:cTn>
                              </p:par>
                            </p:childTnLst>
                          </p:cTn>
                        </p:par>
                        <p:par>
                          <p:cTn id="13" fill="hold">
                            <p:stCondLst>
                              <p:cond delay="1750"/>
                            </p:stCondLst>
                            <p:childTnLst>
                              <p:par>
                                <p:cTn id="14" presetID="2" presetClass="exit" presetSubtype="4" fill="hold" nodeType="afterEffect">
                                  <p:stCondLst>
                                    <p:cond delay="500"/>
                                  </p:stCondLst>
                                  <p:childTnLst>
                                    <p:anim calcmode="lin" valueType="num">
                                      <p:cBhvr additive="base">
                                        <p:cTn id="15" dur="750"/>
                                        <p:tgtEl>
                                          <p:spTgt spid="4098"/>
                                        </p:tgtEl>
                                        <p:attrNameLst>
                                          <p:attrName>ppt_x</p:attrName>
                                        </p:attrNameLst>
                                      </p:cBhvr>
                                      <p:tavLst>
                                        <p:tav tm="0">
                                          <p:val>
                                            <p:strVal val="ppt_x"/>
                                          </p:val>
                                        </p:tav>
                                        <p:tav tm="100000">
                                          <p:val>
                                            <p:strVal val="ppt_x"/>
                                          </p:val>
                                        </p:tav>
                                      </p:tavLst>
                                    </p:anim>
                                    <p:anim calcmode="lin" valueType="num">
                                      <p:cBhvr additive="base">
                                        <p:cTn id="16" dur="750"/>
                                        <p:tgtEl>
                                          <p:spTgt spid="4098"/>
                                        </p:tgtEl>
                                        <p:attrNameLst>
                                          <p:attrName>ppt_y</p:attrName>
                                        </p:attrNameLst>
                                      </p:cBhvr>
                                      <p:tavLst>
                                        <p:tav tm="0">
                                          <p:val>
                                            <p:strVal val="ppt_y"/>
                                          </p:val>
                                        </p:tav>
                                        <p:tav tm="100000">
                                          <p:val>
                                            <p:strVal val="1+ppt_h/2"/>
                                          </p:val>
                                        </p:tav>
                                      </p:tavLst>
                                    </p:anim>
                                    <p:set>
                                      <p:cBhvr>
                                        <p:cTn id="17" dur="1" fill="hold">
                                          <p:stCondLst>
                                            <p:cond delay="749"/>
                                          </p:stCondLst>
                                        </p:cTn>
                                        <p:tgtEl>
                                          <p:spTgt spid="4098"/>
                                        </p:tgtEl>
                                        <p:attrNameLst>
                                          <p:attrName>style.visibility</p:attrName>
                                        </p:attrNameLst>
                                      </p:cBhvr>
                                      <p:to>
                                        <p:strVal val="hidden"/>
                                      </p:to>
                                    </p:set>
                                  </p:childTnLst>
                                </p:cTn>
                              </p:par>
                            </p:childTnLst>
                          </p:cTn>
                        </p:par>
                        <p:par>
                          <p:cTn id="18" fill="hold">
                            <p:stCondLst>
                              <p:cond delay="3000"/>
                            </p:stCondLst>
                            <p:childTnLst>
                              <p:par>
                                <p:cTn id="19" presetID="1"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p:cNvSpPr txBox="1"/>
          <p:nvPr/>
        </p:nvSpPr>
        <p:spPr>
          <a:xfrm>
            <a:off x="4633784" y="6457890"/>
            <a:ext cx="6226873" cy="246221"/>
          </a:xfrm>
          <a:prstGeom prst="rect">
            <a:avLst/>
          </a:prstGeom>
          <a:noFill/>
        </p:spPr>
        <p:txBody>
          <a:bodyPr wrap="square" rtlCol="0">
            <a:spAutoFit/>
          </a:bodyPr>
          <a:lstStyle/>
          <a:p>
            <a:r>
              <a:rPr lang="zh-TW" altLang="en-US" sz="1000" dirty="0">
                <a:solidFill>
                  <a:schemeClr val="bg2">
                    <a:lumMod val="50000"/>
                    <a:lumOff val="50000"/>
                  </a:schemeClr>
                </a:solidFill>
                <a:latin typeface="+mn-ea"/>
              </a:rPr>
              <a:t>圖片來源</a:t>
            </a:r>
            <a:r>
              <a:rPr lang="en-US" altLang="zh-TW" sz="1000" dirty="0">
                <a:solidFill>
                  <a:schemeClr val="bg2">
                    <a:lumMod val="50000"/>
                    <a:lumOff val="50000"/>
                  </a:schemeClr>
                </a:solidFill>
                <a:latin typeface="+mn-ea"/>
              </a:rPr>
              <a:t>http://</a:t>
            </a:r>
            <a:r>
              <a:rPr lang="en-US" altLang="zh-TW" sz="1000" dirty="0" err="1">
                <a:solidFill>
                  <a:schemeClr val="bg2">
                    <a:lumMod val="50000"/>
                    <a:lumOff val="50000"/>
                  </a:schemeClr>
                </a:solidFill>
                <a:latin typeface="+mn-ea"/>
              </a:rPr>
              <a:t>www.51pptmoban.com</a:t>
            </a:r>
            <a:r>
              <a:rPr lang="en-US" altLang="zh-TW" sz="1000" dirty="0">
                <a:solidFill>
                  <a:schemeClr val="bg2">
                    <a:lumMod val="50000"/>
                    <a:lumOff val="50000"/>
                  </a:schemeClr>
                </a:solidFill>
                <a:latin typeface="+mn-ea"/>
              </a:rPr>
              <a:t>/d/file/2015/06/14/</a:t>
            </a:r>
            <a:r>
              <a:rPr lang="en-US" altLang="zh-TW" sz="1000" dirty="0" err="1">
                <a:solidFill>
                  <a:schemeClr val="bg2">
                    <a:lumMod val="50000"/>
                    <a:lumOff val="50000"/>
                  </a:schemeClr>
                </a:solidFill>
                <a:latin typeface="+mn-ea"/>
              </a:rPr>
              <a:t>8ea617b4124eadf15e0ed99db14c42de.jpg</a:t>
            </a:r>
            <a:endParaRPr lang="zh-TW" altLang="en-US" sz="1000" dirty="0">
              <a:solidFill>
                <a:schemeClr val="bg2">
                  <a:lumMod val="50000"/>
                  <a:lumOff val="50000"/>
                </a:schemeClr>
              </a:solidFill>
              <a:latin typeface="+mn-ea"/>
            </a:endParaRPr>
          </a:p>
        </p:txBody>
      </p:sp>
      <p:sp>
        <p:nvSpPr>
          <p:cNvPr id="12" name="五邊形 11"/>
          <p:cNvSpPr/>
          <p:nvPr/>
        </p:nvSpPr>
        <p:spPr>
          <a:xfrm>
            <a:off x="1" y="558770"/>
            <a:ext cx="3582838"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13" name="文字方塊 12"/>
          <p:cNvSpPr txBox="1"/>
          <p:nvPr/>
        </p:nvSpPr>
        <p:spPr>
          <a:xfrm>
            <a:off x="250942" y="678707"/>
            <a:ext cx="2720197" cy="1151127"/>
          </a:xfrm>
          <a:prstGeom prst="rect">
            <a:avLst/>
          </a:prstGeom>
          <a:noFill/>
        </p:spPr>
        <p:txBody>
          <a:bodyPr wrap="square" rtlCol="0">
            <a:spAutoFit/>
          </a:bodyPr>
          <a:lstStyle/>
          <a:p>
            <a:pPr algn="ctr"/>
            <a:r>
              <a:rPr lang="zh-TW" altLang="en-US" sz="6600" dirty="0">
                <a:solidFill>
                  <a:schemeClr val="bg1">
                    <a:lumMod val="75000"/>
                    <a:lumOff val="25000"/>
                  </a:schemeClr>
                </a:solidFill>
                <a:latin typeface="SetoFont" panose="02000600000000000000" pitchFamily="2" charset="-120"/>
                <a:ea typeface="SetoFont" panose="02000600000000000000" pitchFamily="2" charset="-120"/>
                <a:cs typeface="SetoFont" panose="02000600000000000000" pitchFamily="2" charset="-120"/>
              </a:rPr>
              <a:t>不跳</a:t>
            </a:r>
            <a:endParaRPr lang="en-US" altLang="zh-TW" sz="6600" dirty="0">
              <a:solidFill>
                <a:schemeClr val="bg1">
                  <a:lumMod val="75000"/>
                  <a:lumOff val="25000"/>
                </a:schemeClr>
              </a:solidFill>
              <a:latin typeface="SetoFont" panose="02000600000000000000" pitchFamily="2" charset="-120"/>
              <a:ea typeface="SetoFont" panose="02000600000000000000" pitchFamily="2" charset="-120"/>
              <a:cs typeface="SetoFont" panose="02000600000000000000" pitchFamily="2" charset="-120"/>
            </a:endParaRPr>
          </a:p>
        </p:txBody>
      </p:sp>
      <p:sp>
        <p:nvSpPr>
          <p:cNvPr id="14" name="文字方塊 13"/>
          <p:cNvSpPr txBox="1"/>
          <p:nvPr/>
        </p:nvSpPr>
        <p:spPr>
          <a:xfrm>
            <a:off x="630720" y="2330317"/>
            <a:ext cx="10494969" cy="2246769"/>
          </a:xfrm>
          <a:prstGeom prst="rect">
            <a:avLst/>
          </a:prstGeom>
          <a:noFill/>
        </p:spPr>
        <p:txBody>
          <a:bodyPr wrap="square" rtlCol="0" anchor="t">
            <a:spAutoFit/>
          </a:bodyPr>
          <a:lstStyle/>
          <a:p>
            <a:r>
              <a:rPr lang="zh-TW" altLang="en-US" sz="2000" dirty="0">
                <a:latin typeface="華康中圓體" panose="020F0509000000000000" pitchFamily="49" charset="-120"/>
                <a:ea typeface="華康中圓體" panose="020F0509000000000000" pitchFamily="49" charset="-120"/>
                <a:cs typeface="+mn-lt"/>
              </a:rPr>
              <a:t>那艘船靠到你們的船邊要錢。</a:t>
            </a:r>
            <a:r>
              <a:rPr lang="zh-TW" altLang="en-US" sz="2000" dirty="0" smtClean="0">
                <a:latin typeface="華康中圓體" panose="020F0509000000000000" pitchFamily="49" charset="-120"/>
                <a:ea typeface="華康中圓體" panose="020F0509000000000000" pitchFamily="49" charset="-120"/>
                <a:cs typeface="+mn-lt"/>
              </a:rPr>
              <a:t>走私者付錢給他們</a:t>
            </a:r>
            <a:r>
              <a:rPr lang="zh-TW" altLang="en-US" sz="2000" dirty="0">
                <a:latin typeface="華康中圓體" panose="020F0509000000000000" pitchFamily="49" charset="-120"/>
                <a:ea typeface="華康中圓體" panose="020F0509000000000000" pitchFamily="49" charset="-120"/>
                <a:cs typeface="+mn-lt"/>
              </a:rPr>
              <a:t>。</a:t>
            </a:r>
            <a:r>
              <a:rPr lang="zh-TW" altLang="zh-TW" sz="2000" dirty="0" smtClean="0">
                <a:latin typeface="華康中圓體" panose="020F0509000000000000" pitchFamily="49" charset="-120"/>
                <a:ea typeface="華康中圓體" panose="020F0509000000000000" pitchFamily="49" charset="-120"/>
                <a:cs typeface="+mn-lt"/>
              </a:rPr>
              <a:t>你</a:t>
            </a:r>
            <a:r>
              <a:rPr lang="zh-TW" altLang="en-US" sz="2000" dirty="0" smtClean="0">
                <a:latin typeface="華康中圓體" panose="020F0509000000000000" pitchFamily="49" charset="-120"/>
                <a:ea typeface="華康中圓體" panose="020F0509000000000000" pitchFamily="49" charset="-120"/>
                <a:cs typeface="+mn-lt"/>
              </a:rPr>
              <a:t>們繼續</a:t>
            </a:r>
            <a:r>
              <a:rPr lang="zh-TW" altLang="en-US" sz="2000" dirty="0">
                <a:latin typeface="華康中圓體" panose="020F0509000000000000" pitchFamily="49" charset="-120"/>
                <a:ea typeface="華康中圓體" panose="020F0509000000000000" pitchFamily="49" charset="-120"/>
                <a:cs typeface="+mn-lt"/>
              </a:rPr>
              <a:t>前往義</a:t>
            </a:r>
            <a:r>
              <a:rPr lang="zh-TW" altLang="zh-TW" sz="2000" dirty="0">
                <a:latin typeface="華康中圓體" panose="020F0509000000000000" pitchFamily="49" charset="-120"/>
                <a:ea typeface="華康中圓體" panose="020F0509000000000000" pitchFamily="49" charset="-120"/>
                <a:cs typeface="+mn-lt"/>
              </a:rPr>
              <a:t>大</a:t>
            </a:r>
            <a:r>
              <a:rPr lang="zh-TW" altLang="en-US" sz="2000" dirty="0">
                <a:latin typeface="華康中圓體" panose="020F0509000000000000" pitchFamily="49" charset="-120"/>
                <a:ea typeface="華康中圓體" panose="020F0509000000000000" pitchFamily="49" charset="-120"/>
                <a:cs typeface="+mn-lt"/>
              </a:rPr>
              <a:t>利。</a:t>
            </a:r>
            <a:endParaRPr lang="en-US" altLang="zh-TW" sz="2000" dirty="0">
              <a:latin typeface="華康中圓體" panose="020F0509000000000000" pitchFamily="49" charset="-120"/>
              <a:ea typeface="華康中圓體" panose="020F0509000000000000" pitchFamily="49" charset="-120"/>
              <a:cs typeface="+mn-lt"/>
            </a:endParaRPr>
          </a:p>
          <a:p>
            <a:endParaRPr lang="zh-TW" altLang="en-US" sz="2000" dirty="0" smtClean="0">
              <a:latin typeface="華康中圓體" panose="020F0509000000000000" pitchFamily="49" charset="-120"/>
              <a:ea typeface="華康中圓體" panose="020F0509000000000000" pitchFamily="49" charset="-120"/>
            </a:endParaRPr>
          </a:p>
          <a:p>
            <a:r>
              <a:rPr lang="zh-TW" altLang="en-US" sz="2000" dirty="0" smtClean="0">
                <a:latin typeface="華康中圓體" panose="020F0509000000000000" pitchFamily="49" charset="-120"/>
                <a:ea typeface="華康中圓體" panose="020F0509000000000000" pitchFamily="49" charset="-120"/>
                <a:cs typeface="+mn-lt"/>
              </a:rPr>
              <a:t>突然，</a:t>
            </a:r>
            <a:r>
              <a:rPr lang="zh-TW" altLang="en-US" sz="2000" dirty="0">
                <a:latin typeface="華康中圓體" panose="020F0509000000000000" pitchFamily="49" charset="-120"/>
                <a:ea typeface="華康中圓體" panose="020F0509000000000000" pitchFamily="49" charset="-120"/>
                <a:cs typeface="+mn-lt"/>
              </a:rPr>
              <a:t>船開始</a:t>
            </a:r>
            <a:r>
              <a:rPr lang="zh-TW" altLang="en-US" sz="2000" dirty="0" smtClean="0">
                <a:latin typeface="華康中圓體" panose="020F0509000000000000" pitchFamily="49" charset="-120"/>
                <a:ea typeface="華康中圓體" panose="020F0509000000000000" pitchFamily="49" charset="-120"/>
                <a:cs typeface="+mn-lt"/>
              </a:rPr>
              <a:t>漏水、</a:t>
            </a:r>
            <a:r>
              <a:rPr lang="zh-TW" altLang="en-US" sz="2000" dirty="0" smtClean="0">
                <a:solidFill>
                  <a:srgbClr val="C35A78"/>
                </a:solidFill>
                <a:latin typeface="華康中圓體" panose="020F0509000000000000" pitchFamily="49" charset="-120"/>
                <a:ea typeface="華康中圓體" panose="020F0509000000000000" pitchFamily="49" charset="-120"/>
                <a:cs typeface="+mn-lt"/>
              </a:rPr>
              <a:t>下</a:t>
            </a:r>
            <a:r>
              <a:rPr lang="zh-TW" altLang="en-US" sz="2000" dirty="0">
                <a:solidFill>
                  <a:srgbClr val="C35A78"/>
                </a:solidFill>
                <a:latin typeface="華康中圓體" panose="020F0509000000000000" pitchFamily="49" charset="-120"/>
                <a:ea typeface="華康中圓體" panose="020F0509000000000000" pitchFamily="49" charset="-120"/>
                <a:cs typeface="+mn-lt"/>
              </a:rPr>
              <a:t>沉</a:t>
            </a:r>
            <a:r>
              <a:rPr lang="zh-TW" altLang="zh-TW" sz="2000" dirty="0">
                <a:latin typeface="華康中圓體" panose="020F0509000000000000" pitchFamily="49" charset="-120"/>
                <a:ea typeface="華康中圓體" panose="020F0509000000000000" pitchFamily="49" charset="-120"/>
                <a:cs typeface="+mn-lt"/>
              </a:rPr>
              <a:t>。</a:t>
            </a:r>
          </a:p>
          <a:p>
            <a:endParaRPr lang="en-US" altLang="zh-TW" sz="2000" dirty="0">
              <a:latin typeface="華康中圓體" panose="020F0509000000000000" pitchFamily="49" charset="-120"/>
              <a:ea typeface="華康中圓體" panose="020F0509000000000000" pitchFamily="49" charset="-120"/>
              <a:cs typeface="+mn-lt"/>
            </a:endParaRPr>
          </a:p>
          <a:p>
            <a:r>
              <a:rPr lang="zh-TW" altLang="en-US" sz="2000" dirty="0">
                <a:latin typeface="華康中圓體" panose="020F0509000000000000" pitchFamily="49" charset="-120"/>
                <a:ea typeface="華康中圓體" panose="020F0509000000000000" pitchFamily="49" charset="-120"/>
                <a:cs typeface="+mn-lt"/>
              </a:rPr>
              <a:t>幸運的是，</a:t>
            </a:r>
            <a:r>
              <a:rPr lang="zh-TW" altLang="zh-TW" sz="2000" dirty="0">
                <a:latin typeface="華康中圓體" panose="020F0509000000000000" pitchFamily="49" charset="-120"/>
                <a:ea typeface="華康中圓體" panose="020F0509000000000000" pitchFamily="49" charset="-120"/>
                <a:cs typeface="+mn-lt"/>
              </a:rPr>
              <a:t>你</a:t>
            </a:r>
            <a:r>
              <a:rPr lang="zh-TW" altLang="en-US" sz="2000" dirty="0">
                <a:latin typeface="華康中圓體" panose="020F0509000000000000" pitchFamily="49" charset="-120"/>
                <a:ea typeface="華康中圓體" panose="020F0509000000000000" pitchFamily="49" charset="-120"/>
                <a:cs typeface="+mn-lt"/>
              </a:rPr>
              <a:t>有</a:t>
            </a:r>
            <a:r>
              <a:rPr lang="zh-TW" altLang="en-US" sz="2000" dirty="0">
                <a:solidFill>
                  <a:srgbClr val="6B86A3"/>
                </a:solidFill>
                <a:latin typeface="華康中圓體" panose="020F0509000000000000" pitchFamily="49" charset="-120"/>
                <a:ea typeface="華康中圓體" panose="020F0509000000000000" pitchFamily="49" charset="-120"/>
                <a:cs typeface="+mn-lt"/>
              </a:rPr>
              <a:t>救生圈</a:t>
            </a:r>
            <a:r>
              <a:rPr lang="zh-TW" altLang="en-US" sz="2000" dirty="0">
                <a:latin typeface="華康中圓體" panose="020F0509000000000000" pitchFamily="49" charset="-120"/>
                <a:ea typeface="華康中圓體" panose="020F0509000000000000" pitchFamily="49" charset="-120"/>
                <a:cs typeface="+mn-lt"/>
              </a:rPr>
              <a:t>，</a:t>
            </a:r>
            <a:r>
              <a:rPr lang="zh-TW" altLang="zh-TW" sz="2000" dirty="0">
                <a:latin typeface="華康中圓體" panose="020F0509000000000000" pitchFamily="49" charset="-120"/>
                <a:ea typeface="華康中圓體" panose="020F0509000000000000" pitchFamily="49" charset="-120"/>
                <a:cs typeface="+mn-lt"/>
              </a:rPr>
              <a:t>你</a:t>
            </a:r>
            <a:r>
              <a:rPr lang="zh-TW" altLang="en-US" sz="2000" dirty="0">
                <a:latin typeface="華康中圓體" panose="020F0509000000000000" pitchFamily="49" charset="-120"/>
                <a:ea typeface="華康中圓體" panose="020F0509000000000000" pitchFamily="49" charset="-120"/>
                <a:cs typeface="+mn-lt"/>
              </a:rPr>
              <a:t>緊緊抱著救生圈，在冰冷的海水中漂浮。</a:t>
            </a:r>
            <a:endParaRPr lang="en-US" altLang="zh-TW" sz="2000" dirty="0">
              <a:latin typeface="華康中圓體" panose="020F0509000000000000" pitchFamily="49" charset="-120"/>
              <a:ea typeface="華康中圓體" panose="020F0509000000000000" pitchFamily="49" charset="-120"/>
              <a:cs typeface="+mn-lt"/>
            </a:endParaRPr>
          </a:p>
          <a:p>
            <a:endParaRPr lang="en-US" altLang="zh-TW" sz="2000" dirty="0">
              <a:latin typeface="華康中圓體" panose="020F0509000000000000" pitchFamily="49" charset="-120"/>
              <a:ea typeface="華康中圓體" panose="020F0509000000000000" pitchFamily="49" charset="-120"/>
              <a:cs typeface="+mn-lt"/>
            </a:endParaRPr>
          </a:p>
          <a:p>
            <a:r>
              <a:rPr lang="zh-TW" altLang="en-US" sz="2000" dirty="0">
                <a:latin typeface="華康中圓體" panose="020F0509000000000000" pitchFamily="49" charset="-120"/>
                <a:ea typeface="華康中圓體" panose="020F0509000000000000" pitchFamily="49" charset="-120"/>
                <a:cs typeface="+mn-lt"/>
              </a:rPr>
              <a:t>一艘</a:t>
            </a:r>
            <a:r>
              <a:rPr lang="zh-TW" altLang="en-US" sz="2000" dirty="0">
                <a:solidFill>
                  <a:srgbClr val="A06188"/>
                </a:solidFill>
                <a:latin typeface="華康中圓體" panose="020F0509000000000000" pitchFamily="49" charset="-120"/>
                <a:ea typeface="華康中圓體" panose="020F0509000000000000" pitchFamily="49" charset="-120"/>
                <a:cs typeface="+mn-lt"/>
              </a:rPr>
              <a:t>義大利船</a:t>
            </a:r>
            <a:r>
              <a:rPr lang="zh-TW" altLang="en-US" sz="2000" dirty="0">
                <a:latin typeface="華康中圓體" panose="020F0509000000000000" pitchFamily="49" charset="-120"/>
                <a:ea typeface="華康中圓體" panose="020F0509000000000000" pitchFamily="49" charset="-120"/>
                <a:cs typeface="+mn-lt"/>
              </a:rPr>
              <a:t>從黑暗中出現。你們用盡所有力氣呼救</a:t>
            </a:r>
            <a:r>
              <a:rPr lang="zh-TW" altLang="en-US" sz="2000" dirty="0" smtClean="0">
                <a:latin typeface="華康中圓體" panose="020F0509000000000000" pitchFamily="49" charset="-120"/>
                <a:ea typeface="華康中圓體" panose="020F0509000000000000" pitchFamily="49" charset="-120"/>
                <a:cs typeface="+mn-lt"/>
              </a:rPr>
              <a:t>，希望能</a:t>
            </a:r>
            <a:r>
              <a:rPr lang="zh-TW" altLang="en-US" sz="2000" dirty="0">
                <a:latin typeface="華康中圓體" panose="020F0509000000000000" pitchFamily="49" charset="-120"/>
                <a:ea typeface="華康中圓體" panose="020F0509000000000000" pitchFamily="49" charset="-120"/>
                <a:cs typeface="+mn-lt"/>
              </a:rPr>
              <a:t>引起注意。船員看到你們。</a:t>
            </a:r>
            <a:endParaRPr lang="en-US" altLang="zh-TW" sz="2000" dirty="0">
              <a:latin typeface="華康中圓體" panose="020F0509000000000000" pitchFamily="49" charset="-120"/>
              <a:ea typeface="華康中圓體" panose="020F0509000000000000" pitchFamily="49" charset="-120"/>
              <a:cs typeface="SetoFont" panose="02000600000000000000" pitchFamily="2" charset="-120"/>
            </a:endParaRPr>
          </a:p>
        </p:txBody>
      </p:sp>
      <p:sp>
        <p:nvSpPr>
          <p:cNvPr id="15" name="文字方塊 14">
            <a:extLst>
              <a:ext uri="{FF2B5EF4-FFF2-40B4-BE49-F238E27FC236}">
                <a16:creationId xmlns:a16="http://schemas.microsoft.com/office/drawing/2014/main" xmlns="" id="{B8EE0597-E336-4242-B2E4-4A33309134C5}"/>
              </a:ext>
            </a:extLst>
          </p:cNvPr>
          <p:cNvSpPr txBox="1"/>
          <p:nvPr/>
        </p:nvSpPr>
        <p:spPr>
          <a:xfrm>
            <a:off x="630720" y="5235109"/>
            <a:ext cx="967706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4400" dirty="0">
                <a:solidFill>
                  <a:schemeClr val="accent2">
                    <a:lumMod val="40000"/>
                    <a:lumOff val="60000"/>
                  </a:schemeClr>
                </a:solidFill>
                <a:latin typeface="華康中圓體" panose="020F0509000000000000" pitchFamily="49" charset="-120"/>
                <a:ea typeface="華康中圓體" panose="020F0509000000000000" pitchFamily="49" charset="-120"/>
                <a:cs typeface="+mn-lt"/>
              </a:rPr>
              <a:t>船員把你們帶到</a:t>
            </a:r>
            <a:r>
              <a:rPr lang="zh-TW" altLang="en-US" sz="4400" dirty="0">
                <a:solidFill>
                  <a:srgbClr val="FF9933"/>
                </a:solidFill>
                <a:latin typeface="華康中圓體" panose="020F0509000000000000" pitchFamily="49" charset="-120"/>
                <a:ea typeface="華康中圓體" panose="020F0509000000000000" pitchFamily="49" charset="-120"/>
                <a:cs typeface="+mn-lt"/>
              </a:rPr>
              <a:t>義大利</a:t>
            </a:r>
            <a:r>
              <a:rPr lang="zh-TW" altLang="en-US" sz="4400" dirty="0">
                <a:solidFill>
                  <a:schemeClr val="accent2">
                    <a:lumMod val="40000"/>
                    <a:lumOff val="60000"/>
                  </a:schemeClr>
                </a:solidFill>
                <a:latin typeface="華康中圓體" panose="020F0509000000000000" pitchFamily="49" charset="-120"/>
                <a:ea typeface="華康中圓體" panose="020F0509000000000000" pitchFamily="49" charset="-120"/>
                <a:cs typeface="+mn-lt"/>
              </a:rPr>
              <a:t>，你抵達</a:t>
            </a:r>
            <a:r>
              <a:rPr lang="zh-TW" altLang="en-US" sz="4400" dirty="0">
                <a:solidFill>
                  <a:srgbClr val="FF9933"/>
                </a:solidFill>
                <a:latin typeface="華康中圓體" panose="020F0509000000000000" pitchFamily="49" charset="-120"/>
                <a:ea typeface="華康中圓體" panose="020F0509000000000000" pitchFamily="49" charset="-120"/>
                <a:cs typeface="+mn-lt"/>
              </a:rPr>
              <a:t>歐洲</a:t>
            </a:r>
            <a:r>
              <a:rPr lang="zh-TW" altLang="en-US" sz="4400" dirty="0">
                <a:solidFill>
                  <a:schemeClr val="accent2">
                    <a:lumMod val="40000"/>
                    <a:lumOff val="60000"/>
                  </a:schemeClr>
                </a:solidFill>
                <a:latin typeface="華康中圓體" panose="020F0509000000000000" pitchFamily="49" charset="-120"/>
                <a:ea typeface="華康中圓體" panose="020F0509000000000000" pitchFamily="49" charset="-120"/>
                <a:cs typeface="+mn-lt"/>
              </a:rPr>
              <a:t>。</a:t>
            </a:r>
            <a:endParaRPr lang="en-US" altLang="zh-TW" sz="4400" dirty="0">
              <a:solidFill>
                <a:schemeClr val="accent2">
                  <a:lumMod val="40000"/>
                  <a:lumOff val="60000"/>
                </a:schemeClr>
              </a:solidFill>
              <a:latin typeface="華康中圓體" panose="020F0509000000000000" pitchFamily="49" charset="-120"/>
              <a:ea typeface="華康中圓體" panose="020F0509000000000000" pitchFamily="49" charset="-120"/>
              <a:cs typeface="SetoFont" panose="02000600000000000000" pitchFamily="2" charset="-120"/>
            </a:endParaRPr>
          </a:p>
        </p:txBody>
      </p:sp>
      <p:pic>
        <p:nvPicPr>
          <p:cNvPr id="16" name="圖片 15"/>
          <p:cNvPicPr>
            <a:picLocks noChangeAspect="1"/>
          </p:cNvPicPr>
          <p:nvPr/>
        </p:nvPicPr>
        <p:blipFill>
          <a:blip r:embed="rId3"/>
          <a:stretch>
            <a:fillRect/>
          </a:stretch>
        </p:blipFill>
        <p:spPr>
          <a:xfrm>
            <a:off x="2190899" y="1825924"/>
            <a:ext cx="7374610" cy="3849639"/>
          </a:xfrm>
          <a:prstGeom prst="rect">
            <a:avLst/>
          </a:prstGeom>
        </p:spPr>
      </p:pic>
      <p:pic>
        <p:nvPicPr>
          <p:cNvPr id="21" name="圖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6391" y="-1242570"/>
            <a:ext cx="6421348" cy="6858000"/>
          </a:xfrm>
          <a:prstGeom prst="rect">
            <a:avLst/>
          </a:prstGeom>
        </p:spPr>
      </p:pic>
      <p:pic>
        <p:nvPicPr>
          <p:cNvPr id="22" name="圖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935" y="970553"/>
            <a:ext cx="5206348" cy="5560379"/>
          </a:xfrm>
          <a:prstGeom prst="rect">
            <a:avLst/>
          </a:prstGeom>
        </p:spPr>
      </p:pic>
      <p:sp>
        <p:nvSpPr>
          <p:cNvPr id="23" name="五邊形 22">
            <a:hlinkClick r:id="rId6" action="ppaction://hlinksldjump"/>
          </p:cNvPr>
          <p:cNvSpPr/>
          <p:nvPr/>
        </p:nvSpPr>
        <p:spPr>
          <a:xfrm>
            <a:off x="10964174" y="6205729"/>
            <a:ext cx="1026543" cy="422211"/>
          </a:xfrm>
          <a:prstGeom prst="homePlate">
            <a:avLst>
              <a:gd name="adj" fmla="val 48303"/>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 </a:t>
            </a:r>
          </a:p>
        </p:txBody>
      </p:sp>
      <p:sp>
        <p:nvSpPr>
          <p:cNvPr id="24" name="五邊形 23">
            <a:hlinkClick r:id="rId7" action="ppaction://hlinksldjump"/>
          </p:cNvPr>
          <p:cNvSpPr/>
          <p:nvPr/>
        </p:nvSpPr>
        <p:spPr>
          <a:xfrm rot="10800000">
            <a:off x="10860657" y="5671459"/>
            <a:ext cx="1026543" cy="422211"/>
          </a:xfrm>
          <a:prstGeom prst="homePlate">
            <a:avLst>
              <a:gd name="adj" fmla="val 48303"/>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 </a:t>
            </a:r>
          </a:p>
        </p:txBody>
      </p:sp>
      <p:sp>
        <p:nvSpPr>
          <p:cNvPr id="25" name="文字方塊 24">
            <a:hlinkClick r:id="rId7" action="ppaction://hlinksldjump"/>
          </p:cNvPr>
          <p:cNvSpPr txBox="1"/>
          <p:nvPr/>
        </p:nvSpPr>
        <p:spPr>
          <a:xfrm>
            <a:off x="10912417" y="5713288"/>
            <a:ext cx="1026543" cy="338554"/>
          </a:xfrm>
          <a:prstGeom prst="rect">
            <a:avLst/>
          </a:prstGeom>
          <a:noFill/>
        </p:spPr>
        <p:txBody>
          <a:bodyPr wrap="square" rtlCol="0">
            <a:spAutoFit/>
          </a:bodyPr>
          <a:lstStyle/>
          <a:p>
            <a:r>
              <a:rPr lang="zh-TW" altLang="en-US" sz="1600" dirty="0">
                <a:solidFill>
                  <a:schemeClr val="bg1"/>
                </a:solidFill>
                <a:latin typeface="Mamelon" panose="02000600000000000000" pitchFamily="50" charset="-128"/>
                <a:ea typeface="Mamelon" panose="02000600000000000000" pitchFamily="50" charset="-128"/>
              </a:rPr>
              <a:t>再試一次</a:t>
            </a:r>
          </a:p>
        </p:txBody>
      </p:sp>
      <p:sp>
        <p:nvSpPr>
          <p:cNvPr id="26" name="文字方塊 25">
            <a:hlinkClick r:id="rId6" action="ppaction://hlinksldjump"/>
          </p:cNvPr>
          <p:cNvSpPr txBox="1"/>
          <p:nvPr/>
        </p:nvSpPr>
        <p:spPr>
          <a:xfrm>
            <a:off x="10935422" y="6255533"/>
            <a:ext cx="1003538" cy="338554"/>
          </a:xfrm>
          <a:prstGeom prst="rect">
            <a:avLst/>
          </a:prstGeom>
          <a:noFill/>
        </p:spPr>
        <p:txBody>
          <a:bodyPr wrap="square" rtlCol="0">
            <a:spAutoFit/>
          </a:bodyPr>
          <a:lstStyle/>
          <a:p>
            <a:r>
              <a:rPr lang="zh-TW" altLang="en-US" sz="1600" dirty="0">
                <a:solidFill>
                  <a:schemeClr val="bg1"/>
                </a:solidFill>
                <a:latin typeface="Mamelon" panose="02000600000000000000" pitchFamily="50" charset="-128"/>
                <a:ea typeface="Mamelon" panose="02000600000000000000" pitchFamily="50" charset="-128"/>
              </a:rPr>
              <a:t>跳至結尾</a:t>
            </a:r>
          </a:p>
        </p:txBody>
      </p:sp>
    </p:spTree>
    <p:extLst>
      <p:ext uri="{BB962C8B-B14F-4D97-AF65-F5344CB8AC3E}">
        <p14:creationId xmlns:p14="http://schemas.microsoft.com/office/powerpoint/2010/main" val="187428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4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3000"/>
                                        <p:tgtEl>
                                          <p:spTgt spid="15"/>
                                        </p:tgtEl>
                                      </p:cBhvr>
                                    </p:animEffect>
                                  </p:childTnLst>
                                </p:cTn>
                              </p:par>
                            </p:childTnLst>
                          </p:cTn>
                        </p:par>
                        <p:par>
                          <p:cTn id="13" fill="hold">
                            <p:stCondLst>
                              <p:cond delay="3000"/>
                            </p:stCondLst>
                            <p:childTnLst>
                              <p:par>
                                <p:cTn id="14" presetID="53" presetClass="entr" presetSubtype="16" fill="hold" nodeType="afterEffect">
                                  <p:stCondLst>
                                    <p:cond delay="50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75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par>
                          <p:cTn id="24" fill="hold">
                            <p:stCondLst>
                              <p:cond delay="4250"/>
                            </p:stCondLst>
                            <p:childTnLst>
                              <p:par>
                                <p:cTn id="25" presetID="10" presetClass="exit" presetSubtype="0" fill="hold" nodeType="after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childTnLst>
                          </p:cTn>
                        </p:par>
                        <p:par>
                          <p:cTn id="33" fill="hold">
                            <p:stCondLst>
                              <p:cond delay="4750"/>
                            </p:stCondLst>
                            <p:childTnLst>
                              <p:par>
                                <p:cTn id="34" presetID="10" presetClass="exit" presetSubtype="0" fill="hold" nodeType="afterEffect">
                                  <p:stCondLst>
                                    <p:cond delay="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字方塊 15">
            <a:extLst>
              <a:ext uri="{FF2B5EF4-FFF2-40B4-BE49-F238E27FC236}">
                <a16:creationId xmlns:a16="http://schemas.microsoft.com/office/drawing/2014/main" xmlns="" id="{B8EE0597-E336-4242-B2E4-4A33309134C5}"/>
              </a:ext>
            </a:extLst>
          </p:cNvPr>
          <p:cNvSpPr txBox="1"/>
          <p:nvPr/>
        </p:nvSpPr>
        <p:spPr>
          <a:xfrm>
            <a:off x="630720" y="2129138"/>
            <a:ext cx="1090953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zh-TW" sz="2400" dirty="0">
                <a:latin typeface="華康中圓體" panose="020F0509000000000000" pitchFamily="49" charset="-120"/>
                <a:ea typeface="華康中圓體" panose="020F0509000000000000" pitchFamily="49" charset="-120"/>
              </a:rPr>
              <a:t>你和家人在卡車上。</a:t>
            </a:r>
            <a:endParaRPr lang="en-US" altLang="zh-TW" sz="2400" dirty="0">
              <a:latin typeface="華康中圓體" panose="020F0509000000000000" pitchFamily="49" charset="-120"/>
              <a:ea typeface="華康中圓體" panose="020F0509000000000000" pitchFamily="49" charset="-120"/>
            </a:endParaRPr>
          </a:p>
          <a:p>
            <a:endParaRPr lang="zh-TW" altLang="zh-TW" sz="2400" dirty="0">
              <a:latin typeface="華康中圓體" panose="020F0509000000000000" pitchFamily="49" charset="-120"/>
              <a:ea typeface="華康中圓體" panose="020F0509000000000000" pitchFamily="49" charset="-120"/>
            </a:endParaRPr>
          </a:p>
          <a:p>
            <a:r>
              <a:rPr lang="zh-TW" altLang="zh-TW" sz="2400" dirty="0">
                <a:latin typeface="華康中圓體" panose="020F0509000000000000" pitchFamily="49" charset="-120"/>
                <a:ea typeface="華康中圓體" panose="020F0509000000000000" pitchFamily="49" charset="-120"/>
              </a:rPr>
              <a:t>一群利比亞民兵在一個檢查哨擋下了你們。</a:t>
            </a:r>
            <a:endParaRPr lang="en-US" altLang="zh-TW" sz="2400" dirty="0">
              <a:latin typeface="華康中圓體" panose="020F0509000000000000" pitchFamily="49" charset="-120"/>
              <a:ea typeface="華康中圓體" panose="020F0509000000000000" pitchFamily="49" charset="-120"/>
            </a:endParaRPr>
          </a:p>
          <a:p>
            <a:endParaRPr lang="en-US" altLang="zh-TW" sz="2400" dirty="0">
              <a:latin typeface="華康中圓體" panose="020F0509000000000000" pitchFamily="49" charset="-120"/>
              <a:ea typeface="華康中圓體" panose="020F0509000000000000" pitchFamily="49" charset="-120"/>
            </a:endParaRPr>
          </a:p>
          <a:p>
            <a:r>
              <a:rPr lang="zh-TW" altLang="zh-TW" sz="2400" dirty="0">
                <a:latin typeface="華康中圓體" panose="020F0509000000000000" pitchFamily="49" charset="-120"/>
                <a:ea typeface="華康中圓體" panose="020F0509000000000000" pitchFamily="49" charset="-120"/>
              </a:rPr>
              <a:t>他們</a:t>
            </a:r>
            <a:r>
              <a:rPr lang="zh-TW" altLang="zh-TW" sz="2400" dirty="0">
                <a:solidFill>
                  <a:srgbClr val="6B86A3"/>
                </a:solidFill>
                <a:latin typeface="華康中圓體" panose="020F0509000000000000" pitchFamily="49" charset="-120"/>
                <a:ea typeface="華康中圓體" panose="020F0509000000000000" pitchFamily="49" charset="-120"/>
              </a:rPr>
              <a:t>持槍</a:t>
            </a:r>
            <a:r>
              <a:rPr lang="zh-TW" altLang="zh-TW" sz="2400" dirty="0">
                <a:latin typeface="華康中圓體" panose="020F0509000000000000" pitchFamily="49" charset="-120"/>
                <a:ea typeface="華康中圓體" panose="020F0509000000000000" pitchFamily="49" charset="-120"/>
              </a:rPr>
              <a:t>頂著你的額頭，要所有人把錢交出！這是你</a:t>
            </a:r>
            <a:r>
              <a:rPr lang="zh-TW" altLang="zh-TW" sz="2400" dirty="0">
                <a:solidFill>
                  <a:srgbClr val="C35A78"/>
                </a:solidFill>
                <a:latin typeface="華康中圓體" panose="020F0509000000000000" pitchFamily="49" charset="-120"/>
                <a:ea typeface="華康中圓體" panose="020F0509000000000000" pitchFamily="49" charset="-120"/>
              </a:rPr>
              <a:t>僅有的錢</a:t>
            </a:r>
            <a:r>
              <a:rPr lang="zh-TW" altLang="zh-TW" sz="2400" dirty="0">
                <a:latin typeface="華康中圓體" panose="020F0509000000000000" pitchFamily="49" charset="-120"/>
                <a:ea typeface="華康中圓體" panose="020F0509000000000000" pitchFamily="49" charset="-120"/>
              </a:rPr>
              <a:t>。</a:t>
            </a:r>
            <a:endParaRPr lang="en-US" altLang="zh-TW" sz="2400" dirty="0">
              <a:latin typeface="華康中圓體" panose="020F0509000000000000" pitchFamily="49" charset="-120"/>
              <a:ea typeface="華康中圓體" panose="020F0509000000000000" pitchFamily="49" charset="-120"/>
            </a:endParaRPr>
          </a:p>
        </p:txBody>
      </p:sp>
      <p:sp>
        <p:nvSpPr>
          <p:cNvPr id="17" name="文字方塊 16">
            <a:extLst>
              <a:ext uri="{FF2B5EF4-FFF2-40B4-BE49-F238E27FC236}">
                <a16:creationId xmlns:a16="http://schemas.microsoft.com/office/drawing/2014/main" xmlns="" id="{B8EE0597-E336-4242-B2E4-4A33309134C5}"/>
              </a:ext>
            </a:extLst>
          </p:cNvPr>
          <p:cNvSpPr txBox="1"/>
          <p:nvPr/>
        </p:nvSpPr>
        <p:spPr>
          <a:xfrm>
            <a:off x="630720" y="4710731"/>
            <a:ext cx="1048922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6000" dirty="0">
                <a:solidFill>
                  <a:schemeClr val="accent2">
                    <a:lumMod val="40000"/>
                    <a:lumOff val="60000"/>
                  </a:schemeClr>
                </a:solidFill>
                <a:latin typeface="華康中圓體" panose="020F0509000000000000" pitchFamily="49" charset="-120"/>
                <a:ea typeface="華康中圓體" panose="020F0509000000000000" pitchFamily="49" charset="-120"/>
              </a:rPr>
              <a:t>你要</a:t>
            </a:r>
            <a:r>
              <a:rPr lang="zh-TW" altLang="zh-TW" sz="6000" dirty="0">
                <a:solidFill>
                  <a:srgbClr val="FF9933"/>
                </a:solidFill>
                <a:latin typeface="華康中圓體" panose="020F0509000000000000" pitchFamily="49" charset="-120"/>
                <a:ea typeface="華康中圓體" panose="020F0509000000000000" pitchFamily="49" charset="-120"/>
              </a:rPr>
              <a:t>把錢交出去</a:t>
            </a:r>
            <a:r>
              <a:rPr lang="zh-TW" altLang="en-US" sz="6000" dirty="0">
                <a:solidFill>
                  <a:schemeClr val="accent2">
                    <a:lumMod val="40000"/>
                    <a:lumOff val="60000"/>
                  </a:schemeClr>
                </a:solidFill>
                <a:latin typeface="華康中圓體" panose="020F0509000000000000" pitchFamily="49" charset="-120"/>
                <a:ea typeface="華康中圓體" panose="020F0509000000000000" pitchFamily="49" charset="-120"/>
              </a:rPr>
              <a:t>？或</a:t>
            </a:r>
            <a:r>
              <a:rPr lang="zh-TW" altLang="zh-TW" sz="6000" dirty="0">
                <a:solidFill>
                  <a:schemeClr val="accent2">
                    <a:lumMod val="40000"/>
                    <a:lumOff val="60000"/>
                  </a:schemeClr>
                </a:solidFill>
                <a:latin typeface="華康中圓體" panose="020F0509000000000000" pitchFamily="49" charset="-120"/>
                <a:ea typeface="華康中圓體" panose="020F0509000000000000" pitchFamily="49" charset="-120"/>
              </a:rPr>
              <a:t>試著</a:t>
            </a:r>
            <a:r>
              <a:rPr lang="zh-TW" altLang="zh-TW" sz="6000" dirty="0">
                <a:solidFill>
                  <a:srgbClr val="FF9933"/>
                </a:solidFill>
                <a:latin typeface="華康中圓體" panose="020F0509000000000000" pitchFamily="49" charset="-120"/>
                <a:ea typeface="華康中圓體" panose="020F0509000000000000" pitchFamily="49" charset="-120"/>
              </a:rPr>
              <a:t>談判</a:t>
            </a:r>
            <a:r>
              <a:rPr lang="zh-TW" altLang="zh-TW" sz="6000" dirty="0">
                <a:solidFill>
                  <a:schemeClr val="accent2">
                    <a:lumMod val="40000"/>
                    <a:lumOff val="60000"/>
                  </a:schemeClr>
                </a:solidFill>
                <a:latin typeface="華康中圓體" panose="020F0509000000000000" pitchFamily="49" charset="-120"/>
                <a:ea typeface="華康中圓體" panose="020F0509000000000000" pitchFamily="49" charset="-120"/>
              </a:rPr>
              <a:t>？</a:t>
            </a:r>
            <a:endParaRPr lang="en-US" altLang="zh-TW" sz="6000" dirty="0">
              <a:solidFill>
                <a:schemeClr val="accent2">
                  <a:lumMod val="40000"/>
                  <a:lumOff val="60000"/>
                </a:schemeClr>
              </a:solidFill>
              <a:latin typeface="華康中圓體" panose="020F0509000000000000" pitchFamily="49" charset="-120"/>
              <a:ea typeface="華康中圓體" panose="020F0509000000000000" pitchFamily="49" charset="-120"/>
              <a:cs typeface="SetoFont" panose="02000600000000000000" pitchFamily="2" charset="-120"/>
            </a:endParaRPr>
          </a:p>
        </p:txBody>
      </p:sp>
      <p:sp>
        <p:nvSpPr>
          <p:cNvPr id="6" name="五邊形 5"/>
          <p:cNvSpPr/>
          <p:nvPr/>
        </p:nvSpPr>
        <p:spPr>
          <a:xfrm>
            <a:off x="0" y="544393"/>
            <a:ext cx="7136523"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7" name="文字方塊 6"/>
          <p:cNvSpPr txBox="1"/>
          <p:nvPr/>
        </p:nvSpPr>
        <p:spPr>
          <a:xfrm>
            <a:off x="308451" y="618422"/>
            <a:ext cx="6250004" cy="1107996"/>
          </a:xfrm>
          <a:prstGeom prst="rect">
            <a:avLst/>
          </a:prstGeom>
          <a:noFill/>
        </p:spPr>
        <p:txBody>
          <a:bodyPr wrap="square" rtlCol="0">
            <a:spAutoFit/>
          </a:bodyPr>
          <a:lstStyle/>
          <a:p>
            <a:r>
              <a:rPr lang="zh-TW" altLang="en-US" sz="6600" dirty="0">
                <a:solidFill>
                  <a:srgbClr val="212123"/>
                </a:solidFill>
                <a:latin typeface="Comic Sans MS"/>
                <a:ea typeface="SetoFont"/>
                <a:cs typeface="SetoFont" panose="02000600000000000000" pitchFamily="2" charset="-120"/>
              </a:rPr>
              <a:t>班加西</a:t>
            </a:r>
            <a:r>
              <a:rPr lang="en-US" altLang="zh-TW" sz="6600" dirty="0">
                <a:solidFill>
                  <a:srgbClr val="212123"/>
                </a:solidFill>
                <a:latin typeface="Comic Sans MS"/>
                <a:ea typeface="SetoFont"/>
                <a:cs typeface="+mn-lt"/>
              </a:rPr>
              <a:t>Benghazi</a:t>
            </a:r>
            <a:endParaRPr lang="en-US" altLang="zh-TW" sz="6600" dirty="0">
              <a:solidFill>
                <a:schemeClr val="bg1">
                  <a:lumMod val="75000"/>
                  <a:lumOff val="25000"/>
                </a:schemeClr>
              </a:solidFill>
              <a:latin typeface="SetoFont" panose="02000600000000000000" pitchFamily="2" charset="-120"/>
              <a:ea typeface="SetoFont" panose="02000600000000000000" pitchFamily="2" charset="-120"/>
              <a:cs typeface="SetoFont" panose="02000600000000000000" pitchFamily="2" charset="-120"/>
            </a:endParaRPr>
          </a:p>
        </p:txBody>
      </p:sp>
    </p:spTree>
    <p:extLst>
      <p:ext uri="{BB962C8B-B14F-4D97-AF65-F5344CB8AC3E}">
        <p14:creationId xmlns:p14="http://schemas.microsoft.com/office/powerpoint/2010/main" val="218933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手繪多邊形 11">
            <a:hlinkClick r:id="rId3" action="ppaction://hlinksldjump"/>
            <a:extLst>
              <a:ext uri="{FF2B5EF4-FFF2-40B4-BE49-F238E27FC236}">
                <a16:creationId xmlns:a16="http://schemas.microsoft.com/office/drawing/2014/main" xmlns="" id="{E69F919F-9A4A-49E3-BCBE-C42BBA8734EA}"/>
              </a:ext>
            </a:extLst>
          </p:cNvPr>
          <p:cNvSpPr/>
          <p:nvPr/>
        </p:nvSpPr>
        <p:spPr>
          <a:xfrm rot="10800000">
            <a:off x="-2" y="-14377"/>
            <a:ext cx="6453353" cy="6877401"/>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6B86A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5" name="手繪多邊形 10">
            <a:hlinkClick r:id="rId4" action="ppaction://hlinksldjump"/>
            <a:extLst>
              <a:ext uri="{FF2B5EF4-FFF2-40B4-BE49-F238E27FC236}">
                <a16:creationId xmlns:a16="http://schemas.microsoft.com/office/drawing/2014/main" xmlns="" id="{6D18017E-3C9A-490E-8B7E-2A913E8A8142}"/>
              </a:ext>
            </a:extLst>
          </p:cNvPr>
          <p:cNvSpPr/>
          <p:nvPr/>
        </p:nvSpPr>
        <p:spPr>
          <a:xfrm>
            <a:off x="5749226" y="-7188"/>
            <a:ext cx="6453354" cy="6863024"/>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C35A7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 name="文字方塊 1">
            <a:hlinkClick r:id="rId3" action="ppaction://hlinksldjump"/>
          </p:cNvPr>
          <p:cNvSpPr txBox="1"/>
          <p:nvPr/>
        </p:nvSpPr>
        <p:spPr>
          <a:xfrm>
            <a:off x="530761" y="2010962"/>
            <a:ext cx="4902177" cy="1200329"/>
          </a:xfrm>
          <a:prstGeom prst="rect">
            <a:avLst/>
          </a:prstGeom>
          <a:noFill/>
        </p:spPr>
        <p:txBody>
          <a:bodyPr wrap="square" rtlCol="0" anchor="t">
            <a:spAutoFit/>
          </a:bodyPr>
          <a:lstStyle/>
          <a:p>
            <a:pPr algn="ctr"/>
            <a:r>
              <a:rPr lang="zh-TW" sz="7200" dirty="0">
                <a:latin typeface="SetoFont" panose="02000600000000000000" pitchFamily="2" charset="-120"/>
                <a:ea typeface="SetoFont"/>
                <a:cs typeface="SetoFont" panose="02000600000000000000" pitchFamily="2" charset="-120"/>
              </a:rPr>
              <a:t>把錢交出去</a:t>
            </a:r>
            <a:endParaRPr lang="zh-TW" altLang="zh-TW" sz="7200" dirty="0">
              <a:latin typeface="SetoFont" panose="02000600000000000000" pitchFamily="2" charset="-120"/>
              <a:ea typeface="SetoFont" panose="02000600000000000000" pitchFamily="2" charset="-120"/>
              <a:cs typeface="SetoFont" panose="02000600000000000000" pitchFamily="2" charset="-120"/>
            </a:endParaRPr>
          </a:p>
        </p:txBody>
      </p:sp>
      <p:sp>
        <p:nvSpPr>
          <p:cNvPr id="4" name="文字方塊 3">
            <a:hlinkClick r:id="rId4" action="ppaction://hlinksldjump"/>
          </p:cNvPr>
          <p:cNvSpPr txBox="1"/>
          <p:nvPr/>
        </p:nvSpPr>
        <p:spPr>
          <a:xfrm>
            <a:off x="6308156" y="1940032"/>
            <a:ext cx="5619238" cy="1323439"/>
          </a:xfrm>
          <a:prstGeom prst="rect">
            <a:avLst/>
          </a:prstGeom>
          <a:noFill/>
        </p:spPr>
        <p:txBody>
          <a:bodyPr wrap="square" rtlCol="0" anchor="t">
            <a:spAutoFit/>
          </a:bodyPr>
          <a:lstStyle/>
          <a:p>
            <a:pPr algn="ctr"/>
            <a:r>
              <a:rPr lang="zh-TW" sz="8000" dirty="0">
                <a:ea typeface="SetoFont"/>
              </a:rPr>
              <a:t>試</a:t>
            </a:r>
            <a:r>
              <a:rPr lang="zh-TW" altLang="en-US" sz="8000" dirty="0">
                <a:ea typeface="SetoFont"/>
              </a:rPr>
              <a:t>著談判</a:t>
            </a:r>
            <a:endParaRPr lang="zh-TW" sz="1400" dirty="0"/>
          </a:p>
        </p:txBody>
      </p:sp>
      <p:sp>
        <p:nvSpPr>
          <p:cNvPr id="3" name="文字方塊 2">
            <a:extLst>
              <a:ext uri="{FF2B5EF4-FFF2-40B4-BE49-F238E27FC236}">
                <a16:creationId xmlns:a16="http://schemas.microsoft.com/office/drawing/2014/main" xmlns="" id="{95C06258-8D54-4A54-91B4-9F2215331EA5}"/>
              </a:ext>
            </a:extLst>
          </p:cNvPr>
          <p:cNvSpPr txBox="1"/>
          <p:nvPr/>
        </p:nvSpPr>
        <p:spPr>
          <a:xfrm>
            <a:off x="879581" y="4504941"/>
            <a:ext cx="4542658" cy="1569660"/>
          </a:xfrm>
          <a:prstGeom prst="rect">
            <a:avLst/>
          </a:prstGeom>
          <a:noFill/>
        </p:spPr>
        <p:txBody>
          <a:bodyPr wrap="square" rtlCol="0" anchor="t">
            <a:spAutoFit/>
          </a:bodyPr>
          <a:lstStyle/>
          <a:p>
            <a:r>
              <a:rPr lang="en-US" altLang="zh-TW" sz="2400" dirty="0">
                <a:latin typeface="華康中圓體" panose="020F0509000000000000" pitchFamily="49" charset="-120"/>
                <a:ea typeface="華康中圓體"/>
                <a:cs typeface="+mn-lt"/>
              </a:rPr>
              <a:t>-</a:t>
            </a:r>
            <a:r>
              <a:rPr lang="zh-TW" sz="2400" dirty="0">
                <a:latin typeface="華康中圓體" panose="020F0509000000000000" pitchFamily="49" charset="-120"/>
                <a:ea typeface="華康中圓體"/>
                <a:cs typeface="+mn-lt"/>
              </a:rPr>
              <a:t>如果不給錢，民兵可能會把你和你的家人殺死，再把錢搶走。</a:t>
            </a:r>
            <a:endParaRPr lang="zh-TW" sz="2400" dirty="0">
              <a:ea typeface="華康中圓體"/>
              <a:cs typeface="+mn-lt"/>
            </a:endParaRPr>
          </a:p>
          <a:p>
            <a:endParaRPr lang="zh-TW" altLang="zh-TW" sz="2400" dirty="0">
              <a:latin typeface="華康中圓體" panose="020F0509000000000000" pitchFamily="49" charset="-120"/>
              <a:ea typeface="華康中圓體" panose="020F0509000000000000" pitchFamily="49" charset="-120"/>
            </a:endParaRPr>
          </a:p>
          <a:p>
            <a:endParaRPr lang="zh-TW" altLang="en-US" sz="2400" dirty="0">
              <a:latin typeface="華康中圓體" panose="020F0509000000000000" pitchFamily="49" charset="-120"/>
              <a:ea typeface="華康中圓體" panose="020F0509000000000000" pitchFamily="49" charset="-120"/>
              <a:cs typeface="SetoFont" panose="02000600000000000000" pitchFamily="2" charset="-120"/>
            </a:endParaRPr>
          </a:p>
        </p:txBody>
      </p:sp>
      <p:sp>
        <p:nvSpPr>
          <p:cNvPr id="5" name="文字方塊 4">
            <a:extLst>
              <a:ext uri="{FF2B5EF4-FFF2-40B4-BE49-F238E27FC236}">
                <a16:creationId xmlns:a16="http://schemas.microsoft.com/office/drawing/2014/main" xmlns="" id="{7321DAA0-7F10-4B5F-A9C2-4CB756C1CF79}"/>
              </a:ext>
            </a:extLst>
          </p:cNvPr>
          <p:cNvSpPr txBox="1"/>
          <p:nvPr/>
        </p:nvSpPr>
        <p:spPr>
          <a:xfrm>
            <a:off x="6958639" y="4504942"/>
            <a:ext cx="4509940" cy="1200329"/>
          </a:xfrm>
          <a:prstGeom prst="rect">
            <a:avLst/>
          </a:prstGeom>
          <a:noFill/>
        </p:spPr>
        <p:txBody>
          <a:bodyPr wrap="square" rtlCol="0" anchor="t">
            <a:spAutoFit/>
          </a:bodyPr>
          <a:lstStyle/>
          <a:p>
            <a:r>
              <a:rPr lang="en-US" altLang="zh-TW" sz="2400" dirty="0">
                <a:latin typeface="華康中圓體" panose="020F0509000000000000" pitchFamily="49" charset="-120"/>
                <a:ea typeface="華康中圓體"/>
                <a:cs typeface="+mn-lt"/>
              </a:rPr>
              <a:t>-</a:t>
            </a:r>
            <a:r>
              <a:rPr lang="zh-TW" sz="2400" dirty="0">
                <a:latin typeface="華康中圓體" panose="020F0509000000000000" pitchFamily="49" charset="-120"/>
                <a:ea typeface="華康中圓體"/>
                <a:cs typeface="+mn-lt"/>
              </a:rPr>
              <a:t>如果失去這些僅有的錢，接下來的逃難行程要如何進行下去？</a:t>
            </a:r>
            <a:endParaRPr lang="zh-TW" sz="2400" dirty="0">
              <a:ea typeface="+mn-lt"/>
              <a:cs typeface="+mn-lt"/>
            </a:endParaRPr>
          </a:p>
          <a:p>
            <a:endParaRPr lang="zh-TW" altLang="zh-TW" sz="2400" dirty="0">
              <a:latin typeface="華康中圓體" panose="020F0509000000000000" pitchFamily="49" charset="-120"/>
              <a:ea typeface="華康中圓體" panose="020F0509000000000000" pitchFamily="49" charset="-120"/>
              <a:cs typeface="+mn-lt"/>
            </a:endParaRPr>
          </a:p>
        </p:txBody>
      </p:sp>
    </p:spTree>
    <p:extLst>
      <p:ext uri="{BB962C8B-B14F-4D97-AF65-F5344CB8AC3E}">
        <p14:creationId xmlns:p14="http://schemas.microsoft.com/office/powerpoint/2010/main" val="10539574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3" name="文字方塊 2"/>
          <p:cNvSpPr txBox="1"/>
          <p:nvPr/>
        </p:nvSpPr>
        <p:spPr>
          <a:xfrm>
            <a:off x="8997348" y="6514840"/>
            <a:ext cx="3263660" cy="246221"/>
          </a:xfrm>
          <a:prstGeom prst="rect">
            <a:avLst/>
          </a:prstGeom>
          <a:noFill/>
        </p:spPr>
        <p:txBody>
          <a:bodyPr wrap="square" rtlCol="0">
            <a:spAutoFit/>
          </a:bodyPr>
          <a:lstStyle/>
          <a:p>
            <a:r>
              <a:rPr lang="zh-TW" altLang="en-US" sz="1000" dirty="0">
                <a:solidFill>
                  <a:schemeClr val="tx1">
                    <a:lumMod val="50000"/>
                  </a:schemeClr>
                </a:solidFill>
                <a:latin typeface="+mn-ea"/>
              </a:rPr>
              <a:t>圖片來源</a:t>
            </a:r>
            <a:r>
              <a:rPr lang="en-US" altLang="zh-TW" sz="1000" dirty="0">
                <a:solidFill>
                  <a:schemeClr val="tx1">
                    <a:lumMod val="50000"/>
                  </a:schemeClr>
                </a:solidFill>
                <a:latin typeface="+mn-ea"/>
              </a:rPr>
              <a:t>https://</a:t>
            </a:r>
            <a:r>
              <a:rPr lang="en-US" altLang="zh-TW" sz="1000" dirty="0" err="1">
                <a:solidFill>
                  <a:schemeClr val="tx1">
                    <a:lumMod val="50000"/>
                  </a:schemeClr>
                </a:solidFill>
                <a:latin typeface="+mn-ea"/>
              </a:rPr>
              <a:t>www.instagram.com</a:t>
            </a:r>
            <a:r>
              <a:rPr lang="en-US" altLang="zh-TW" sz="1000" dirty="0">
                <a:solidFill>
                  <a:schemeClr val="tx1">
                    <a:lumMod val="50000"/>
                  </a:schemeClr>
                </a:solidFill>
                <a:latin typeface="+mn-ea"/>
              </a:rPr>
              <a:t>/</a:t>
            </a:r>
            <a:r>
              <a:rPr lang="en-US" altLang="zh-TW" sz="1000" dirty="0" err="1">
                <a:solidFill>
                  <a:schemeClr val="tx1">
                    <a:lumMod val="50000"/>
                  </a:schemeClr>
                </a:solidFill>
                <a:latin typeface="+mn-ea"/>
              </a:rPr>
              <a:t>ugurgallen</a:t>
            </a:r>
            <a:r>
              <a:rPr lang="en-US" altLang="zh-TW" sz="1000" dirty="0">
                <a:solidFill>
                  <a:schemeClr val="tx1">
                    <a:lumMod val="50000"/>
                  </a:schemeClr>
                </a:solidFill>
                <a:latin typeface="+mn-ea"/>
              </a:rPr>
              <a:t>/</a:t>
            </a:r>
            <a:endParaRPr lang="zh-TW" altLang="en-US" sz="1000" dirty="0">
              <a:solidFill>
                <a:schemeClr val="tx1">
                  <a:lumMod val="50000"/>
                </a:schemeClr>
              </a:solidFill>
              <a:latin typeface="+mn-ea"/>
            </a:endParaRPr>
          </a:p>
        </p:txBody>
      </p:sp>
    </p:spTree>
    <p:extLst>
      <p:ext uri="{BB962C8B-B14F-4D97-AF65-F5344CB8AC3E}">
        <p14:creationId xmlns:p14="http://schemas.microsoft.com/office/powerpoint/2010/main" val="27179641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字方塊 15">
            <a:extLst>
              <a:ext uri="{FF2B5EF4-FFF2-40B4-BE49-F238E27FC236}">
                <a16:creationId xmlns:a16="http://schemas.microsoft.com/office/drawing/2014/main" xmlns="" id="{B8EE0597-E336-4242-B2E4-4A33309134C5}"/>
              </a:ext>
            </a:extLst>
          </p:cNvPr>
          <p:cNvSpPr txBox="1"/>
          <p:nvPr/>
        </p:nvSpPr>
        <p:spPr>
          <a:xfrm>
            <a:off x="630720" y="1998072"/>
            <a:ext cx="1090953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zh-TW" sz="2400" dirty="0">
                <a:latin typeface="華康中圓體" panose="020F0509000000000000" pitchFamily="49" charset="-120"/>
                <a:ea typeface="華康中圓體" panose="020F0509000000000000" pitchFamily="49" charset="-120"/>
              </a:rPr>
              <a:t>他們拿錢後放人</a:t>
            </a:r>
            <a:r>
              <a:rPr lang="zh-TW" altLang="zh-TW" sz="2400" dirty="0" smtClean="0">
                <a:latin typeface="華康中圓體" panose="020F0509000000000000" pitchFamily="49" charset="-120"/>
                <a:ea typeface="華康中圓體" panose="020F0509000000000000" pitchFamily="49" charset="-120"/>
              </a:rPr>
              <a:t>。</a:t>
            </a:r>
            <a:endParaRPr lang="en-US" altLang="zh-TW" sz="2400" dirty="0" smtClean="0">
              <a:latin typeface="華康中圓體" panose="020F0509000000000000" pitchFamily="49" charset="-120"/>
              <a:ea typeface="華康中圓體" panose="020F0509000000000000" pitchFamily="49" charset="-120"/>
            </a:endParaRPr>
          </a:p>
          <a:p>
            <a:endParaRPr lang="en-US" altLang="zh-TW" sz="2400" dirty="0">
              <a:latin typeface="華康中圓體" panose="020F0509000000000000" pitchFamily="49" charset="-120"/>
              <a:ea typeface="華康中圓體" panose="020F0509000000000000" pitchFamily="49" charset="-120"/>
            </a:endParaRPr>
          </a:p>
          <a:p>
            <a:r>
              <a:rPr lang="zh-TW" altLang="zh-TW" sz="2400" dirty="0" smtClean="0">
                <a:latin typeface="華康中圓體" panose="020F0509000000000000" pitchFamily="49" charset="-120"/>
                <a:ea typeface="華康中圓體" panose="020F0509000000000000" pitchFamily="49" charset="-120"/>
              </a:rPr>
              <a:t>走私者</a:t>
            </a:r>
            <a:r>
              <a:rPr lang="zh-TW" altLang="zh-TW" sz="2400" dirty="0">
                <a:latin typeface="華康中圓體" panose="020F0509000000000000" pitchFamily="49" charset="-120"/>
                <a:ea typeface="華康中圓體" panose="020F0509000000000000" pitchFamily="49" charset="-120"/>
              </a:rPr>
              <a:t>帶你到海岸邊，你看到一條</a:t>
            </a:r>
            <a:r>
              <a:rPr lang="zh-TW" altLang="en-US" sz="2400" dirty="0">
                <a:latin typeface="華康中圓體" panose="020F0509000000000000" pitchFamily="49" charset="-120"/>
                <a:ea typeface="華康中圓體" panose="020F0509000000000000" pitchFamily="49" charset="-120"/>
              </a:rPr>
              <a:t>小</a:t>
            </a:r>
            <a:r>
              <a:rPr lang="zh-TW" altLang="zh-TW" sz="2400" dirty="0">
                <a:latin typeface="華康中圓體" panose="020F0509000000000000" pitchFamily="49" charset="-120"/>
                <a:ea typeface="華康中圓體" panose="020F0509000000000000" pitchFamily="49" charset="-120"/>
              </a:rPr>
              <a:t>船</a:t>
            </a:r>
            <a:r>
              <a:rPr lang="zh-TW" altLang="zh-TW" sz="2400" dirty="0" smtClean="0">
                <a:latin typeface="華康中圓體" panose="020F0509000000000000" pitchFamily="49" charset="-120"/>
                <a:ea typeface="華康中圓體" panose="020F0509000000000000" pitchFamily="49" charset="-120"/>
              </a:rPr>
              <a:t>，走私者</a:t>
            </a:r>
            <a:r>
              <a:rPr lang="zh-TW" altLang="zh-TW" sz="2400" dirty="0">
                <a:latin typeface="華康中圓體" panose="020F0509000000000000" pitchFamily="49" charset="-120"/>
                <a:ea typeface="華康中圓體" panose="020F0509000000000000" pitchFamily="49" charset="-120"/>
              </a:rPr>
              <a:t>告訴你</a:t>
            </a:r>
            <a:r>
              <a:rPr lang="zh-TW" altLang="en-US" sz="2400" dirty="0">
                <a:latin typeface="華康中圓體" panose="020F0509000000000000" pitchFamily="49" charset="-120"/>
                <a:ea typeface="華康中圓體" panose="020F0509000000000000" pitchFamily="49" charset="-120"/>
              </a:rPr>
              <a:t>「</a:t>
            </a:r>
            <a:r>
              <a:rPr lang="zh-TW" altLang="zh-TW" sz="2400" dirty="0">
                <a:latin typeface="華康中圓體" panose="020F0509000000000000" pitchFamily="49" charset="-120"/>
                <a:ea typeface="華康中圓體" panose="020F0509000000000000" pitchFamily="49" charset="-120"/>
              </a:rPr>
              <a:t>還有另一艘</a:t>
            </a:r>
            <a:r>
              <a:rPr lang="zh-TW" altLang="zh-TW" sz="2400" dirty="0" smtClean="0">
                <a:latin typeface="華康中圓體" panose="020F0509000000000000" pitchFamily="49" charset="-120"/>
                <a:ea typeface="華康中圓體" panose="020F0509000000000000" pitchFamily="49" charset="-120"/>
              </a:rPr>
              <a:t>大船接</a:t>
            </a:r>
            <a:r>
              <a:rPr lang="zh-TW" altLang="zh-TW" sz="2400" dirty="0">
                <a:latin typeface="華康中圓體" panose="020F0509000000000000" pitchFamily="49" charset="-120"/>
                <a:ea typeface="華康中圓體" panose="020F0509000000000000" pitchFamily="49" charset="-120"/>
              </a:rPr>
              <a:t>駁</a:t>
            </a:r>
            <a:r>
              <a:rPr lang="zh-TW" altLang="en-US" sz="2400" dirty="0">
                <a:latin typeface="華康中圓體" panose="020F0509000000000000" pitchFamily="49" charset="-120"/>
                <a:ea typeface="華康中圓體" panose="020F0509000000000000" pitchFamily="49" charset="-120"/>
              </a:rPr>
              <a:t>」</a:t>
            </a:r>
            <a:endParaRPr lang="en-US" altLang="zh-TW" sz="2400" dirty="0">
              <a:latin typeface="華康中圓體" panose="020F0509000000000000" pitchFamily="49" charset="-120"/>
              <a:ea typeface="華康中圓體" panose="020F0509000000000000" pitchFamily="49" charset="-120"/>
            </a:endParaRPr>
          </a:p>
          <a:p>
            <a:endParaRPr lang="en-US" altLang="zh-TW" sz="2400" dirty="0">
              <a:latin typeface="華康中圓體" panose="020F0509000000000000" pitchFamily="49" charset="-120"/>
              <a:ea typeface="華康中圓體" panose="020F0509000000000000" pitchFamily="49" charset="-120"/>
            </a:endParaRPr>
          </a:p>
          <a:p>
            <a:r>
              <a:rPr lang="zh-TW" altLang="zh-TW" sz="2400" dirty="0">
                <a:latin typeface="華康中圓體" panose="020F0509000000000000" pitchFamily="49" charset="-120"/>
                <a:ea typeface="華康中圓體" panose="020F0509000000000000" pitchFamily="49" charset="-120"/>
              </a:rPr>
              <a:t>幾個</a:t>
            </a:r>
            <a:r>
              <a:rPr lang="zh-TW" altLang="zh-TW" sz="2400" dirty="0" smtClean="0">
                <a:latin typeface="華康中圓體" panose="020F0509000000000000" pitchFamily="49" charset="-120"/>
                <a:ea typeface="華康中圓體" panose="020F0509000000000000" pitchFamily="49" charset="-120"/>
              </a:rPr>
              <a:t>小時後</a:t>
            </a:r>
            <a:r>
              <a:rPr lang="zh-TW" altLang="zh-TW" sz="2400" dirty="0">
                <a:latin typeface="華康中圓體" panose="020F0509000000000000" pitchFamily="49" charset="-120"/>
                <a:ea typeface="華康中圓體" panose="020F0509000000000000" pitchFamily="49" charset="-120"/>
              </a:rPr>
              <a:t>，你看到那</a:t>
            </a:r>
            <a:r>
              <a:rPr lang="zh-TW" altLang="zh-TW" sz="2400" dirty="0" smtClean="0">
                <a:latin typeface="華康中圓體" panose="020F0509000000000000" pitchFamily="49" charset="-120"/>
                <a:ea typeface="華康中圓體" panose="020F0509000000000000" pitchFamily="49" charset="-120"/>
              </a:rPr>
              <a:t>艘大船</a:t>
            </a:r>
            <a:r>
              <a:rPr lang="zh-TW" altLang="zh-TW" sz="2400" dirty="0">
                <a:latin typeface="華康中圓體" panose="020F0509000000000000" pitchFamily="49" charset="-120"/>
                <a:ea typeface="華康中圓體" panose="020F0509000000000000" pitchFamily="49" charset="-120"/>
              </a:rPr>
              <a:t>。</a:t>
            </a:r>
            <a:r>
              <a:rPr lang="zh-TW" altLang="zh-TW" sz="2400" dirty="0" smtClean="0">
                <a:latin typeface="華康中圓體" panose="020F0509000000000000" pitchFamily="49" charset="-120"/>
                <a:ea typeface="華康中圓體" panose="020F0509000000000000" pitchFamily="49" charset="-120"/>
              </a:rPr>
              <a:t>但</a:t>
            </a:r>
            <a:r>
              <a:rPr lang="zh-TW" altLang="en-US" sz="2400" dirty="0" smtClean="0">
                <a:latin typeface="華康中圓體" panose="020F0509000000000000" pitchFamily="49" charset="-120"/>
                <a:ea typeface="華康中圓體" panose="020F0509000000000000" pitchFamily="49" charset="-120"/>
              </a:rPr>
              <a:t>船上</a:t>
            </a:r>
            <a:r>
              <a:rPr lang="zh-TW" altLang="zh-TW" sz="2400" dirty="0" smtClean="0">
                <a:solidFill>
                  <a:srgbClr val="A06188"/>
                </a:solidFill>
                <a:latin typeface="華康中圓體" panose="020F0509000000000000" pitchFamily="49" charset="-120"/>
                <a:ea typeface="華康中圓體" panose="020F0509000000000000" pitchFamily="49" charset="-120"/>
              </a:rPr>
              <a:t>擠滿</a:t>
            </a:r>
            <a:r>
              <a:rPr lang="zh-TW" altLang="zh-TW" sz="2400" dirty="0">
                <a:solidFill>
                  <a:srgbClr val="A06188"/>
                </a:solidFill>
                <a:latin typeface="華康中圓體" panose="020F0509000000000000" pitchFamily="49" charset="-120"/>
                <a:ea typeface="華康中圓體" panose="020F0509000000000000" pitchFamily="49" charset="-120"/>
              </a:rPr>
              <a:t>了人</a:t>
            </a:r>
            <a:r>
              <a:rPr lang="zh-TW" altLang="zh-TW" sz="2400" dirty="0">
                <a:latin typeface="華康中圓體" panose="020F0509000000000000" pitchFamily="49" charset="-120"/>
                <a:ea typeface="華康中圓體" panose="020F0509000000000000" pitchFamily="49" charset="-120"/>
              </a:rPr>
              <a:t>。</a:t>
            </a:r>
            <a:endParaRPr lang="en-US" altLang="zh-TW" sz="2400" dirty="0">
              <a:latin typeface="華康中圓體" panose="020F0509000000000000" pitchFamily="49" charset="-120"/>
              <a:ea typeface="華康中圓體" panose="020F0509000000000000" pitchFamily="49" charset="-120"/>
            </a:endParaRPr>
          </a:p>
          <a:p>
            <a:r>
              <a:rPr lang="zh-TW" altLang="zh-TW" sz="2400" dirty="0">
                <a:latin typeface="華康中圓體" panose="020F0509000000000000" pitchFamily="49" charset="-120"/>
                <a:ea typeface="華康中圓體" panose="020F0509000000000000" pitchFamily="49" charset="-120"/>
              </a:rPr>
              <a:t>你必須跳到這艘大船</a:t>
            </a:r>
            <a:r>
              <a:rPr lang="zh-TW" altLang="zh-TW" sz="2400" dirty="0" smtClean="0">
                <a:latin typeface="華康中圓體" panose="020F0509000000000000" pitchFamily="49" charset="-120"/>
                <a:ea typeface="華康中圓體" panose="020F0509000000000000" pitchFamily="49" charset="-120"/>
              </a:rPr>
              <a:t>上</a:t>
            </a:r>
            <a:r>
              <a:rPr lang="zh-TW" altLang="en-US" sz="2400" dirty="0" smtClean="0">
                <a:latin typeface="華康中圓體" panose="020F0509000000000000" pitchFamily="49" charset="-120"/>
                <a:ea typeface="華康中圓體" panose="020F0509000000000000" pitchFamily="49" charset="-120"/>
              </a:rPr>
              <a:t>，但是</a:t>
            </a:r>
            <a:r>
              <a:rPr lang="zh-TW" altLang="zh-TW" sz="2400" dirty="0" smtClean="0">
                <a:latin typeface="華康中圓體" panose="020F0509000000000000" pitchFamily="49" charset="-120"/>
                <a:ea typeface="華康中圓體" panose="020F0509000000000000" pitchFamily="49" charset="-120"/>
              </a:rPr>
              <a:t>小船在浪中顛簸，</a:t>
            </a:r>
            <a:r>
              <a:rPr lang="zh-TW" altLang="zh-TW" sz="2400" dirty="0">
                <a:latin typeface="華康中圓體" panose="020F0509000000000000" pitchFamily="49" charset="-120"/>
                <a:ea typeface="華康中圓體" panose="020F0509000000000000" pitchFamily="49" charset="-120"/>
              </a:rPr>
              <a:t>跳船很</a:t>
            </a:r>
            <a:r>
              <a:rPr lang="zh-TW" altLang="zh-TW" sz="2400" dirty="0">
                <a:solidFill>
                  <a:srgbClr val="6B86A3"/>
                </a:solidFill>
                <a:latin typeface="華康中圓體" panose="020F0509000000000000" pitchFamily="49" charset="-120"/>
                <a:ea typeface="華康中圓體" panose="020F0509000000000000" pitchFamily="49" charset="-120"/>
              </a:rPr>
              <a:t>危險</a:t>
            </a:r>
            <a:r>
              <a:rPr lang="zh-TW" altLang="zh-TW" sz="2400" dirty="0">
                <a:latin typeface="華康中圓體" panose="020F0509000000000000" pitchFamily="49" charset="-120"/>
                <a:ea typeface="華康中圓體" panose="020F0509000000000000" pitchFamily="49" charset="-120"/>
              </a:rPr>
              <a:t>。</a:t>
            </a:r>
          </a:p>
          <a:p>
            <a:endParaRPr lang="en-US" altLang="zh-TW" sz="2400" dirty="0">
              <a:latin typeface="華康中圓體" panose="020F0509000000000000" pitchFamily="49" charset="-120"/>
              <a:ea typeface="華康中圓體" panose="020F0509000000000000" pitchFamily="49" charset="-120"/>
            </a:endParaRPr>
          </a:p>
          <a:p>
            <a:r>
              <a:rPr lang="zh-TW" altLang="zh-TW" sz="2400" dirty="0">
                <a:latin typeface="華康中圓體" panose="020F0509000000000000" pitchFamily="49" charset="-120"/>
                <a:ea typeface="華康中圓體" panose="020F0509000000000000" pitchFamily="49" charset="-120"/>
              </a:rPr>
              <a:t>有些人拒絕跳</a:t>
            </a:r>
            <a:r>
              <a:rPr lang="zh-TW" altLang="zh-TW" sz="2400" dirty="0" smtClean="0">
                <a:latin typeface="華康中圓體" panose="020F0509000000000000" pitchFamily="49" charset="-120"/>
                <a:ea typeface="華康中圓體" panose="020F0509000000000000" pitchFamily="49" charset="-120"/>
              </a:rPr>
              <a:t>船</a:t>
            </a:r>
            <a:r>
              <a:rPr lang="zh-TW" altLang="en-US" sz="2400" dirty="0" smtClean="0">
                <a:latin typeface="華康中圓體" panose="020F0509000000000000" pitchFamily="49" charset="-120"/>
                <a:ea typeface="華康中圓體" panose="020F0509000000000000" pitchFamily="49" charset="-120"/>
              </a:rPr>
              <a:t>，</a:t>
            </a:r>
            <a:r>
              <a:rPr lang="zh-TW" altLang="zh-TW" sz="2400" dirty="0" smtClean="0">
                <a:latin typeface="華康中圓體" panose="020F0509000000000000" pitchFamily="49" charset="-120"/>
                <a:ea typeface="華康中圓體" panose="020F0509000000000000" pitchFamily="49" charset="-120"/>
              </a:rPr>
              <a:t>開始</a:t>
            </a:r>
            <a:r>
              <a:rPr lang="zh-TW" altLang="zh-TW" sz="2400" dirty="0">
                <a:latin typeface="華康中圓體" panose="020F0509000000000000" pitchFamily="49" charset="-120"/>
                <a:ea typeface="華康中圓體" panose="020F0509000000000000" pitchFamily="49" charset="-120"/>
              </a:rPr>
              <a:t>抗議。</a:t>
            </a:r>
            <a:endParaRPr lang="en-US" altLang="zh-TW" sz="2400" dirty="0">
              <a:latin typeface="華康中圓體" panose="020F0509000000000000" pitchFamily="49" charset="-120"/>
              <a:ea typeface="華康中圓體" panose="020F0509000000000000" pitchFamily="49" charset="-120"/>
            </a:endParaRPr>
          </a:p>
        </p:txBody>
      </p:sp>
      <p:sp>
        <p:nvSpPr>
          <p:cNvPr id="17" name="文字方塊 16">
            <a:extLst>
              <a:ext uri="{FF2B5EF4-FFF2-40B4-BE49-F238E27FC236}">
                <a16:creationId xmlns:a16="http://schemas.microsoft.com/office/drawing/2014/main" xmlns="" id="{B8EE0597-E336-4242-B2E4-4A33309134C5}"/>
              </a:ext>
            </a:extLst>
          </p:cNvPr>
          <p:cNvSpPr txBox="1"/>
          <p:nvPr/>
        </p:nvSpPr>
        <p:spPr>
          <a:xfrm>
            <a:off x="630720" y="5285185"/>
            <a:ext cx="1048922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6000" dirty="0">
                <a:solidFill>
                  <a:schemeClr val="accent2">
                    <a:lumMod val="40000"/>
                    <a:lumOff val="60000"/>
                  </a:schemeClr>
                </a:solidFill>
                <a:latin typeface="華康中圓體" panose="020F0509000000000000" pitchFamily="49" charset="-120"/>
                <a:ea typeface="華康中圓體" panose="020F0509000000000000" pitchFamily="49" charset="-120"/>
              </a:rPr>
              <a:t>你要跟著</a:t>
            </a:r>
            <a:r>
              <a:rPr lang="zh-TW" altLang="en-US" sz="6000" dirty="0">
                <a:solidFill>
                  <a:srgbClr val="FF9933"/>
                </a:solidFill>
                <a:latin typeface="華康中圓體" panose="020F0509000000000000" pitchFamily="49" charset="-120"/>
                <a:ea typeface="華康中圓體" panose="020F0509000000000000" pitchFamily="49" charset="-120"/>
              </a:rPr>
              <a:t>抗議</a:t>
            </a:r>
            <a:r>
              <a:rPr lang="zh-TW" altLang="en-US" sz="6000" dirty="0">
                <a:solidFill>
                  <a:schemeClr val="accent2">
                    <a:lumMod val="40000"/>
                    <a:lumOff val="60000"/>
                  </a:schemeClr>
                </a:solidFill>
                <a:latin typeface="華康中圓體" panose="020F0509000000000000" pitchFamily="49" charset="-120"/>
                <a:ea typeface="華康中圓體" panose="020F0509000000000000" pitchFamily="49" charset="-120"/>
              </a:rPr>
              <a:t>？或者</a:t>
            </a:r>
            <a:r>
              <a:rPr lang="zh-TW" altLang="en-US" sz="6000" dirty="0">
                <a:solidFill>
                  <a:srgbClr val="FF9933"/>
                </a:solidFill>
                <a:latin typeface="華康中圓體" panose="020F0509000000000000" pitchFamily="49" charset="-120"/>
                <a:ea typeface="華康中圓體" panose="020F0509000000000000" pitchFamily="49" charset="-120"/>
              </a:rPr>
              <a:t>跳上大船</a:t>
            </a:r>
            <a:r>
              <a:rPr lang="zh-TW" altLang="zh-TW" sz="6000" dirty="0">
                <a:solidFill>
                  <a:schemeClr val="accent2">
                    <a:lumMod val="40000"/>
                    <a:lumOff val="60000"/>
                  </a:schemeClr>
                </a:solidFill>
                <a:latin typeface="華康中圓體" panose="020F0509000000000000" pitchFamily="49" charset="-120"/>
                <a:ea typeface="華康中圓體" panose="020F0509000000000000" pitchFamily="49" charset="-120"/>
              </a:rPr>
              <a:t>？</a:t>
            </a:r>
            <a:endParaRPr lang="en-US" altLang="zh-TW" sz="6000" dirty="0">
              <a:solidFill>
                <a:schemeClr val="accent2">
                  <a:lumMod val="40000"/>
                  <a:lumOff val="60000"/>
                </a:schemeClr>
              </a:solidFill>
              <a:latin typeface="華康中圓體" panose="020F0509000000000000" pitchFamily="49" charset="-120"/>
              <a:ea typeface="華康中圓體" panose="020F0509000000000000" pitchFamily="49" charset="-120"/>
              <a:cs typeface="SetoFont" panose="02000600000000000000" pitchFamily="2" charset="-120"/>
            </a:endParaRPr>
          </a:p>
        </p:txBody>
      </p:sp>
      <p:sp>
        <p:nvSpPr>
          <p:cNvPr id="8" name="五邊形 7"/>
          <p:cNvSpPr/>
          <p:nvPr/>
        </p:nvSpPr>
        <p:spPr>
          <a:xfrm>
            <a:off x="1" y="544393"/>
            <a:ext cx="5517930"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9" name="文字方塊 8"/>
          <p:cNvSpPr txBox="1"/>
          <p:nvPr/>
        </p:nvSpPr>
        <p:spPr>
          <a:xfrm>
            <a:off x="337206" y="649951"/>
            <a:ext cx="5451895" cy="1107996"/>
          </a:xfrm>
          <a:prstGeom prst="rect">
            <a:avLst/>
          </a:prstGeom>
          <a:noFill/>
        </p:spPr>
        <p:txBody>
          <a:bodyPr wrap="square" rtlCol="0" anchor="t">
            <a:spAutoFit/>
          </a:bodyPr>
          <a:lstStyle/>
          <a:p>
            <a:r>
              <a:rPr lang="en-US" sz="6600" dirty="0" err="1">
                <a:solidFill>
                  <a:srgbClr val="363639"/>
                </a:solidFill>
                <a:latin typeface="SetoFont" panose="02000600000000000000" pitchFamily="2" charset="-120"/>
                <a:ea typeface="SetoFont"/>
                <a:cs typeface="SetoFont" panose="02000600000000000000" pitchFamily="2" charset="-120"/>
              </a:rPr>
              <a:t>把錢交出去</a:t>
            </a:r>
            <a:endParaRPr lang="en-US" altLang="zh-TW" sz="6600" dirty="0" err="1">
              <a:solidFill>
                <a:srgbClr val="363639"/>
              </a:solidFill>
              <a:latin typeface="SetoFont" panose="02000600000000000000" pitchFamily="2" charset="-120"/>
              <a:ea typeface="SetoFont" panose="02000600000000000000" pitchFamily="2" charset="-120"/>
              <a:cs typeface="SetoFont" panose="02000600000000000000" pitchFamily="2" charset="-120"/>
            </a:endParaRPr>
          </a:p>
        </p:txBody>
      </p:sp>
    </p:spTree>
    <p:extLst>
      <p:ext uri="{BB962C8B-B14F-4D97-AF65-F5344CB8AC3E}">
        <p14:creationId xmlns:p14="http://schemas.microsoft.com/office/powerpoint/2010/main" val="237152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手繪多邊形 11">
            <a:hlinkClick r:id="rId3" action="ppaction://hlinksldjump"/>
            <a:extLst>
              <a:ext uri="{FF2B5EF4-FFF2-40B4-BE49-F238E27FC236}">
                <a16:creationId xmlns:a16="http://schemas.microsoft.com/office/drawing/2014/main" xmlns="" id="{E69F919F-9A4A-49E3-BCBE-C42BBA8734EA}"/>
              </a:ext>
            </a:extLst>
          </p:cNvPr>
          <p:cNvSpPr/>
          <p:nvPr/>
        </p:nvSpPr>
        <p:spPr>
          <a:xfrm rot="10800000">
            <a:off x="-2" y="-14377"/>
            <a:ext cx="6453353" cy="6877401"/>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6B86A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9" name="手繪多邊形 10">
            <a:hlinkClick r:id="rId4" action="ppaction://hlinksldjump"/>
            <a:extLst>
              <a:ext uri="{FF2B5EF4-FFF2-40B4-BE49-F238E27FC236}">
                <a16:creationId xmlns:a16="http://schemas.microsoft.com/office/drawing/2014/main" xmlns="" id="{6D18017E-3C9A-490E-8B7E-2A913E8A8142}"/>
              </a:ext>
            </a:extLst>
          </p:cNvPr>
          <p:cNvSpPr/>
          <p:nvPr/>
        </p:nvSpPr>
        <p:spPr>
          <a:xfrm>
            <a:off x="5749226" y="-7188"/>
            <a:ext cx="6453354" cy="6863024"/>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C35A7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 name="文字方塊 1">
            <a:hlinkClick r:id="rId3" action="ppaction://hlinksldjump"/>
          </p:cNvPr>
          <p:cNvSpPr txBox="1"/>
          <p:nvPr/>
        </p:nvSpPr>
        <p:spPr>
          <a:xfrm>
            <a:off x="530761" y="2460717"/>
            <a:ext cx="4902177" cy="1569660"/>
          </a:xfrm>
          <a:prstGeom prst="rect">
            <a:avLst/>
          </a:prstGeom>
          <a:noFill/>
        </p:spPr>
        <p:txBody>
          <a:bodyPr wrap="square" rtlCol="0" anchor="t">
            <a:spAutoFit/>
          </a:bodyPr>
          <a:lstStyle/>
          <a:p>
            <a:pPr algn="ctr"/>
            <a:r>
              <a:rPr lang="zh-TW" altLang="en-US" sz="9600" dirty="0">
                <a:latin typeface="SetoFont" panose="02000600000000000000" pitchFamily="2" charset="-120"/>
                <a:ea typeface="SetoFont" panose="02000600000000000000" pitchFamily="2" charset="-120"/>
                <a:cs typeface="SetoFont" panose="02000600000000000000" pitchFamily="2" charset="-120"/>
              </a:rPr>
              <a:t>抗議</a:t>
            </a:r>
          </a:p>
        </p:txBody>
      </p:sp>
      <p:sp>
        <p:nvSpPr>
          <p:cNvPr id="4" name="文字方塊 3">
            <a:hlinkClick r:id="rId4" action="ppaction://hlinksldjump"/>
          </p:cNvPr>
          <p:cNvSpPr txBox="1"/>
          <p:nvPr/>
        </p:nvSpPr>
        <p:spPr>
          <a:xfrm>
            <a:off x="6308156" y="2475581"/>
            <a:ext cx="5619238" cy="1569660"/>
          </a:xfrm>
          <a:prstGeom prst="rect">
            <a:avLst/>
          </a:prstGeom>
          <a:noFill/>
        </p:spPr>
        <p:txBody>
          <a:bodyPr wrap="square" rtlCol="0" anchor="t">
            <a:spAutoFit/>
          </a:bodyPr>
          <a:lstStyle/>
          <a:p>
            <a:pPr algn="ctr"/>
            <a:r>
              <a:rPr lang="zh-TW" altLang="en-US" sz="9600" dirty="0">
                <a:latin typeface="SetoFont" panose="02000600000000000000" pitchFamily="2" charset="-120"/>
                <a:ea typeface="SetoFont"/>
                <a:cs typeface="SetoFont" panose="02000600000000000000" pitchFamily="2" charset="-120"/>
              </a:rPr>
              <a:t>跳船</a:t>
            </a:r>
            <a:endParaRPr lang="zh-TW" altLang="en-US" sz="9600" dirty="0">
              <a:latin typeface="SetoFont" panose="02000600000000000000" pitchFamily="2" charset="-120"/>
              <a:ea typeface="SetoFont" panose="02000600000000000000" pitchFamily="2" charset="-120"/>
              <a:cs typeface="SetoFont" panose="02000600000000000000" pitchFamily="2" charset="-120"/>
            </a:endParaRPr>
          </a:p>
        </p:txBody>
      </p:sp>
    </p:spTree>
    <p:extLst>
      <p:ext uri="{BB962C8B-B14F-4D97-AF65-F5344CB8AC3E}">
        <p14:creationId xmlns:p14="http://schemas.microsoft.com/office/powerpoint/2010/main" val="5659933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1328468" y="5236234"/>
            <a:ext cx="3053749" cy="369332"/>
          </a:xfrm>
          <a:prstGeom prst="rect">
            <a:avLst/>
          </a:prstGeom>
          <a:noFill/>
        </p:spPr>
        <p:txBody>
          <a:bodyPr wrap="square" rtlCol="0" anchor="t">
            <a:spAutoFit/>
          </a:bodyPr>
          <a:lstStyle/>
          <a:p>
            <a:endParaRPr lang="zh-TW" dirty="0">
              <a:cs typeface="Calibri"/>
            </a:endParaRPr>
          </a:p>
        </p:txBody>
      </p:sp>
      <p:sp>
        <p:nvSpPr>
          <p:cNvPr id="9" name="文字方塊 8"/>
          <p:cNvSpPr txBox="1"/>
          <p:nvPr/>
        </p:nvSpPr>
        <p:spPr>
          <a:xfrm>
            <a:off x="6958639" y="5236234"/>
            <a:ext cx="3053749" cy="369332"/>
          </a:xfrm>
          <a:prstGeom prst="rect">
            <a:avLst/>
          </a:prstGeom>
          <a:noFill/>
        </p:spPr>
        <p:txBody>
          <a:bodyPr wrap="square" rtlCol="0" anchor="t">
            <a:spAutoFit/>
          </a:bodyPr>
          <a:lstStyle/>
          <a:p>
            <a:endParaRPr lang="zh-TW" dirty="0">
              <a:ea typeface="+mn-lt"/>
              <a:cs typeface="+mn-lt"/>
            </a:endParaRPr>
          </a:p>
        </p:txBody>
      </p:sp>
      <p:pic>
        <p:nvPicPr>
          <p:cNvPr id="4098" name="Picture 2" descr="Fail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5310" y="-2374379"/>
            <a:ext cx="3758496" cy="2510693"/>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p:cNvSpPr txBox="1"/>
          <p:nvPr/>
        </p:nvSpPr>
        <p:spPr>
          <a:xfrm>
            <a:off x="5108523" y="6457890"/>
            <a:ext cx="5752134" cy="400110"/>
          </a:xfrm>
          <a:prstGeom prst="rect">
            <a:avLst/>
          </a:prstGeom>
          <a:noFill/>
        </p:spPr>
        <p:txBody>
          <a:bodyPr wrap="square" rtlCol="0">
            <a:spAutoFit/>
          </a:bodyPr>
          <a:lstStyle/>
          <a:p>
            <a:r>
              <a:rPr lang="zh-TW" altLang="en-US" sz="1000" dirty="0">
                <a:solidFill>
                  <a:schemeClr val="bg2">
                    <a:lumMod val="50000"/>
                    <a:lumOff val="50000"/>
                  </a:schemeClr>
                </a:solidFill>
                <a:latin typeface="+mn-ea"/>
              </a:rPr>
              <a:t>圖片來源</a:t>
            </a:r>
            <a:r>
              <a:rPr lang="en-US" altLang="zh-TW" sz="1000" dirty="0">
                <a:solidFill>
                  <a:schemeClr val="bg2">
                    <a:lumMod val="50000"/>
                    <a:lumOff val="50000"/>
                  </a:schemeClr>
                </a:solidFill>
                <a:latin typeface="+mn-ea"/>
              </a:rPr>
              <a:t>https://</a:t>
            </a:r>
            <a:r>
              <a:rPr lang="en-US" altLang="zh-TW" sz="1000" dirty="0" err="1">
                <a:solidFill>
                  <a:schemeClr val="bg2">
                    <a:lumMod val="50000"/>
                    <a:lumOff val="50000"/>
                  </a:schemeClr>
                </a:solidFill>
                <a:latin typeface="+mn-ea"/>
              </a:rPr>
              <a:t>vanna.com</a:t>
            </a:r>
            <a:r>
              <a:rPr lang="en-US" altLang="zh-TW" sz="1000" dirty="0">
                <a:solidFill>
                  <a:schemeClr val="bg2">
                    <a:lumMod val="50000"/>
                    <a:lumOff val="50000"/>
                  </a:schemeClr>
                </a:solidFill>
                <a:latin typeface="+mn-ea"/>
              </a:rPr>
              <a:t>/articles/read/</a:t>
            </a:r>
            <a:r>
              <a:rPr lang="en-US" altLang="zh-TW" sz="1000" dirty="0" err="1">
                <a:solidFill>
                  <a:schemeClr val="bg2">
                    <a:lumMod val="50000"/>
                    <a:lumOff val="50000"/>
                  </a:schemeClr>
                </a:solidFill>
                <a:latin typeface="+mn-ea"/>
              </a:rPr>
              <a:t>tell-me-about-a-time-you-failed-8008?hl</a:t>
            </a:r>
            <a:r>
              <a:rPr lang="en-US" altLang="zh-TW" sz="1000" dirty="0">
                <a:solidFill>
                  <a:schemeClr val="bg2">
                    <a:lumMod val="50000"/>
                    <a:lumOff val="50000"/>
                  </a:schemeClr>
                </a:solidFill>
                <a:latin typeface="+mn-ea"/>
              </a:rPr>
              <a:t>=</a:t>
            </a:r>
            <a:r>
              <a:rPr lang="en-US" altLang="zh-TW" sz="1000" dirty="0" err="1">
                <a:solidFill>
                  <a:schemeClr val="bg2">
                    <a:lumMod val="50000"/>
                    <a:lumOff val="50000"/>
                  </a:schemeClr>
                </a:solidFill>
                <a:latin typeface="+mn-ea"/>
              </a:rPr>
              <a:t>zh-Hant</a:t>
            </a:r>
            <a:endParaRPr lang="zh-TW" altLang="en-US" sz="1000" dirty="0">
              <a:solidFill>
                <a:schemeClr val="bg2">
                  <a:lumMod val="50000"/>
                  <a:lumOff val="50000"/>
                </a:schemeClr>
              </a:solidFill>
            </a:endParaRPr>
          </a:p>
          <a:p>
            <a:endParaRPr lang="zh-TW" altLang="en-US" sz="1000" dirty="0">
              <a:solidFill>
                <a:schemeClr val="bg2">
                  <a:lumMod val="50000"/>
                  <a:lumOff val="50000"/>
                </a:schemeClr>
              </a:solidFill>
              <a:latin typeface="+mn-ea"/>
            </a:endParaRPr>
          </a:p>
        </p:txBody>
      </p:sp>
      <p:sp>
        <p:nvSpPr>
          <p:cNvPr id="16" name="五邊形 15"/>
          <p:cNvSpPr/>
          <p:nvPr/>
        </p:nvSpPr>
        <p:spPr>
          <a:xfrm>
            <a:off x="1" y="544393"/>
            <a:ext cx="3736427"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17" name="文字方塊 16"/>
          <p:cNvSpPr txBox="1"/>
          <p:nvPr/>
        </p:nvSpPr>
        <p:spPr>
          <a:xfrm>
            <a:off x="308452" y="592442"/>
            <a:ext cx="2860418" cy="1107996"/>
          </a:xfrm>
          <a:prstGeom prst="rect">
            <a:avLst/>
          </a:prstGeom>
          <a:noFill/>
        </p:spPr>
        <p:txBody>
          <a:bodyPr wrap="square" rtlCol="0" anchor="t">
            <a:spAutoFit/>
          </a:bodyPr>
          <a:lstStyle/>
          <a:p>
            <a:pPr algn="ctr"/>
            <a:r>
              <a:rPr lang="zh-TW" altLang="en-US" sz="6600" dirty="0">
                <a:solidFill>
                  <a:schemeClr val="bg1">
                    <a:lumMod val="75000"/>
                    <a:lumOff val="25000"/>
                  </a:schemeClr>
                </a:solidFill>
                <a:latin typeface="SetoFont" panose="02000600000000000000" pitchFamily="2" charset="-120"/>
                <a:ea typeface="SetoFont" panose="02000600000000000000" pitchFamily="2" charset="-120"/>
                <a:cs typeface="SetoFont" panose="02000600000000000000" pitchFamily="2" charset="-120"/>
              </a:rPr>
              <a:t>抗議</a:t>
            </a:r>
          </a:p>
        </p:txBody>
      </p:sp>
      <p:sp>
        <p:nvSpPr>
          <p:cNvPr id="3" name="文字方塊 2">
            <a:extLst>
              <a:ext uri="{FF2B5EF4-FFF2-40B4-BE49-F238E27FC236}">
                <a16:creationId xmlns:a16="http://schemas.microsoft.com/office/drawing/2014/main" xmlns="" id="{B8EE0597-E336-4242-B2E4-4A33309134C5}"/>
              </a:ext>
            </a:extLst>
          </p:cNvPr>
          <p:cNvSpPr txBox="1"/>
          <p:nvPr/>
        </p:nvSpPr>
        <p:spPr>
          <a:xfrm>
            <a:off x="641230" y="2539042"/>
            <a:ext cx="1090953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400" dirty="0">
                <a:latin typeface="華康中圓體" panose="020F0509000000000000" pitchFamily="49" charset="-120"/>
                <a:ea typeface="華康中圓體" panose="020F0509000000000000" pitchFamily="49" charset="-120"/>
              </a:rPr>
              <a:t>你</a:t>
            </a:r>
            <a:r>
              <a:rPr lang="zh-TW" altLang="en-US" sz="2400" dirty="0">
                <a:solidFill>
                  <a:srgbClr val="C35A78"/>
                </a:solidFill>
                <a:latin typeface="華康中圓體" panose="020F0509000000000000" pitchFamily="49" charset="-120"/>
                <a:ea typeface="華康中圓體" panose="020F0509000000000000" pitchFamily="49" charset="-120"/>
              </a:rPr>
              <a:t>拒絕</a:t>
            </a:r>
            <a:r>
              <a:rPr lang="zh-TW" altLang="en-US" sz="2400" dirty="0">
                <a:latin typeface="華康中圓體" panose="020F0509000000000000" pitchFamily="49" charset="-120"/>
                <a:ea typeface="華康中圓體" panose="020F0509000000000000" pitchFamily="49" charset="-120"/>
              </a:rPr>
              <a:t>跳上大</a:t>
            </a:r>
            <a:r>
              <a:rPr lang="zh-TW" sz="2400" dirty="0">
                <a:latin typeface="華康中圓體" panose="020F0509000000000000" pitchFamily="49" charset="-120"/>
                <a:ea typeface="華康中圓體" panose="020F0509000000000000" pitchFamily="49" charset="-120"/>
              </a:rPr>
              <a:t>船，你</a:t>
            </a:r>
            <a:r>
              <a:rPr lang="zh-TW" sz="2400" dirty="0" smtClean="0">
                <a:latin typeface="華康中圓體" panose="020F0509000000000000" pitchFamily="49" charset="-120"/>
                <a:ea typeface="華康中圓體" panose="020F0509000000000000" pitchFamily="49" charset="-120"/>
              </a:rPr>
              <a:t>加入抗議</a:t>
            </a:r>
            <a:r>
              <a:rPr lang="zh-TW" sz="2400" dirty="0">
                <a:latin typeface="華康中圓體" panose="020F0509000000000000" pitchFamily="49" charset="-120"/>
                <a:ea typeface="華康中圓體" panose="020F0509000000000000" pitchFamily="49" charset="-120"/>
              </a:rPr>
              <a:t>的行列中。</a:t>
            </a:r>
            <a:endParaRPr lang="en-US" altLang="zh-TW" sz="2400" dirty="0">
              <a:latin typeface="華康中圓體" panose="020F0509000000000000" pitchFamily="49" charset="-120"/>
              <a:ea typeface="華康中圓體" panose="020F0509000000000000" pitchFamily="49" charset="-120"/>
              <a:cs typeface="+mn-lt"/>
            </a:endParaRPr>
          </a:p>
          <a:p>
            <a:endParaRPr lang="zh-TW" sz="2400" dirty="0">
              <a:latin typeface="華康中圓體" panose="020F0509000000000000" pitchFamily="49" charset="-120"/>
              <a:ea typeface="華康中圓體" panose="020F0509000000000000" pitchFamily="49" charset="-120"/>
              <a:cs typeface="+mn-lt"/>
            </a:endParaRPr>
          </a:p>
          <a:p>
            <a:r>
              <a:rPr lang="zh-TW" sz="2400" dirty="0">
                <a:latin typeface="華康中圓體" panose="020F0509000000000000" pitchFamily="49" charset="-120"/>
                <a:ea typeface="華康中圓體" panose="020F0509000000000000" pitchFamily="49" charset="-120"/>
              </a:rPr>
              <a:t>走私者們開始用棍棒</a:t>
            </a:r>
            <a:r>
              <a:rPr lang="zh-TW" sz="2400" dirty="0">
                <a:solidFill>
                  <a:srgbClr val="A06188"/>
                </a:solidFill>
                <a:latin typeface="華康中圓體" panose="020F0509000000000000" pitchFamily="49" charset="-120"/>
                <a:ea typeface="華康中圓體" panose="020F0509000000000000" pitchFamily="49" charset="-120"/>
              </a:rPr>
              <a:t>攻擊</a:t>
            </a:r>
            <a:r>
              <a:rPr lang="zh-TW" sz="2400" dirty="0" smtClean="0">
                <a:latin typeface="華康中圓體" panose="020F0509000000000000" pitchFamily="49" charset="-120"/>
                <a:ea typeface="華康中圓體" panose="020F0509000000000000" pitchFamily="49" charset="-120"/>
              </a:rPr>
              <a:t>你</a:t>
            </a:r>
            <a:r>
              <a:rPr lang="zh-TW" altLang="en-US" sz="2400" dirty="0" smtClean="0">
                <a:latin typeface="華康中圓體" panose="020F0509000000000000" pitchFamily="49" charset="-120"/>
                <a:ea typeface="華康中圓體" panose="020F0509000000000000" pitchFamily="49" charset="-120"/>
              </a:rPr>
              <a:t>們</a:t>
            </a:r>
            <a:r>
              <a:rPr lang="zh-TW" sz="2400" dirty="0" smtClean="0">
                <a:latin typeface="華康中圓體" panose="020F0509000000000000" pitchFamily="49" charset="-120"/>
                <a:ea typeface="華康中圓體" panose="020F0509000000000000" pitchFamily="49" charset="-120"/>
              </a:rPr>
              <a:t>。</a:t>
            </a:r>
            <a:endParaRPr lang="en-US" altLang="zh-TW" sz="2400" dirty="0">
              <a:latin typeface="華康中圓體" panose="020F0509000000000000" pitchFamily="49" charset="-120"/>
              <a:ea typeface="華康中圓體" panose="020F0509000000000000" pitchFamily="49" charset="-120"/>
            </a:endParaRPr>
          </a:p>
          <a:p>
            <a:endParaRPr lang="en-US" altLang="zh-TW" sz="2400" dirty="0">
              <a:latin typeface="華康中圓體" panose="020F0509000000000000" pitchFamily="49" charset="-120"/>
              <a:ea typeface="華康中圓體" panose="020F0509000000000000" pitchFamily="49" charset="-120"/>
            </a:endParaRPr>
          </a:p>
          <a:p>
            <a:r>
              <a:rPr lang="zh-TW" sz="2400" dirty="0">
                <a:latin typeface="華康中圓體" panose="020F0509000000000000" pitchFamily="49" charset="-120"/>
                <a:ea typeface="華康中圓體" panose="020F0509000000000000" pitchFamily="49" charset="-120"/>
              </a:rPr>
              <a:t>他們打你的頭</a:t>
            </a:r>
            <a:r>
              <a:rPr lang="zh-TW" sz="2400" dirty="0" smtClean="0">
                <a:latin typeface="華康中圓體" panose="020F0509000000000000" pitchFamily="49" charset="-120"/>
                <a:ea typeface="華康中圓體" panose="020F0509000000000000" pitchFamily="49" charset="-120"/>
              </a:rPr>
              <a:t>，</a:t>
            </a:r>
            <a:r>
              <a:rPr lang="zh-TW" altLang="en-US" sz="2400" dirty="0" smtClean="0">
                <a:latin typeface="華康中圓體" panose="020F0509000000000000" pitchFamily="49" charset="-120"/>
                <a:ea typeface="華康中圓體" panose="020F0509000000000000" pitchFamily="49" charset="-120"/>
              </a:rPr>
              <a:t>最後</a:t>
            </a:r>
            <a:r>
              <a:rPr lang="zh-TW" sz="2400" dirty="0" smtClean="0">
                <a:latin typeface="華康中圓體" panose="020F0509000000000000" pitchFamily="49" charset="-120"/>
                <a:ea typeface="華康中圓體" panose="020F0509000000000000" pitchFamily="49" charset="-120"/>
              </a:rPr>
              <a:t>把</a:t>
            </a:r>
            <a:r>
              <a:rPr lang="zh-TW" sz="2400" dirty="0">
                <a:latin typeface="華康中圓體" panose="020F0509000000000000" pitchFamily="49" charset="-120"/>
                <a:ea typeface="華康中圓體" panose="020F0509000000000000" pitchFamily="49" charset="-120"/>
              </a:rPr>
              <a:t>你</a:t>
            </a:r>
            <a:r>
              <a:rPr lang="zh-TW" sz="2400" dirty="0">
                <a:solidFill>
                  <a:srgbClr val="6B86A3"/>
                </a:solidFill>
                <a:latin typeface="華康中圓體" panose="020F0509000000000000" pitchFamily="49" charset="-120"/>
                <a:ea typeface="華康中圓體" panose="020F0509000000000000" pitchFamily="49" charset="-120"/>
              </a:rPr>
              <a:t>丟入水中</a:t>
            </a:r>
            <a:r>
              <a:rPr lang="zh-TW" sz="2400" dirty="0">
                <a:latin typeface="華康中圓體" panose="020F0509000000000000" pitchFamily="49" charset="-120"/>
                <a:ea typeface="華康中圓體" panose="020F0509000000000000" pitchFamily="49" charset="-120"/>
              </a:rPr>
              <a:t>。</a:t>
            </a:r>
            <a:endParaRPr lang="en-US" altLang="zh-TW" sz="2400" dirty="0">
              <a:latin typeface="華康中圓體" panose="020F0509000000000000" pitchFamily="49" charset="-120"/>
              <a:ea typeface="華康中圓體" panose="020F0509000000000000" pitchFamily="49" charset="-120"/>
              <a:cs typeface="+mn-lt"/>
            </a:endParaRPr>
          </a:p>
        </p:txBody>
      </p:sp>
      <p:sp>
        <p:nvSpPr>
          <p:cNvPr id="15" name="文字方塊 14">
            <a:extLst>
              <a:ext uri="{FF2B5EF4-FFF2-40B4-BE49-F238E27FC236}">
                <a16:creationId xmlns:a16="http://schemas.microsoft.com/office/drawing/2014/main" xmlns="" id="{B8EE0597-E336-4242-B2E4-4A33309134C5}"/>
              </a:ext>
            </a:extLst>
          </p:cNvPr>
          <p:cNvSpPr txBox="1"/>
          <p:nvPr/>
        </p:nvSpPr>
        <p:spPr>
          <a:xfrm>
            <a:off x="633074" y="4779295"/>
            <a:ext cx="1048922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zh-TW" sz="4800" dirty="0">
                <a:latin typeface="華康中圓體" panose="020F0509000000000000" pitchFamily="49" charset="-120"/>
                <a:ea typeface="華康中圓體" panose="020F0509000000000000" pitchFamily="49" charset="-120"/>
              </a:rPr>
              <a:t>你和你的家人逐漸</a:t>
            </a:r>
            <a:r>
              <a:rPr lang="zh-TW" altLang="zh-TW" sz="4800" dirty="0">
                <a:solidFill>
                  <a:srgbClr val="FF9933"/>
                </a:solidFill>
                <a:latin typeface="華康中圓體" panose="020F0509000000000000" pitchFamily="49" charset="-120"/>
                <a:ea typeface="華康中圓體" panose="020F0509000000000000" pitchFamily="49" charset="-120"/>
              </a:rPr>
              <a:t>消失</a:t>
            </a:r>
            <a:r>
              <a:rPr lang="zh-TW" altLang="zh-TW" sz="4800" dirty="0">
                <a:latin typeface="華康中圓體" panose="020F0509000000000000" pitchFamily="49" charset="-120"/>
                <a:ea typeface="華康中圓體" panose="020F0509000000000000" pitchFamily="49" charset="-120"/>
              </a:rPr>
              <a:t>在海浪之中。</a:t>
            </a:r>
            <a:endParaRPr lang="en-US" altLang="zh-TW" sz="4800" dirty="0">
              <a:latin typeface="華康中圓體" panose="020F0509000000000000" pitchFamily="49" charset="-120"/>
              <a:ea typeface="華康中圓體" panose="020F0509000000000000" pitchFamily="49" charset="-120"/>
              <a:cs typeface="+mn-lt"/>
            </a:endParaRPr>
          </a:p>
        </p:txBody>
      </p:sp>
      <p:pic>
        <p:nvPicPr>
          <p:cNvPr id="5" name="圖片 4"/>
          <p:cNvPicPr>
            <a:picLocks noChangeAspect="1"/>
          </p:cNvPicPr>
          <p:nvPr/>
        </p:nvPicPr>
        <p:blipFill>
          <a:blip r:embed="rId4"/>
          <a:stretch>
            <a:fillRect/>
          </a:stretch>
        </p:blipFill>
        <p:spPr>
          <a:xfrm rot="20711958">
            <a:off x="3759555" y="2258434"/>
            <a:ext cx="5382249" cy="2908705"/>
          </a:xfrm>
          <a:prstGeom prst="rect">
            <a:avLst/>
          </a:prstGeom>
        </p:spPr>
      </p:pic>
      <p:sp>
        <p:nvSpPr>
          <p:cNvPr id="18" name="五邊形 17">
            <a:hlinkClick r:id="rId5" action="ppaction://hlinksldjump"/>
          </p:cNvPr>
          <p:cNvSpPr/>
          <p:nvPr/>
        </p:nvSpPr>
        <p:spPr>
          <a:xfrm>
            <a:off x="10964174" y="6205729"/>
            <a:ext cx="1026543" cy="422211"/>
          </a:xfrm>
          <a:prstGeom prst="homePlate">
            <a:avLst>
              <a:gd name="adj" fmla="val 48303"/>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 </a:t>
            </a:r>
          </a:p>
        </p:txBody>
      </p:sp>
      <p:sp>
        <p:nvSpPr>
          <p:cNvPr id="19" name="五邊形 18">
            <a:hlinkClick r:id="rId6" action="ppaction://hlinksldjump"/>
          </p:cNvPr>
          <p:cNvSpPr/>
          <p:nvPr/>
        </p:nvSpPr>
        <p:spPr>
          <a:xfrm rot="10800000">
            <a:off x="10860657" y="5671459"/>
            <a:ext cx="1026543" cy="422211"/>
          </a:xfrm>
          <a:prstGeom prst="homePlate">
            <a:avLst>
              <a:gd name="adj" fmla="val 48303"/>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 </a:t>
            </a:r>
          </a:p>
        </p:txBody>
      </p:sp>
      <p:sp>
        <p:nvSpPr>
          <p:cNvPr id="20" name="文字方塊 19">
            <a:hlinkClick r:id="rId6" action="ppaction://hlinksldjump"/>
          </p:cNvPr>
          <p:cNvSpPr txBox="1"/>
          <p:nvPr/>
        </p:nvSpPr>
        <p:spPr>
          <a:xfrm>
            <a:off x="10912417" y="5713288"/>
            <a:ext cx="1026543" cy="338554"/>
          </a:xfrm>
          <a:prstGeom prst="rect">
            <a:avLst/>
          </a:prstGeom>
          <a:noFill/>
        </p:spPr>
        <p:txBody>
          <a:bodyPr wrap="square" rtlCol="0">
            <a:spAutoFit/>
          </a:bodyPr>
          <a:lstStyle/>
          <a:p>
            <a:r>
              <a:rPr lang="zh-TW" altLang="en-US" sz="1600" dirty="0">
                <a:solidFill>
                  <a:schemeClr val="bg1"/>
                </a:solidFill>
                <a:latin typeface="Mamelon" panose="02000600000000000000" pitchFamily="50" charset="-128"/>
                <a:ea typeface="Mamelon" panose="02000600000000000000" pitchFamily="50" charset="-128"/>
              </a:rPr>
              <a:t>再試一次</a:t>
            </a:r>
          </a:p>
        </p:txBody>
      </p:sp>
      <p:sp>
        <p:nvSpPr>
          <p:cNvPr id="21" name="文字方塊 20">
            <a:hlinkClick r:id="rId5" action="ppaction://hlinksldjump"/>
          </p:cNvPr>
          <p:cNvSpPr txBox="1"/>
          <p:nvPr/>
        </p:nvSpPr>
        <p:spPr>
          <a:xfrm>
            <a:off x="10935422" y="6255533"/>
            <a:ext cx="1003538" cy="338554"/>
          </a:xfrm>
          <a:prstGeom prst="rect">
            <a:avLst/>
          </a:prstGeom>
          <a:noFill/>
        </p:spPr>
        <p:txBody>
          <a:bodyPr wrap="square" rtlCol="0">
            <a:spAutoFit/>
          </a:bodyPr>
          <a:lstStyle/>
          <a:p>
            <a:r>
              <a:rPr lang="zh-TW" altLang="en-US" sz="1600" dirty="0">
                <a:solidFill>
                  <a:schemeClr val="bg1"/>
                </a:solidFill>
                <a:latin typeface="Mamelon" panose="02000600000000000000" pitchFamily="50" charset="-128"/>
                <a:ea typeface="Mamelon" panose="02000600000000000000" pitchFamily="50" charset="-128"/>
              </a:rPr>
              <a:t>跳至結尾</a:t>
            </a:r>
          </a:p>
        </p:txBody>
      </p:sp>
    </p:spTree>
    <p:extLst>
      <p:ext uri="{BB962C8B-B14F-4D97-AF65-F5344CB8AC3E}">
        <p14:creationId xmlns:p14="http://schemas.microsoft.com/office/powerpoint/2010/main" val="281613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3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750"/>
                                        <p:tgtEl>
                                          <p:spTgt spid="4098"/>
                                        </p:tgtEl>
                                        <p:attrNameLst>
                                          <p:attrName>ppt_x</p:attrName>
                                        </p:attrNameLst>
                                      </p:cBhvr>
                                      <p:tavLst>
                                        <p:tav tm="0">
                                          <p:val>
                                            <p:strVal val="ppt_x"/>
                                          </p:val>
                                        </p:tav>
                                        <p:tav tm="100000">
                                          <p:val>
                                            <p:strVal val="ppt_x"/>
                                          </p:val>
                                        </p:tav>
                                      </p:tavLst>
                                    </p:anim>
                                    <p:anim calcmode="lin" valueType="num">
                                      <p:cBhvr additive="base">
                                        <p:cTn id="17" dur="750"/>
                                        <p:tgtEl>
                                          <p:spTgt spid="4098"/>
                                        </p:tgtEl>
                                        <p:attrNameLst>
                                          <p:attrName>ppt_y</p:attrName>
                                        </p:attrNameLst>
                                      </p:cBhvr>
                                      <p:tavLst>
                                        <p:tav tm="0">
                                          <p:val>
                                            <p:strVal val="ppt_y"/>
                                          </p:val>
                                        </p:tav>
                                        <p:tav tm="100000">
                                          <p:val>
                                            <p:strVal val="1+ppt_h/2"/>
                                          </p:val>
                                        </p:tav>
                                      </p:tavLst>
                                    </p:anim>
                                    <p:set>
                                      <p:cBhvr>
                                        <p:cTn id="18" dur="1" fill="hold">
                                          <p:stCondLst>
                                            <p:cond delay="749"/>
                                          </p:stCondLst>
                                        </p:cTn>
                                        <p:tgtEl>
                                          <p:spTgt spid="4098"/>
                                        </p:tgtEl>
                                        <p:attrNameLst>
                                          <p:attrName>style.visibility</p:attrName>
                                        </p:attrNameLst>
                                      </p:cBhvr>
                                      <p:to>
                                        <p:strVal val="hidden"/>
                                      </p:to>
                                    </p:set>
                                  </p:childTnLst>
                                </p:cTn>
                              </p:par>
                            </p:childTnLst>
                          </p:cTn>
                        </p:par>
                        <p:par>
                          <p:cTn id="19" fill="hold">
                            <p:stCondLst>
                              <p:cond delay="750"/>
                            </p:stCondLst>
                            <p:childTnLst>
                              <p:par>
                                <p:cTn id="20" presetID="1" presetClass="entr" presetSubtype="0" fill="hold" nodeType="afterEffect">
                                  <p:stCondLst>
                                    <p:cond delay="50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1328468" y="5236234"/>
            <a:ext cx="3053749" cy="369332"/>
          </a:xfrm>
          <a:prstGeom prst="rect">
            <a:avLst/>
          </a:prstGeom>
          <a:noFill/>
        </p:spPr>
        <p:txBody>
          <a:bodyPr wrap="square" rtlCol="0" anchor="t">
            <a:spAutoFit/>
          </a:bodyPr>
          <a:lstStyle/>
          <a:p>
            <a:endParaRPr lang="zh-TW" dirty="0">
              <a:cs typeface="Calibri"/>
            </a:endParaRPr>
          </a:p>
        </p:txBody>
      </p:sp>
      <p:sp>
        <p:nvSpPr>
          <p:cNvPr id="9" name="文字方塊 8"/>
          <p:cNvSpPr txBox="1"/>
          <p:nvPr/>
        </p:nvSpPr>
        <p:spPr>
          <a:xfrm>
            <a:off x="6958639" y="5236234"/>
            <a:ext cx="3053749" cy="369332"/>
          </a:xfrm>
          <a:prstGeom prst="rect">
            <a:avLst/>
          </a:prstGeom>
          <a:noFill/>
        </p:spPr>
        <p:txBody>
          <a:bodyPr wrap="square" rtlCol="0" anchor="t">
            <a:spAutoFit/>
          </a:bodyPr>
          <a:lstStyle/>
          <a:p>
            <a:endParaRPr lang="zh-TW" dirty="0">
              <a:ea typeface="+mn-lt"/>
              <a:cs typeface="+mn-lt"/>
            </a:endParaRPr>
          </a:p>
        </p:txBody>
      </p:sp>
      <p:pic>
        <p:nvPicPr>
          <p:cNvPr id="4098" name="Picture 2" descr="Fail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5310" y="-2374379"/>
            <a:ext cx="3758496" cy="2510693"/>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p:cNvSpPr txBox="1"/>
          <p:nvPr/>
        </p:nvSpPr>
        <p:spPr>
          <a:xfrm>
            <a:off x="5108523" y="6457890"/>
            <a:ext cx="5752134" cy="400110"/>
          </a:xfrm>
          <a:prstGeom prst="rect">
            <a:avLst/>
          </a:prstGeom>
          <a:noFill/>
        </p:spPr>
        <p:txBody>
          <a:bodyPr wrap="square" rtlCol="0">
            <a:spAutoFit/>
          </a:bodyPr>
          <a:lstStyle/>
          <a:p>
            <a:r>
              <a:rPr lang="zh-TW" altLang="en-US" sz="1000" dirty="0">
                <a:solidFill>
                  <a:schemeClr val="bg2">
                    <a:lumMod val="50000"/>
                    <a:lumOff val="50000"/>
                  </a:schemeClr>
                </a:solidFill>
                <a:latin typeface="+mn-ea"/>
              </a:rPr>
              <a:t>圖片來源</a:t>
            </a:r>
            <a:r>
              <a:rPr lang="en-US" altLang="zh-TW" sz="1000" dirty="0">
                <a:solidFill>
                  <a:schemeClr val="bg2">
                    <a:lumMod val="50000"/>
                    <a:lumOff val="50000"/>
                  </a:schemeClr>
                </a:solidFill>
                <a:latin typeface="+mn-ea"/>
              </a:rPr>
              <a:t>https://</a:t>
            </a:r>
            <a:r>
              <a:rPr lang="en-US" altLang="zh-TW" sz="1000" dirty="0" err="1">
                <a:solidFill>
                  <a:schemeClr val="bg2">
                    <a:lumMod val="50000"/>
                    <a:lumOff val="50000"/>
                  </a:schemeClr>
                </a:solidFill>
                <a:latin typeface="+mn-ea"/>
              </a:rPr>
              <a:t>vanna.com</a:t>
            </a:r>
            <a:r>
              <a:rPr lang="en-US" altLang="zh-TW" sz="1000" dirty="0">
                <a:solidFill>
                  <a:schemeClr val="bg2">
                    <a:lumMod val="50000"/>
                    <a:lumOff val="50000"/>
                  </a:schemeClr>
                </a:solidFill>
                <a:latin typeface="+mn-ea"/>
              </a:rPr>
              <a:t>/articles/read/</a:t>
            </a:r>
            <a:r>
              <a:rPr lang="en-US" altLang="zh-TW" sz="1000" dirty="0" err="1">
                <a:solidFill>
                  <a:schemeClr val="bg2">
                    <a:lumMod val="50000"/>
                    <a:lumOff val="50000"/>
                  </a:schemeClr>
                </a:solidFill>
                <a:latin typeface="+mn-ea"/>
              </a:rPr>
              <a:t>tell-me-about-a-time-you-failed-8008?hl</a:t>
            </a:r>
            <a:r>
              <a:rPr lang="en-US" altLang="zh-TW" sz="1000" dirty="0">
                <a:solidFill>
                  <a:schemeClr val="bg2">
                    <a:lumMod val="50000"/>
                    <a:lumOff val="50000"/>
                  </a:schemeClr>
                </a:solidFill>
                <a:latin typeface="+mn-ea"/>
              </a:rPr>
              <a:t>=</a:t>
            </a:r>
            <a:r>
              <a:rPr lang="en-US" altLang="zh-TW" sz="1000" dirty="0" err="1">
                <a:solidFill>
                  <a:schemeClr val="bg2">
                    <a:lumMod val="50000"/>
                    <a:lumOff val="50000"/>
                  </a:schemeClr>
                </a:solidFill>
                <a:latin typeface="+mn-ea"/>
              </a:rPr>
              <a:t>zh-Hant</a:t>
            </a:r>
            <a:endParaRPr lang="zh-TW" altLang="en-US" sz="1000" dirty="0">
              <a:solidFill>
                <a:schemeClr val="bg2">
                  <a:lumMod val="50000"/>
                  <a:lumOff val="50000"/>
                </a:schemeClr>
              </a:solidFill>
            </a:endParaRPr>
          </a:p>
          <a:p>
            <a:endParaRPr lang="zh-TW" altLang="en-US" sz="1000" dirty="0">
              <a:solidFill>
                <a:schemeClr val="bg2">
                  <a:lumMod val="50000"/>
                  <a:lumOff val="50000"/>
                </a:schemeClr>
              </a:solidFill>
              <a:latin typeface="+mn-ea"/>
            </a:endParaRPr>
          </a:p>
        </p:txBody>
      </p:sp>
      <p:sp>
        <p:nvSpPr>
          <p:cNvPr id="16" name="五邊形 15"/>
          <p:cNvSpPr/>
          <p:nvPr/>
        </p:nvSpPr>
        <p:spPr>
          <a:xfrm>
            <a:off x="1" y="544393"/>
            <a:ext cx="3783723"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17" name="文字方塊 16"/>
          <p:cNvSpPr txBox="1"/>
          <p:nvPr/>
        </p:nvSpPr>
        <p:spPr>
          <a:xfrm>
            <a:off x="308452" y="592442"/>
            <a:ext cx="2986542" cy="1107996"/>
          </a:xfrm>
          <a:prstGeom prst="rect">
            <a:avLst/>
          </a:prstGeom>
          <a:noFill/>
        </p:spPr>
        <p:txBody>
          <a:bodyPr wrap="square" rtlCol="0" anchor="t">
            <a:spAutoFit/>
          </a:bodyPr>
          <a:lstStyle/>
          <a:p>
            <a:pPr algn="ctr"/>
            <a:r>
              <a:rPr lang="zh-TW" altLang="en-US" sz="6600" dirty="0">
                <a:solidFill>
                  <a:schemeClr val="bg1">
                    <a:lumMod val="75000"/>
                    <a:lumOff val="25000"/>
                  </a:schemeClr>
                </a:solidFill>
                <a:latin typeface="SetoFont" panose="02000600000000000000" pitchFamily="2" charset="-120"/>
                <a:ea typeface="SetoFont"/>
                <a:cs typeface="SetoFont" panose="02000600000000000000" pitchFamily="2" charset="-120"/>
              </a:rPr>
              <a:t>跳船</a:t>
            </a:r>
            <a:endParaRPr lang="zh-TW" altLang="en-US" sz="6600" dirty="0">
              <a:solidFill>
                <a:schemeClr val="bg1">
                  <a:lumMod val="75000"/>
                  <a:lumOff val="25000"/>
                </a:schemeClr>
              </a:solidFill>
              <a:latin typeface="SetoFont" panose="02000600000000000000" pitchFamily="2" charset="-120"/>
              <a:ea typeface="SetoFont" panose="02000600000000000000" pitchFamily="2" charset="-120"/>
              <a:cs typeface="SetoFont" panose="02000600000000000000" pitchFamily="2" charset="-120"/>
            </a:endParaRPr>
          </a:p>
        </p:txBody>
      </p:sp>
      <p:sp>
        <p:nvSpPr>
          <p:cNvPr id="3" name="文字方塊 2">
            <a:extLst>
              <a:ext uri="{FF2B5EF4-FFF2-40B4-BE49-F238E27FC236}">
                <a16:creationId xmlns:a16="http://schemas.microsoft.com/office/drawing/2014/main" xmlns="" id="{B8EE0597-E336-4242-B2E4-4A33309134C5}"/>
              </a:ext>
            </a:extLst>
          </p:cNvPr>
          <p:cNvSpPr txBox="1"/>
          <p:nvPr/>
        </p:nvSpPr>
        <p:spPr>
          <a:xfrm>
            <a:off x="641230" y="2043813"/>
            <a:ext cx="1090953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400" dirty="0" smtClean="0">
                <a:latin typeface="華康中圓體" panose="020F0509000000000000" pitchFamily="49" charset="-120"/>
                <a:ea typeface="華康中圓體" panose="020F0509000000000000" pitchFamily="49" charset="-120"/>
                <a:cs typeface="+mn-lt"/>
              </a:rPr>
              <a:t>你成功跳上大船。</a:t>
            </a:r>
            <a:endParaRPr lang="en-US" altLang="zh-TW" sz="2400" dirty="0" smtClean="0">
              <a:latin typeface="華康中圓體" panose="020F0509000000000000" pitchFamily="49" charset="-120"/>
              <a:ea typeface="華康中圓體" panose="020F0509000000000000" pitchFamily="49" charset="-120"/>
              <a:cs typeface="+mn-lt"/>
            </a:endParaRPr>
          </a:p>
          <a:p>
            <a:endParaRPr lang="en-US" altLang="zh-TW" sz="2400" dirty="0">
              <a:latin typeface="華康中圓體" panose="020F0509000000000000" pitchFamily="49" charset="-120"/>
              <a:ea typeface="華康中圓體" panose="020F0509000000000000" pitchFamily="49" charset="-120"/>
              <a:cs typeface="+mn-lt"/>
            </a:endParaRPr>
          </a:p>
          <a:p>
            <a:r>
              <a:rPr lang="zh-TW" sz="2400" dirty="0" smtClean="0">
                <a:latin typeface="華康中圓體" panose="020F0509000000000000" pitchFamily="49" charset="-120"/>
                <a:ea typeface="華康中圓體" panose="020F0509000000000000" pitchFamily="49" charset="-120"/>
                <a:cs typeface="+mn-lt"/>
              </a:rPr>
              <a:t>大</a:t>
            </a:r>
            <a:r>
              <a:rPr lang="zh-TW" altLang="en-US" sz="2400" dirty="0" smtClean="0">
                <a:latin typeface="華康中圓體" panose="020F0509000000000000" pitchFamily="49" charset="-120"/>
                <a:ea typeface="華康中圓體" panose="020F0509000000000000" pitchFamily="49" charset="-120"/>
                <a:cs typeface="+mn-lt"/>
              </a:rPr>
              <a:t>船</a:t>
            </a:r>
            <a:r>
              <a:rPr lang="zh-TW" sz="2400" dirty="0" smtClean="0">
                <a:latin typeface="華康中圓體" panose="020F0509000000000000" pitchFamily="49" charset="-120"/>
                <a:ea typeface="華康中圓體" panose="020F0509000000000000" pitchFamily="49" charset="-120"/>
                <a:cs typeface="+mn-lt"/>
              </a:rPr>
              <a:t>航行</a:t>
            </a:r>
            <a:r>
              <a:rPr lang="zh-TW" sz="2400" dirty="0">
                <a:latin typeface="華康中圓體" panose="020F0509000000000000" pitchFamily="49" charset="-120"/>
                <a:ea typeface="華康中圓體" panose="020F0509000000000000" pitchFamily="49" charset="-120"/>
                <a:cs typeface="+mn-lt"/>
              </a:rPr>
              <a:t>三</a:t>
            </a:r>
            <a:r>
              <a:rPr lang="zh-TW" sz="2400" dirty="0" smtClean="0">
                <a:latin typeface="華康中圓體" panose="020F0509000000000000" pitchFamily="49" charset="-120"/>
                <a:ea typeface="華康中圓體" panose="020F0509000000000000" pitchFamily="49" charset="-120"/>
                <a:cs typeface="+mn-lt"/>
              </a:rPr>
              <a:t>天後突然</a:t>
            </a:r>
            <a:r>
              <a:rPr lang="zh-TW" sz="2400" dirty="0">
                <a:solidFill>
                  <a:srgbClr val="A06188"/>
                </a:solidFill>
                <a:latin typeface="華康中圓體" panose="020F0509000000000000" pitchFamily="49" charset="-120"/>
                <a:ea typeface="華康中圓體" panose="020F0509000000000000" pitchFamily="49" charset="-120"/>
                <a:cs typeface="+mn-lt"/>
              </a:rPr>
              <a:t>傾覆</a:t>
            </a:r>
            <a:r>
              <a:rPr lang="zh-TW" sz="2400" dirty="0">
                <a:latin typeface="華康中圓體" panose="020F0509000000000000" pitchFamily="49" charset="-120"/>
                <a:ea typeface="華康中圓體" panose="020F0509000000000000" pitchFamily="49" charset="-120"/>
                <a:cs typeface="+mn-lt"/>
              </a:rPr>
              <a:t>，你們都落到海中</a:t>
            </a:r>
            <a:r>
              <a:rPr lang="zh-TW" sz="2400" dirty="0" smtClean="0">
                <a:latin typeface="華康中圓體" panose="020F0509000000000000" pitchFamily="49" charset="-120"/>
                <a:ea typeface="華康中圓體" panose="020F0509000000000000" pitchFamily="49" charset="-120"/>
                <a:cs typeface="+mn-lt"/>
              </a:rPr>
              <a:t>。</a:t>
            </a:r>
            <a:endParaRPr lang="en-US" altLang="zh-TW" sz="2400" dirty="0" smtClean="0">
              <a:latin typeface="華康中圓體" panose="020F0509000000000000" pitchFamily="49" charset="-120"/>
              <a:ea typeface="華康中圓體" panose="020F0509000000000000" pitchFamily="49" charset="-120"/>
              <a:cs typeface="+mn-lt"/>
            </a:endParaRPr>
          </a:p>
          <a:p>
            <a:endParaRPr lang="en-US" altLang="zh-TW" sz="2400" dirty="0">
              <a:latin typeface="華康中圓體" panose="020F0509000000000000" pitchFamily="49" charset="-120"/>
              <a:ea typeface="華康中圓體" panose="020F0509000000000000" pitchFamily="49" charset="-120"/>
              <a:cs typeface="+mn-lt"/>
            </a:endParaRPr>
          </a:p>
          <a:p>
            <a:r>
              <a:rPr lang="zh-TW" sz="2400" dirty="0" smtClean="0">
                <a:latin typeface="華康中圓體" panose="020F0509000000000000" pitchFamily="49" charset="-120"/>
                <a:ea typeface="華康中圓體" panose="020F0509000000000000" pitchFamily="49" charset="-120"/>
                <a:cs typeface="+mn-lt"/>
              </a:rPr>
              <a:t>你</a:t>
            </a:r>
            <a:r>
              <a:rPr lang="zh-TW" sz="2400" dirty="0">
                <a:latin typeface="華康中圓體" panose="020F0509000000000000" pitchFamily="49" charset="-120"/>
                <a:ea typeface="華康中圓體" panose="020F0509000000000000" pitchFamily="49" charset="-120"/>
                <a:cs typeface="+mn-lt"/>
              </a:rPr>
              <a:t>和你的</a:t>
            </a:r>
            <a:r>
              <a:rPr lang="zh-TW" sz="2400" dirty="0" smtClean="0">
                <a:latin typeface="華康中圓體" panose="020F0509000000000000" pitchFamily="49" charset="-120"/>
                <a:ea typeface="華康中圓體" panose="020F0509000000000000" pitchFamily="49" charset="-120"/>
                <a:cs typeface="+mn-lt"/>
              </a:rPr>
              <a:t>家人</a:t>
            </a:r>
            <a:r>
              <a:rPr lang="zh-TW" altLang="zh-TW" sz="2400" dirty="0">
                <a:solidFill>
                  <a:srgbClr val="C35A78"/>
                </a:solidFill>
                <a:latin typeface="華康中圓體" panose="020F0509000000000000" pitchFamily="49" charset="-120"/>
                <a:ea typeface="華康中圓體" panose="020F0509000000000000" pitchFamily="49" charset="-120"/>
                <a:cs typeface="+mn-lt"/>
              </a:rPr>
              <a:t>沒有</a:t>
            </a:r>
            <a:r>
              <a:rPr lang="zh-TW" altLang="zh-TW" sz="2400" dirty="0" smtClean="0">
                <a:solidFill>
                  <a:srgbClr val="C35A78"/>
                </a:solidFill>
                <a:latin typeface="華康中圓體" panose="020F0509000000000000" pitchFamily="49" charset="-120"/>
                <a:ea typeface="華康中圓體" panose="020F0509000000000000" pitchFamily="49" charset="-120"/>
                <a:cs typeface="+mn-lt"/>
              </a:rPr>
              <a:t>救生衣</a:t>
            </a:r>
            <a:r>
              <a:rPr lang="zh-TW" altLang="zh-TW" sz="2400" dirty="0">
                <a:latin typeface="華康中圓體" panose="020F0509000000000000" pitchFamily="49" charset="-120"/>
                <a:ea typeface="華康中圓體" panose="020F0509000000000000" pitchFamily="49" charset="-120"/>
                <a:cs typeface="+mn-lt"/>
              </a:rPr>
              <a:t>，</a:t>
            </a:r>
            <a:r>
              <a:rPr lang="zh-TW" sz="2400" dirty="0" smtClean="0">
                <a:latin typeface="華康中圓體" panose="020F0509000000000000" pitchFamily="49" charset="-120"/>
                <a:ea typeface="華康中圓體" panose="020F0509000000000000" pitchFamily="49" charset="-120"/>
                <a:cs typeface="+mn-lt"/>
              </a:rPr>
              <a:t>游不了</a:t>
            </a:r>
            <a:r>
              <a:rPr lang="zh-TW" altLang="en-US" sz="2400" dirty="0">
                <a:latin typeface="華康中圓體" panose="020F0509000000000000" pitchFamily="49" charset="-120"/>
                <a:ea typeface="華康中圓體" panose="020F0509000000000000" pitchFamily="49" charset="-120"/>
                <a:cs typeface="+mn-lt"/>
              </a:rPr>
              <a:t>多</a:t>
            </a:r>
            <a:r>
              <a:rPr lang="zh-TW" sz="2400" dirty="0" smtClean="0">
                <a:latin typeface="華康中圓體" panose="020F0509000000000000" pitchFamily="49" charset="-120"/>
                <a:ea typeface="華康中圓體" panose="020F0509000000000000" pitchFamily="49" charset="-120"/>
                <a:cs typeface="+mn-lt"/>
              </a:rPr>
              <a:t>長時間，</a:t>
            </a:r>
            <a:r>
              <a:rPr lang="zh-TW" sz="2400" dirty="0">
                <a:latin typeface="華康中圓體" panose="020F0509000000000000" pitchFamily="49" charset="-120"/>
                <a:ea typeface="華康中圓體" panose="020F0509000000000000" pitchFamily="49" charset="-120"/>
                <a:cs typeface="+mn-lt"/>
              </a:rPr>
              <a:t>也看不到任何</a:t>
            </a:r>
            <a:r>
              <a:rPr lang="zh-TW" sz="2400" dirty="0" smtClean="0">
                <a:latin typeface="華康中圓體" panose="020F0509000000000000" pitchFamily="49" charset="-120"/>
                <a:ea typeface="華康中圓體" panose="020F0509000000000000" pitchFamily="49" charset="-120"/>
                <a:cs typeface="+mn-lt"/>
              </a:rPr>
              <a:t>船隻。</a:t>
            </a:r>
            <a:endParaRPr lang="en-US" altLang="zh-TW" sz="2400" dirty="0">
              <a:latin typeface="華康中圓體" panose="020F0509000000000000" pitchFamily="49" charset="-120"/>
              <a:ea typeface="華康中圓體" panose="020F0509000000000000" pitchFamily="49" charset="-120"/>
              <a:cs typeface="+mn-lt"/>
            </a:endParaRPr>
          </a:p>
        </p:txBody>
      </p:sp>
      <p:sp>
        <p:nvSpPr>
          <p:cNvPr id="15" name="文字方塊 14">
            <a:extLst>
              <a:ext uri="{FF2B5EF4-FFF2-40B4-BE49-F238E27FC236}">
                <a16:creationId xmlns:a16="http://schemas.microsoft.com/office/drawing/2014/main" xmlns="" id="{B8EE0597-E336-4242-B2E4-4A33309134C5}"/>
              </a:ext>
            </a:extLst>
          </p:cNvPr>
          <p:cNvSpPr txBox="1"/>
          <p:nvPr/>
        </p:nvSpPr>
        <p:spPr>
          <a:xfrm>
            <a:off x="641230" y="4638626"/>
            <a:ext cx="915212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zh-TW" sz="4800" dirty="0" smtClean="0">
                <a:latin typeface="華康中圓體" panose="020F0509000000000000" pitchFamily="49" charset="-120"/>
                <a:ea typeface="華康中圓體" panose="020F0509000000000000" pitchFamily="49" charset="-120"/>
                <a:cs typeface="+mn-lt"/>
              </a:rPr>
              <a:t>你</a:t>
            </a:r>
            <a:r>
              <a:rPr lang="zh-TW" altLang="en-US" sz="4800" dirty="0">
                <a:latin typeface="華康中圓體" panose="020F0509000000000000" pitchFamily="49" charset="-120"/>
                <a:ea typeface="華康中圓體" panose="020F0509000000000000" pitchFamily="49" charset="-120"/>
                <a:cs typeface="+mn-lt"/>
              </a:rPr>
              <a:t>慢慢</a:t>
            </a:r>
            <a:r>
              <a:rPr lang="zh-TW" altLang="en-US" sz="4800" dirty="0">
                <a:solidFill>
                  <a:srgbClr val="FF9933"/>
                </a:solidFill>
                <a:latin typeface="華康中圓體" panose="020F0509000000000000" pitchFamily="49" charset="-120"/>
                <a:ea typeface="華康中圓體" panose="020F0509000000000000" pitchFamily="49" charset="-120"/>
                <a:cs typeface="+mn-lt"/>
              </a:rPr>
              <a:t>沉入</a:t>
            </a:r>
            <a:r>
              <a:rPr lang="zh-TW" altLang="en-US" sz="4800" dirty="0">
                <a:latin typeface="華康中圓體" panose="020F0509000000000000" pitchFamily="49" charset="-120"/>
                <a:ea typeface="華康中圓體" panose="020F0509000000000000" pitchFamily="49" charset="-120"/>
                <a:cs typeface="+mn-lt"/>
              </a:rPr>
              <a:t>海底</a:t>
            </a:r>
            <a:r>
              <a:rPr lang="en-US" altLang="zh-TW" sz="4800" dirty="0" smtClean="0">
                <a:latin typeface="華康中圓體" panose="020F0509000000000000" pitchFamily="49" charset="-120"/>
                <a:ea typeface="華康中圓體" panose="020F0509000000000000" pitchFamily="49" charset="-120"/>
                <a:cs typeface="+mn-lt"/>
              </a:rPr>
              <a:t>…</a:t>
            </a:r>
            <a:endParaRPr lang="en-US" altLang="zh-TW" sz="4800" dirty="0">
              <a:latin typeface="華康中圓體" panose="020F0509000000000000" pitchFamily="49" charset="-120"/>
              <a:ea typeface="華康中圓體" panose="020F0509000000000000" pitchFamily="49" charset="-120"/>
              <a:cs typeface="+mn-lt"/>
            </a:endParaRPr>
          </a:p>
        </p:txBody>
      </p:sp>
      <p:pic>
        <p:nvPicPr>
          <p:cNvPr id="5" name="圖片 4"/>
          <p:cNvPicPr>
            <a:picLocks noChangeAspect="1"/>
          </p:cNvPicPr>
          <p:nvPr/>
        </p:nvPicPr>
        <p:blipFill>
          <a:blip r:embed="rId4"/>
          <a:stretch>
            <a:fillRect/>
          </a:stretch>
        </p:blipFill>
        <p:spPr>
          <a:xfrm rot="20711958">
            <a:off x="3885679" y="2057648"/>
            <a:ext cx="5382249" cy="2908705"/>
          </a:xfrm>
          <a:prstGeom prst="rect">
            <a:avLst/>
          </a:prstGeom>
        </p:spPr>
      </p:pic>
      <p:sp>
        <p:nvSpPr>
          <p:cNvPr id="19" name="五邊形 18">
            <a:hlinkClick r:id="rId5" action="ppaction://hlinksldjump"/>
          </p:cNvPr>
          <p:cNvSpPr/>
          <p:nvPr/>
        </p:nvSpPr>
        <p:spPr>
          <a:xfrm>
            <a:off x="10964174" y="6205729"/>
            <a:ext cx="1026543" cy="422211"/>
          </a:xfrm>
          <a:prstGeom prst="homePlate">
            <a:avLst>
              <a:gd name="adj" fmla="val 48303"/>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 </a:t>
            </a:r>
          </a:p>
        </p:txBody>
      </p:sp>
      <p:sp>
        <p:nvSpPr>
          <p:cNvPr id="20" name="五邊形 19">
            <a:hlinkClick r:id="rId6" action="ppaction://hlinksldjump"/>
          </p:cNvPr>
          <p:cNvSpPr/>
          <p:nvPr/>
        </p:nvSpPr>
        <p:spPr>
          <a:xfrm rot="10800000">
            <a:off x="10860657" y="5671459"/>
            <a:ext cx="1026543" cy="422211"/>
          </a:xfrm>
          <a:prstGeom prst="homePlate">
            <a:avLst>
              <a:gd name="adj" fmla="val 48303"/>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 </a:t>
            </a:r>
          </a:p>
        </p:txBody>
      </p:sp>
      <p:sp>
        <p:nvSpPr>
          <p:cNvPr id="21" name="文字方塊 20">
            <a:hlinkClick r:id="rId6" action="ppaction://hlinksldjump"/>
          </p:cNvPr>
          <p:cNvSpPr txBox="1"/>
          <p:nvPr/>
        </p:nvSpPr>
        <p:spPr>
          <a:xfrm>
            <a:off x="10912417" y="5713288"/>
            <a:ext cx="1026543" cy="338554"/>
          </a:xfrm>
          <a:prstGeom prst="rect">
            <a:avLst/>
          </a:prstGeom>
          <a:noFill/>
        </p:spPr>
        <p:txBody>
          <a:bodyPr wrap="square" rtlCol="0">
            <a:spAutoFit/>
          </a:bodyPr>
          <a:lstStyle/>
          <a:p>
            <a:r>
              <a:rPr lang="zh-TW" altLang="en-US" sz="1600" dirty="0">
                <a:solidFill>
                  <a:schemeClr val="bg1"/>
                </a:solidFill>
                <a:latin typeface="Mamelon" panose="02000600000000000000" pitchFamily="50" charset="-128"/>
                <a:ea typeface="Mamelon" panose="02000600000000000000" pitchFamily="50" charset="-128"/>
              </a:rPr>
              <a:t>再試一次</a:t>
            </a:r>
          </a:p>
        </p:txBody>
      </p:sp>
      <p:sp>
        <p:nvSpPr>
          <p:cNvPr id="22" name="文字方塊 21">
            <a:hlinkClick r:id="rId5" action="ppaction://hlinksldjump"/>
          </p:cNvPr>
          <p:cNvSpPr txBox="1"/>
          <p:nvPr/>
        </p:nvSpPr>
        <p:spPr>
          <a:xfrm>
            <a:off x="10935422" y="6255533"/>
            <a:ext cx="1003538" cy="338554"/>
          </a:xfrm>
          <a:prstGeom prst="rect">
            <a:avLst/>
          </a:prstGeom>
          <a:noFill/>
        </p:spPr>
        <p:txBody>
          <a:bodyPr wrap="square" rtlCol="0">
            <a:spAutoFit/>
          </a:bodyPr>
          <a:lstStyle/>
          <a:p>
            <a:r>
              <a:rPr lang="zh-TW" altLang="en-US" sz="1600" dirty="0">
                <a:solidFill>
                  <a:schemeClr val="bg1"/>
                </a:solidFill>
                <a:latin typeface="Mamelon" panose="02000600000000000000" pitchFamily="50" charset="-128"/>
                <a:ea typeface="Mamelon" panose="02000600000000000000" pitchFamily="50" charset="-128"/>
              </a:rPr>
              <a:t>跳至結尾</a:t>
            </a:r>
          </a:p>
        </p:txBody>
      </p:sp>
    </p:spTree>
    <p:extLst>
      <p:ext uri="{BB962C8B-B14F-4D97-AF65-F5344CB8AC3E}">
        <p14:creationId xmlns:p14="http://schemas.microsoft.com/office/powerpoint/2010/main" val="67824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750"/>
                                        <p:tgtEl>
                                          <p:spTgt spid="4098"/>
                                        </p:tgtEl>
                                        <p:attrNameLst>
                                          <p:attrName>ppt_x</p:attrName>
                                        </p:attrNameLst>
                                      </p:cBhvr>
                                      <p:tavLst>
                                        <p:tav tm="0">
                                          <p:val>
                                            <p:strVal val="ppt_x"/>
                                          </p:val>
                                        </p:tav>
                                        <p:tav tm="100000">
                                          <p:val>
                                            <p:strVal val="ppt_x"/>
                                          </p:val>
                                        </p:tav>
                                      </p:tavLst>
                                    </p:anim>
                                    <p:anim calcmode="lin" valueType="num">
                                      <p:cBhvr additive="base">
                                        <p:cTn id="17" dur="750"/>
                                        <p:tgtEl>
                                          <p:spTgt spid="4098"/>
                                        </p:tgtEl>
                                        <p:attrNameLst>
                                          <p:attrName>ppt_y</p:attrName>
                                        </p:attrNameLst>
                                      </p:cBhvr>
                                      <p:tavLst>
                                        <p:tav tm="0">
                                          <p:val>
                                            <p:strVal val="ppt_y"/>
                                          </p:val>
                                        </p:tav>
                                        <p:tav tm="100000">
                                          <p:val>
                                            <p:strVal val="1+ppt_h/2"/>
                                          </p:val>
                                        </p:tav>
                                      </p:tavLst>
                                    </p:anim>
                                    <p:set>
                                      <p:cBhvr>
                                        <p:cTn id="18" dur="1" fill="hold">
                                          <p:stCondLst>
                                            <p:cond delay="749"/>
                                          </p:stCondLst>
                                        </p:cTn>
                                        <p:tgtEl>
                                          <p:spTgt spid="4098"/>
                                        </p:tgtEl>
                                        <p:attrNameLst>
                                          <p:attrName>style.visibility</p:attrName>
                                        </p:attrNameLst>
                                      </p:cBhvr>
                                      <p:to>
                                        <p:strVal val="hidden"/>
                                      </p:to>
                                    </p:set>
                                  </p:childTnLst>
                                </p:cTn>
                              </p:par>
                            </p:childTnLst>
                          </p:cTn>
                        </p:par>
                        <p:par>
                          <p:cTn id="19" fill="hold">
                            <p:stCondLst>
                              <p:cond delay="750"/>
                            </p:stCondLst>
                            <p:childTnLst>
                              <p:par>
                                <p:cTn id="20" presetID="1" presetClass="entr" presetSubtype="0" fill="hold" nodeType="afterEffect">
                                  <p:stCondLst>
                                    <p:cond delay="50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1328468" y="5236234"/>
            <a:ext cx="3053749" cy="369332"/>
          </a:xfrm>
          <a:prstGeom prst="rect">
            <a:avLst/>
          </a:prstGeom>
          <a:noFill/>
        </p:spPr>
        <p:txBody>
          <a:bodyPr wrap="square" rtlCol="0" anchor="t">
            <a:spAutoFit/>
          </a:bodyPr>
          <a:lstStyle/>
          <a:p>
            <a:endParaRPr lang="zh-TW" dirty="0">
              <a:cs typeface="Calibri"/>
            </a:endParaRPr>
          </a:p>
        </p:txBody>
      </p:sp>
      <p:sp>
        <p:nvSpPr>
          <p:cNvPr id="9" name="文字方塊 8"/>
          <p:cNvSpPr txBox="1"/>
          <p:nvPr/>
        </p:nvSpPr>
        <p:spPr>
          <a:xfrm>
            <a:off x="6958639" y="5236234"/>
            <a:ext cx="3053749" cy="369332"/>
          </a:xfrm>
          <a:prstGeom prst="rect">
            <a:avLst/>
          </a:prstGeom>
          <a:noFill/>
        </p:spPr>
        <p:txBody>
          <a:bodyPr wrap="square" rtlCol="0" anchor="t">
            <a:spAutoFit/>
          </a:bodyPr>
          <a:lstStyle/>
          <a:p>
            <a:endParaRPr lang="zh-TW" dirty="0">
              <a:ea typeface="+mn-lt"/>
              <a:cs typeface="+mn-lt"/>
            </a:endParaRPr>
          </a:p>
        </p:txBody>
      </p:sp>
      <p:pic>
        <p:nvPicPr>
          <p:cNvPr id="4098" name="Picture 2" descr="Fail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5310" y="-2374379"/>
            <a:ext cx="3758496" cy="2510693"/>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p:cNvSpPr txBox="1"/>
          <p:nvPr/>
        </p:nvSpPr>
        <p:spPr>
          <a:xfrm>
            <a:off x="5108523" y="6457890"/>
            <a:ext cx="5752134" cy="400110"/>
          </a:xfrm>
          <a:prstGeom prst="rect">
            <a:avLst/>
          </a:prstGeom>
          <a:noFill/>
        </p:spPr>
        <p:txBody>
          <a:bodyPr wrap="square" rtlCol="0">
            <a:spAutoFit/>
          </a:bodyPr>
          <a:lstStyle/>
          <a:p>
            <a:r>
              <a:rPr lang="zh-TW" altLang="en-US" sz="1000" dirty="0">
                <a:solidFill>
                  <a:schemeClr val="bg2">
                    <a:lumMod val="50000"/>
                    <a:lumOff val="50000"/>
                  </a:schemeClr>
                </a:solidFill>
                <a:latin typeface="+mn-ea"/>
              </a:rPr>
              <a:t>圖片來源</a:t>
            </a:r>
            <a:r>
              <a:rPr lang="en-US" altLang="zh-TW" sz="1000" dirty="0">
                <a:solidFill>
                  <a:schemeClr val="bg2">
                    <a:lumMod val="50000"/>
                    <a:lumOff val="50000"/>
                  </a:schemeClr>
                </a:solidFill>
                <a:latin typeface="+mn-ea"/>
              </a:rPr>
              <a:t>https://</a:t>
            </a:r>
            <a:r>
              <a:rPr lang="en-US" altLang="zh-TW" sz="1000" dirty="0" err="1">
                <a:solidFill>
                  <a:schemeClr val="bg2">
                    <a:lumMod val="50000"/>
                    <a:lumOff val="50000"/>
                  </a:schemeClr>
                </a:solidFill>
                <a:latin typeface="+mn-ea"/>
              </a:rPr>
              <a:t>vanna.com</a:t>
            </a:r>
            <a:r>
              <a:rPr lang="en-US" altLang="zh-TW" sz="1000" dirty="0">
                <a:solidFill>
                  <a:schemeClr val="bg2">
                    <a:lumMod val="50000"/>
                    <a:lumOff val="50000"/>
                  </a:schemeClr>
                </a:solidFill>
                <a:latin typeface="+mn-ea"/>
              </a:rPr>
              <a:t>/articles/read/</a:t>
            </a:r>
            <a:r>
              <a:rPr lang="en-US" altLang="zh-TW" sz="1000" dirty="0" err="1">
                <a:solidFill>
                  <a:schemeClr val="bg2">
                    <a:lumMod val="50000"/>
                    <a:lumOff val="50000"/>
                  </a:schemeClr>
                </a:solidFill>
                <a:latin typeface="+mn-ea"/>
              </a:rPr>
              <a:t>tell-me-about-a-time-you-failed-8008?hl</a:t>
            </a:r>
            <a:r>
              <a:rPr lang="en-US" altLang="zh-TW" sz="1000" dirty="0">
                <a:solidFill>
                  <a:schemeClr val="bg2">
                    <a:lumMod val="50000"/>
                    <a:lumOff val="50000"/>
                  </a:schemeClr>
                </a:solidFill>
                <a:latin typeface="+mn-ea"/>
              </a:rPr>
              <a:t>=</a:t>
            </a:r>
            <a:r>
              <a:rPr lang="en-US" altLang="zh-TW" sz="1000" dirty="0" err="1">
                <a:solidFill>
                  <a:schemeClr val="bg2">
                    <a:lumMod val="50000"/>
                    <a:lumOff val="50000"/>
                  </a:schemeClr>
                </a:solidFill>
                <a:latin typeface="+mn-ea"/>
              </a:rPr>
              <a:t>zh-Hant</a:t>
            </a:r>
            <a:endParaRPr lang="zh-TW" altLang="en-US" sz="1000" dirty="0">
              <a:solidFill>
                <a:schemeClr val="bg2">
                  <a:lumMod val="50000"/>
                  <a:lumOff val="50000"/>
                </a:schemeClr>
              </a:solidFill>
            </a:endParaRPr>
          </a:p>
          <a:p>
            <a:endParaRPr lang="zh-TW" altLang="en-US" sz="1000" dirty="0">
              <a:solidFill>
                <a:schemeClr val="bg2">
                  <a:lumMod val="50000"/>
                  <a:lumOff val="50000"/>
                </a:schemeClr>
              </a:solidFill>
              <a:latin typeface="+mn-ea"/>
            </a:endParaRPr>
          </a:p>
        </p:txBody>
      </p:sp>
      <p:sp>
        <p:nvSpPr>
          <p:cNvPr id="16" name="五邊形 15"/>
          <p:cNvSpPr/>
          <p:nvPr/>
        </p:nvSpPr>
        <p:spPr>
          <a:xfrm>
            <a:off x="1" y="544393"/>
            <a:ext cx="5297213"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17" name="文字方塊 16"/>
          <p:cNvSpPr txBox="1"/>
          <p:nvPr/>
        </p:nvSpPr>
        <p:spPr>
          <a:xfrm>
            <a:off x="308452" y="592442"/>
            <a:ext cx="4547328" cy="1107996"/>
          </a:xfrm>
          <a:prstGeom prst="rect">
            <a:avLst/>
          </a:prstGeom>
          <a:noFill/>
        </p:spPr>
        <p:txBody>
          <a:bodyPr wrap="square" rtlCol="0" anchor="t">
            <a:spAutoFit/>
          </a:bodyPr>
          <a:lstStyle/>
          <a:p>
            <a:pPr algn="ctr"/>
            <a:r>
              <a:rPr lang="zh-TW" altLang="en-US" sz="6600" dirty="0">
                <a:solidFill>
                  <a:schemeClr val="bg1">
                    <a:lumMod val="75000"/>
                    <a:lumOff val="25000"/>
                  </a:schemeClr>
                </a:solidFill>
                <a:latin typeface="SetoFont" panose="02000600000000000000" pitchFamily="2" charset="-120"/>
                <a:ea typeface="SetoFont"/>
                <a:cs typeface="SetoFont" panose="02000600000000000000" pitchFamily="2" charset="-120"/>
              </a:rPr>
              <a:t>試著談判</a:t>
            </a:r>
            <a:endParaRPr lang="zh-TW" altLang="en-US" sz="6600" dirty="0">
              <a:solidFill>
                <a:schemeClr val="bg1">
                  <a:lumMod val="75000"/>
                  <a:lumOff val="25000"/>
                </a:schemeClr>
              </a:solidFill>
              <a:latin typeface="SetoFont" panose="02000600000000000000" pitchFamily="2" charset="-120"/>
              <a:ea typeface="SetoFont" panose="02000600000000000000" pitchFamily="2" charset="-120"/>
              <a:cs typeface="SetoFont" panose="02000600000000000000" pitchFamily="2" charset="-120"/>
            </a:endParaRPr>
          </a:p>
        </p:txBody>
      </p:sp>
      <p:sp>
        <p:nvSpPr>
          <p:cNvPr id="3" name="文字方塊 2">
            <a:extLst>
              <a:ext uri="{FF2B5EF4-FFF2-40B4-BE49-F238E27FC236}">
                <a16:creationId xmlns:a16="http://schemas.microsoft.com/office/drawing/2014/main" xmlns="" id="{B8EE0597-E336-4242-B2E4-4A33309134C5}"/>
              </a:ext>
            </a:extLst>
          </p:cNvPr>
          <p:cNvSpPr txBox="1"/>
          <p:nvPr/>
        </p:nvSpPr>
        <p:spPr>
          <a:xfrm>
            <a:off x="641230" y="2240138"/>
            <a:ext cx="1090953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400" dirty="0">
                <a:latin typeface="華康中圓體" panose="020F0509000000000000" pitchFamily="49" charset="-120"/>
                <a:ea typeface="華康中圓體" panose="020F0509000000000000" pitchFamily="49" charset="-120"/>
                <a:cs typeface="SetoFont" panose="02000600000000000000" pitchFamily="2" charset="-120"/>
              </a:rPr>
              <a:t>你</a:t>
            </a:r>
            <a:r>
              <a:rPr lang="zh-TW" sz="2400" dirty="0">
                <a:latin typeface="華康中圓體" panose="020F0509000000000000" pitchFamily="49" charset="-120"/>
                <a:ea typeface="華康中圓體" panose="020F0509000000000000" pitchFamily="49" charset="-120"/>
                <a:cs typeface="SetoFont" panose="02000600000000000000" pitchFamily="2" charset="-120"/>
              </a:rPr>
              <a:t>和</a:t>
            </a:r>
            <a:r>
              <a:rPr lang="zh-TW" altLang="en-US" sz="2400" dirty="0">
                <a:latin typeface="華康中圓體" panose="020F0509000000000000" pitchFamily="49" charset="-120"/>
                <a:ea typeface="華康中圓體" panose="020F0509000000000000" pitchFamily="49" charset="-120"/>
                <a:cs typeface="SetoFont" panose="02000600000000000000" pitchFamily="2" charset="-120"/>
              </a:rPr>
              <a:t>民兵團</a:t>
            </a:r>
            <a:r>
              <a:rPr lang="zh-TW" altLang="en-US" sz="2400" dirty="0">
                <a:solidFill>
                  <a:srgbClr val="6B86A3"/>
                </a:solidFill>
                <a:latin typeface="華康中圓體" panose="020F0509000000000000" pitchFamily="49" charset="-120"/>
                <a:ea typeface="華康中圓體" panose="020F0509000000000000" pitchFamily="49" charset="-120"/>
                <a:cs typeface="SetoFont" panose="02000600000000000000" pitchFamily="2" charset="-120"/>
              </a:rPr>
              <a:t>談判</a:t>
            </a:r>
            <a:r>
              <a:rPr lang="zh-TW" sz="2400" dirty="0">
                <a:latin typeface="華康中圓體" panose="020F0509000000000000" pitchFamily="49" charset="-120"/>
                <a:ea typeface="華康中圓體" panose="020F0509000000000000" pitchFamily="49" charset="-120"/>
                <a:cs typeface="SetoFont" panose="02000600000000000000" pitchFamily="2" charset="-120"/>
              </a:rPr>
              <a:t>。</a:t>
            </a:r>
            <a:endParaRPr lang="en-US" sz="2400" dirty="0">
              <a:latin typeface="華康中圓體" panose="020F0509000000000000" pitchFamily="49" charset="-120"/>
              <a:ea typeface="華康中圓體" panose="020F0509000000000000" pitchFamily="49" charset="-120"/>
              <a:cs typeface="SetoFont" panose="02000600000000000000" pitchFamily="2" charset="-120"/>
            </a:endParaRPr>
          </a:p>
          <a:p>
            <a:endParaRPr lang="zh-TW" sz="2400" dirty="0">
              <a:latin typeface="華康中圓體" panose="020F0509000000000000" pitchFamily="49" charset="-120"/>
              <a:ea typeface="華康中圓體" panose="020F0509000000000000" pitchFamily="49" charset="-120"/>
              <a:cs typeface="SetoFont" panose="02000600000000000000" pitchFamily="2" charset="-120"/>
            </a:endParaRPr>
          </a:p>
          <a:p>
            <a:r>
              <a:rPr lang="zh-TW" altLang="en-US" sz="2400" dirty="0" smtClean="0">
                <a:latin typeface="華康中圓體" panose="020F0509000000000000" pitchFamily="49" charset="-120"/>
                <a:ea typeface="華康中圓體" panose="020F0509000000000000" pitchFamily="49" charset="-120"/>
                <a:cs typeface="SetoFont" panose="02000600000000000000" pitchFamily="2" charset="-120"/>
              </a:rPr>
              <a:t>他</a:t>
            </a:r>
            <a:r>
              <a:rPr lang="zh-TW" sz="2400" dirty="0" smtClean="0">
                <a:latin typeface="華康中圓體" panose="020F0509000000000000" pitchFamily="49" charset="-120"/>
                <a:ea typeface="華康中圓體" panose="020F0509000000000000" pitchFamily="49" charset="-120"/>
                <a:cs typeface="SetoFont" panose="02000600000000000000" pitchFamily="2" charset="-120"/>
              </a:rPr>
              <a:t>們</a:t>
            </a:r>
            <a:r>
              <a:rPr lang="zh-TW" altLang="en-US" sz="2400" dirty="0">
                <a:latin typeface="華康中圓體" panose="020F0509000000000000" pitchFamily="49" charset="-120"/>
                <a:ea typeface="華康中圓體" panose="020F0509000000000000" pitchFamily="49" charset="-120"/>
                <a:cs typeface="SetoFont" panose="02000600000000000000" pitchFamily="2" charset="-120"/>
              </a:rPr>
              <a:t>把</a:t>
            </a:r>
            <a:r>
              <a:rPr lang="zh-TW" sz="2400" dirty="0">
                <a:latin typeface="華康中圓體" panose="020F0509000000000000" pitchFamily="49" charset="-120"/>
                <a:ea typeface="華康中圓體" panose="020F0509000000000000" pitchFamily="49" charset="-120"/>
                <a:cs typeface="SetoFont" panose="02000600000000000000" pitchFamily="2" charset="-120"/>
              </a:rPr>
              <a:t>你</a:t>
            </a:r>
            <a:r>
              <a:rPr lang="zh-TW" altLang="en-US" sz="2400" dirty="0">
                <a:latin typeface="華康中圓體" panose="020F0509000000000000" pitchFamily="49" charset="-120"/>
                <a:ea typeface="華康中圓體" panose="020F0509000000000000" pitchFamily="49" charset="-120"/>
                <a:cs typeface="SetoFont" panose="02000600000000000000" pitchFamily="2" charset="-120"/>
              </a:rPr>
              <a:t>從卡車上拖下去，搜</a:t>
            </a:r>
            <a:r>
              <a:rPr lang="zh-TW" sz="2400" dirty="0">
                <a:latin typeface="華康中圓體" panose="020F0509000000000000" pitchFamily="49" charset="-120"/>
                <a:ea typeface="華康中圓體" panose="020F0509000000000000" pitchFamily="49" charset="-120"/>
                <a:cs typeface="SetoFont" panose="02000600000000000000" pitchFamily="2" charset="-120"/>
              </a:rPr>
              <a:t>你的</a:t>
            </a:r>
            <a:r>
              <a:rPr lang="zh-TW" altLang="en-US" sz="2400" dirty="0">
                <a:latin typeface="華康中圓體" panose="020F0509000000000000" pitchFamily="49" charset="-120"/>
                <a:ea typeface="華康中圓體" panose="020F0509000000000000" pitchFamily="49" charset="-120"/>
                <a:cs typeface="SetoFont" panose="02000600000000000000" pitchFamily="2" charset="-120"/>
              </a:rPr>
              <a:t>全身</a:t>
            </a:r>
            <a:r>
              <a:rPr lang="zh-TW" altLang="en-US" sz="2400" dirty="0" smtClean="0">
                <a:latin typeface="華康中圓體" panose="020F0509000000000000" pitchFamily="49" charset="-120"/>
                <a:ea typeface="華康中圓體" panose="020F0509000000000000" pitchFamily="49" charset="-120"/>
                <a:cs typeface="SetoFont" panose="02000600000000000000" pitchFamily="2" charset="-120"/>
              </a:rPr>
              <a:t>。</a:t>
            </a:r>
            <a:endParaRPr lang="en-US" altLang="zh-TW" sz="2400" dirty="0" smtClean="0">
              <a:latin typeface="華康中圓體" panose="020F0509000000000000" pitchFamily="49" charset="-120"/>
              <a:ea typeface="華康中圓體" panose="020F0509000000000000" pitchFamily="49" charset="-120"/>
              <a:cs typeface="SetoFont" panose="02000600000000000000" pitchFamily="2" charset="-120"/>
            </a:endParaRPr>
          </a:p>
          <a:p>
            <a:endParaRPr lang="en-US" altLang="zh-TW" sz="2400" dirty="0">
              <a:latin typeface="華康中圓體" panose="020F0509000000000000" pitchFamily="49" charset="-120"/>
              <a:ea typeface="華康中圓體" panose="020F0509000000000000" pitchFamily="49" charset="-120"/>
              <a:cs typeface="SetoFont" panose="02000600000000000000" pitchFamily="2" charset="-120"/>
            </a:endParaRPr>
          </a:p>
          <a:p>
            <a:r>
              <a:rPr lang="zh-TW" altLang="en-US" sz="2400" dirty="0" smtClean="0">
                <a:latin typeface="華康中圓體" panose="020F0509000000000000" pitchFamily="49" charset="-120"/>
                <a:ea typeface="華康中圓體" panose="020F0509000000000000" pitchFamily="49" charset="-120"/>
                <a:cs typeface="SetoFont" panose="02000600000000000000" pitchFamily="2" charset="-120"/>
              </a:rPr>
              <a:t>最後</a:t>
            </a:r>
            <a:r>
              <a:rPr lang="zh-TW" altLang="en-US" sz="2400" dirty="0">
                <a:latin typeface="華康中圓體" panose="020F0509000000000000" pitchFamily="49" charset="-120"/>
                <a:ea typeface="華康中圓體" panose="020F0509000000000000" pitchFamily="49" charset="-120"/>
                <a:cs typeface="SetoFont" panose="02000600000000000000" pitchFamily="2" charset="-120"/>
              </a:rPr>
              <a:t>他們把你打</a:t>
            </a:r>
            <a:r>
              <a:rPr lang="zh-TW" sz="2400" dirty="0">
                <a:latin typeface="華康中圓體" panose="020F0509000000000000" pitchFamily="49" charset="-120"/>
                <a:ea typeface="華康中圓體" panose="020F0509000000000000" pitchFamily="49" charset="-120"/>
                <a:cs typeface="SetoFont" panose="02000600000000000000" pitchFamily="2" charset="-120"/>
              </a:rPr>
              <a:t>了</a:t>
            </a:r>
            <a:r>
              <a:rPr lang="zh-TW" altLang="en-US" sz="2400" dirty="0">
                <a:latin typeface="華康中圓體" panose="020F0509000000000000" pitchFamily="49" charset="-120"/>
                <a:ea typeface="華康中圓體" panose="020F0509000000000000" pitchFamily="49" charset="-120"/>
                <a:cs typeface="SetoFont" panose="02000600000000000000" pitchFamily="2" charset="-120"/>
              </a:rPr>
              <a:t>一頓</a:t>
            </a:r>
            <a:r>
              <a:rPr lang="zh-TW" sz="2400" dirty="0" smtClean="0">
                <a:latin typeface="華康中圓體" panose="020F0509000000000000" pitchFamily="49" charset="-120"/>
                <a:ea typeface="華康中圓體" panose="020F0509000000000000" pitchFamily="49" charset="-120"/>
                <a:cs typeface="SetoFont" panose="02000600000000000000" pitchFamily="2" charset="-120"/>
              </a:rPr>
              <a:t>，</a:t>
            </a:r>
            <a:r>
              <a:rPr lang="zh-TW" altLang="en-US" sz="2400" dirty="0" smtClean="0">
                <a:latin typeface="華康中圓體" panose="020F0509000000000000" pitchFamily="49" charset="-120"/>
                <a:ea typeface="華康中圓體" panose="020F0509000000000000" pitchFamily="49" charset="-120"/>
                <a:cs typeface="SetoFont" panose="02000600000000000000" pitchFamily="2" charset="-120"/>
              </a:rPr>
              <a:t>拿走你</a:t>
            </a:r>
            <a:r>
              <a:rPr lang="zh-TW" altLang="en-US" sz="2400" dirty="0" smtClean="0">
                <a:solidFill>
                  <a:srgbClr val="C35A78"/>
                </a:solidFill>
                <a:latin typeface="華康中圓體" panose="020F0509000000000000" pitchFamily="49" charset="-120"/>
                <a:ea typeface="華康中圓體" panose="020F0509000000000000" pitchFamily="49" charset="-120"/>
                <a:cs typeface="SetoFont" panose="02000600000000000000" pitchFamily="2" charset="-120"/>
              </a:rPr>
              <a:t>所有的錢</a:t>
            </a:r>
            <a:r>
              <a:rPr lang="zh-TW" sz="2400" dirty="0" smtClean="0">
                <a:latin typeface="華康中圓體" panose="020F0509000000000000" pitchFamily="49" charset="-120"/>
                <a:ea typeface="華康中圓體" panose="020F0509000000000000" pitchFamily="49" charset="-120"/>
                <a:cs typeface="SetoFont" panose="02000600000000000000" pitchFamily="2" charset="-120"/>
              </a:rPr>
              <a:t>。</a:t>
            </a:r>
            <a:endParaRPr lang="en-US" altLang="zh-TW" sz="2400" dirty="0" smtClean="0">
              <a:latin typeface="華康中圓體" panose="020F0509000000000000" pitchFamily="49" charset="-120"/>
              <a:ea typeface="華康中圓體" panose="020F0509000000000000" pitchFamily="49" charset="-120"/>
              <a:cs typeface="SetoFont" panose="02000600000000000000" pitchFamily="2" charset="-120"/>
            </a:endParaRPr>
          </a:p>
        </p:txBody>
      </p:sp>
      <p:sp>
        <p:nvSpPr>
          <p:cNvPr id="15" name="文字方塊 14">
            <a:extLst>
              <a:ext uri="{FF2B5EF4-FFF2-40B4-BE49-F238E27FC236}">
                <a16:creationId xmlns:a16="http://schemas.microsoft.com/office/drawing/2014/main" xmlns="" id="{B8EE0597-E336-4242-B2E4-4A33309134C5}"/>
              </a:ext>
            </a:extLst>
          </p:cNvPr>
          <p:cNvSpPr txBox="1"/>
          <p:nvPr/>
        </p:nvSpPr>
        <p:spPr>
          <a:xfrm>
            <a:off x="641230" y="4779574"/>
            <a:ext cx="1124597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zh-TW" sz="4000" dirty="0" smtClean="0">
                <a:latin typeface="華康中圓體" panose="020F0509000000000000" pitchFamily="49" charset="-120"/>
                <a:ea typeface="華康中圓體" panose="020F0509000000000000" pitchFamily="49" charset="-120"/>
                <a:cs typeface="SetoFont" panose="02000600000000000000" pitchFamily="2" charset="-120"/>
              </a:rPr>
              <a:t>你</a:t>
            </a:r>
            <a:r>
              <a:rPr lang="zh-TW" altLang="en-US" sz="4000" dirty="0">
                <a:solidFill>
                  <a:srgbClr val="FF9933"/>
                </a:solidFill>
                <a:latin typeface="華康中圓體" panose="020F0509000000000000" pitchFamily="49" charset="-120"/>
                <a:ea typeface="華康中圓體" panose="020F0509000000000000" pitchFamily="49" charset="-120"/>
                <a:cs typeface="SetoFont" panose="02000600000000000000" pitchFamily="2" charset="-120"/>
              </a:rPr>
              <a:t>滯留</a:t>
            </a:r>
            <a:r>
              <a:rPr lang="zh-TW" altLang="zh-TW" sz="4000" dirty="0">
                <a:latin typeface="華康中圓體" panose="020F0509000000000000" pitchFamily="49" charset="-120"/>
                <a:ea typeface="華康中圓體" panose="020F0509000000000000" pitchFamily="49" charset="-120"/>
                <a:cs typeface="SetoFont" panose="02000600000000000000" pitchFamily="2" charset="-120"/>
              </a:rPr>
              <a:t>在</a:t>
            </a:r>
            <a:r>
              <a:rPr lang="zh-TW" altLang="en-US" sz="4000" dirty="0">
                <a:latin typeface="華康中圓體" panose="020F0509000000000000" pitchFamily="49" charset="-120"/>
                <a:ea typeface="華康中圓體" panose="020F0509000000000000" pitchFamily="49" charset="-120"/>
                <a:cs typeface="SetoFont" panose="02000600000000000000" pitchFamily="2" charset="-120"/>
              </a:rPr>
              <a:t>利比亞，身無分文，但</a:t>
            </a:r>
            <a:r>
              <a:rPr lang="zh-TW" altLang="en-US" sz="4000" dirty="0" smtClean="0">
                <a:latin typeface="華康中圓體" panose="020F0509000000000000" pitchFamily="49" charset="-120"/>
                <a:ea typeface="華康中圓體" panose="020F0509000000000000" pitchFamily="49" charset="-120"/>
                <a:cs typeface="SetoFont" panose="02000600000000000000" pitchFamily="2" charset="-120"/>
              </a:rPr>
              <a:t>至少還</a:t>
            </a:r>
            <a:r>
              <a:rPr lang="zh-TW" altLang="en-US" sz="4000" dirty="0">
                <a:solidFill>
                  <a:srgbClr val="6B86A3"/>
                </a:solidFill>
                <a:latin typeface="華康中圓體" panose="020F0509000000000000" pitchFamily="49" charset="-120"/>
                <a:ea typeface="華康中圓體" panose="020F0509000000000000" pitchFamily="49" charset="-120"/>
                <a:cs typeface="SetoFont" panose="02000600000000000000" pitchFamily="2" charset="-120"/>
              </a:rPr>
              <a:t>活著</a:t>
            </a:r>
            <a:r>
              <a:rPr lang="en-US" altLang="zh-TW" sz="4000" dirty="0">
                <a:latin typeface="華康中圓體" panose="020F0509000000000000" pitchFamily="49" charset="-120"/>
                <a:ea typeface="華康中圓體" panose="020F0509000000000000" pitchFamily="49" charset="-120"/>
                <a:cs typeface="SetoFont" panose="02000600000000000000" pitchFamily="2" charset="-120"/>
              </a:rPr>
              <a:t>…</a:t>
            </a:r>
          </a:p>
        </p:txBody>
      </p:sp>
      <p:pic>
        <p:nvPicPr>
          <p:cNvPr id="5" name="圖片 4"/>
          <p:cNvPicPr>
            <a:picLocks noChangeAspect="1"/>
          </p:cNvPicPr>
          <p:nvPr/>
        </p:nvPicPr>
        <p:blipFill>
          <a:blip r:embed="rId4"/>
          <a:stretch>
            <a:fillRect/>
          </a:stretch>
        </p:blipFill>
        <p:spPr>
          <a:xfrm rot="20711958">
            <a:off x="3301119" y="2165370"/>
            <a:ext cx="5382249" cy="2908705"/>
          </a:xfrm>
          <a:prstGeom prst="rect">
            <a:avLst/>
          </a:prstGeom>
        </p:spPr>
      </p:pic>
      <p:sp>
        <p:nvSpPr>
          <p:cNvPr id="18" name="五邊形 17">
            <a:hlinkClick r:id="rId5" action="ppaction://hlinksldjump"/>
          </p:cNvPr>
          <p:cNvSpPr/>
          <p:nvPr/>
        </p:nvSpPr>
        <p:spPr>
          <a:xfrm>
            <a:off x="10964174" y="6205729"/>
            <a:ext cx="1026543" cy="422211"/>
          </a:xfrm>
          <a:prstGeom prst="homePlate">
            <a:avLst>
              <a:gd name="adj" fmla="val 48303"/>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 </a:t>
            </a:r>
          </a:p>
        </p:txBody>
      </p:sp>
      <p:sp>
        <p:nvSpPr>
          <p:cNvPr id="19" name="五邊形 18">
            <a:hlinkClick r:id="rId6" action="ppaction://hlinksldjump"/>
          </p:cNvPr>
          <p:cNvSpPr/>
          <p:nvPr/>
        </p:nvSpPr>
        <p:spPr>
          <a:xfrm rot="10800000">
            <a:off x="10860657" y="5671459"/>
            <a:ext cx="1026543" cy="422211"/>
          </a:xfrm>
          <a:prstGeom prst="homePlate">
            <a:avLst>
              <a:gd name="adj" fmla="val 48303"/>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 </a:t>
            </a:r>
          </a:p>
        </p:txBody>
      </p:sp>
      <p:sp>
        <p:nvSpPr>
          <p:cNvPr id="20" name="文字方塊 19">
            <a:hlinkClick r:id="rId6" action="ppaction://hlinksldjump"/>
          </p:cNvPr>
          <p:cNvSpPr txBox="1"/>
          <p:nvPr/>
        </p:nvSpPr>
        <p:spPr>
          <a:xfrm>
            <a:off x="10912417" y="5713288"/>
            <a:ext cx="1026543" cy="338554"/>
          </a:xfrm>
          <a:prstGeom prst="rect">
            <a:avLst/>
          </a:prstGeom>
          <a:noFill/>
        </p:spPr>
        <p:txBody>
          <a:bodyPr wrap="square" rtlCol="0">
            <a:spAutoFit/>
          </a:bodyPr>
          <a:lstStyle/>
          <a:p>
            <a:r>
              <a:rPr lang="zh-TW" altLang="en-US" sz="1600" dirty="0">
                <a:solidFill>
                  <a:schemeClr val="bg1"/>
                </a:solidFill>
                <a:latin typeface="Mamelon" panose="02000600000000000000" pitchFamily="50" charset="-128"/>
                <a:ea typeface="Mamelon" panose="02000600000000000000" pitchFamily="50" charset="-128"/>
              </a:rPr>
              <a:t>再試一次</a:t>
            </a:r>
          </a:p>
        </p:txBody>
      </p:sp>
      <p:sp>
        <p:nvSpPr>
          <p:cNvPr id="21" name="文字方塊 20">
            <a:hlinkClick r:id="rId5" action="ppaction://hlinksldjump"/>
          </p:cNvPr>
          <p:cNvSpPr txBox="1"/>
          <p:nvPr/>
        </p:nvSpPr>
        <p:spPr>
          <a:xfrm>
            <a:off x="10935422" y="6255533"/>
            <a:ext cx="1003538" cy="338554"/>
          </a:xfrm>
          <a:prstGeom prst="rect">
            <a:avLst/>
          </a:prstGeom>
          <a:noFill/>
        </p:spPr>
        <p:txBody>
          <a:bodyPr wrap="square" rtlCol="0">
            <a:spAutoFit/>
          </a:bodyPr>
          <a:lstStyle/>
          <a:p>
            <a:r>
              <a:rPr lang="zh-TW" altLang="en-US" sz="1600" dirty="0">
                <a:solidFill>
                  <a:schemeClr val="bg1"/>
                </a:solidFill>
                <a:latin typeface="Mamelon" panose="02000600000000000000" pitchFamily="50" charset="-128"/>
                <a:ea typeface="Mamelon" panose="02000600000000000000" pitchFamily="50" charset="-128"/>
              </a:rPr>
              <a:t>跳至結尾</a:t>
            </a:r>
          </a:p>
        </p:txBody>
      </p:sp>
    </p:spTree>
    <p:extLst>
      <p:ext uri="{BB962C8B-B14F-4D97-AF65-F5344CB8AC3E}">
        <p14:creationId xmlns:p14="http://schemas.microsoft.com/office/powerpoint/2010/main" val="330217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750"/>
                                        <p:tgtEl>
                                          <p:spTgt spid="4098"/>
                                        </p:tgtEl>
                                        <p:attrNameLst>
                                          <p:attrName>ppt_x</p:attrName>
                                        </p:attrNameLst>
                                      </p:cBhvr>
                                      <p:tavLst>
                                        <p:tav tm="0">
                                          <p:val>
                                            <p:strVal val="ppt_x"/>
                                          </p:val>
                                        </p:tav>
                                        <p:tav tm="100000">
                                          <p:val>
                                            <p:strVal val="ppt_x"/>
                                          </p:val>
                                        </p:tav>
                                      </p:tavLst>
                                    </p:anim>
                                    <p:anim calcmode="lin" valueType="num">
                                      <p:cBhvr additive="base">
                                        <p:cTn id="17" dur="750"/>
                                        <p:tgtEl>
                                          <p:spTgt spid="4098"/>
                                        </p:tgtEl>
                                        <p:attrNameLst>
                                          <p:attrName>ppt_y</p:attrName>
                                        </p:attrNameLst>
                                      </p:cBhvr>
                                      <p:tavLst>
                                        <p:tav tm="0">
                                          <p:val>
                                            <p:strVal val="ppt_y"/>
                                          </p:val>
                                        </p:tav>
                                        <p:tav tm="100000">
                                          <p:val>
                                            <p:strVal val="1+ppt_h/2"/>
                                          </p:val>
                                        </p:tav>
                                      </p:tavLst>
                                    </p:anim>
                                    <p:set>
                                      <p:cBhvr>
                                        <p:cTn id="18" dur="1" fill="hold">
                                          <p:stCondLst>
                                            <p:cond delay="749"/>
                                          </p:stCondLst>
                                        </p:cTn>
                                        <p:tgtEl>
                                          <p:spTgt spid="4098"/>
                                        </p:tgtEl>
                                        <p:attrNameLst>
                                          <p:attrName>style.visibility</p:attrName>
                                        </p:attrNameLst>
                                      </p:cBhvr>
                                      <p:to>
                                        <p:strVal val="hidden"/>
                                      </p:to>
                                    </p:set>
                                  </p:childTnLst>
                                </p:cTn>
                              </p:par>
                            </p:childTnLst>
                          </p:cTn>
                        </p:par>
                        <p:par>
                          <p:cTn id="19" fill="hold">
                            <p:stCondLst>
                              <p:cond delay="750"/>
                            </p:stCondLst>
                            <p:childTnLst>
                              <p:par>
                                <p:cTn id="20" presetID="1" presetClass="entr" presetSubtype="0" fill="hold" nodeType="afterEffect">
                                  <p:stCondLst>
                                    <p:cond delay="50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字方塊 15">
            <a:extLst>
              <a:ext uri="{FF2B5EF4-FFF2-40B4-BE49-F238E27FC236}">
                <a16:creationId xmlns:a16="http://schemas.microsoft.com/office/drawing/2014/main" xmlns="" id="{B8EE0597-E336-4242-B2E4-4A33309134C5}"/>
              </a:ext>
            </a:extLst>
          </p:cNvPr>
          <p:cNvSpPr txBox="1"/>
          <p:nvPr/>
        </p:nvSpPr>
        <p:spPr>
          <a:xfrm>
            <a:off x="634089" y="2284768"/>
            <a:ext cx="10909537"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400" dirty="0">
                <a:ea typeface="華康中圓體"/>
                <a:cs typeface="+mn-lt"/>
              </a:rPr>
              <a:t>走私者馬</a:t>
            </a:r>
            <a:r>
              <a:rPr lang="zh-TW" altLang="en-US" sz="2400" dirty="0">
                <a:ea typeface="華康中圓體"/>
                <a:cs typeface="+mn-lt"/>
              </a:rPr>
              <a:t>利</a:t>
            </a:r>
            <a:r>
              <a:rPr lang="zh-TW" sz="2400" dirty="0">
                <a:ea typeface="華康中圓體"/>
                <a:cs typeface="+mn-lt"/>
              </a:rPr>
              <a:t>把你帶到</a:t>
            </a:r>
            <a:r>
              <a:rPr lang="zh-TW" sz="2400" dirty="0" smtClean="0">
                <a:ea typeface="華康中圓體"/>
                <a:cs typeface="+mn-lt"/>
              </a:rPr>
              <a:t>一</a:t>
            </a:r>
            <a:r>
              <a:rPr lang="zh-TW" altLang="en-US" sz="2400" dirty="0" smtClean="0">
                <a:ea typeface="華康中圓體"/>
                <a:cs typeface="+mn-lt"/>
              </a:rPr>
              <a:t>間平</a:t>
            </a:r>
            <a:r>
              <a:rPr lang="zh-TW" sz="2400" dirty="0" smtClean="0">
                <a:ea typeface="華康中圓體"/>
                <a:cs typeface="+mn-lt"/>
              </a:rPr>
              <a:t>房。</a:t>
            </a:r>
            <a:r>
              <a:rPr lang="zh-TW" altLang="en-US" sz="2400" dirty="0" smtClean="0">
                <a:ea typeface="華康中圓體"/>
                <a:cs typeface="+mn-lt"/>
              </a:rPr>
              <a:t>「</a:t>
            </a:r>
            <a:r>
              <a:rPr lang="zh-TW" altLang="en-US" sz="2400" dirty="0">
                <a:solidFill>
                  <a:srgbClr val="6B86A3"/>
                </a:solidFill>
                <a:ea typeface="華康中圓體"/>
                <a:cs typeface="+mn-lt"/>
              </a:rPr>
              <a:t>留在這裡</a:t>
            </a:r>
            <a:r>
              <a:rPr lang="zh-TW" altLang="en-US" sz="2400" dirty="0">
                <a:ea typeface="華康中圓體"/>
                <a:cs typeface="+mn-lt"/>
              </a:rPr>
              <a:t>，不要出去！」</a:t>
            </a:r>
          </a:p>
          <a:p>
            <a:endParaRPr lang="zh-TW" altLang="en-US" sz="2400" dirty="0">
              <a:ea typeface="華康中圓體"/>
              <a:cs typeface="+mn-lt"/>
            </a:endParaRPr>
          </a:p>
          <a:p>
            <a:r>
              <a:rPr lang="zh-TW" altLang="zh-TW" sz="2400" dirty="0">
                <a:ea typeface="華康中圓體"/>
                <a:cs typeface="+mn-lt"/>
              </a:rPr>
              <a:t>馬</a:t>
            </a:r>
            <a:r>
              <a:rPr lang="zh-TW" altLang="en-US" sz="2400" dirty="0" smtClean="0">
                <a:ea typeface="華康中圓體"/>
                <a:cs typeface="+mn-lt"/>
              </a:rPr>
              <a:t>利帶著錢離開了。</a:t>
            </a:r>
            <a:endParaRPr lang="en-US" altLang="zh-TW" sz="2400" dirty="0" smtClean="0">
              <a:ea typeface="華康中圓體"/>
              <a:cs typeface="+mn-lt"/>
            </a:endParaRPr>
          </a:p>
          <a:p>
            <a:endParaRPr lang="en-US" altLang="zh-TW" sz="2400" dirty="0">
              <a:ea typeface="華康中圓體"/>
              <a:cs typeface="+mn-lt"/>
            </a:endParaRPr>
          </a:p>
          <a:p>
            <a:r>
              <a:rPr lang="zh-TW" sz="2400" dirty="0" smtClean="0">
                <a:ea typeface="華康中圓體"/>
                <a:cs typeface="+mn-lt"/>
              </a:rPr>
              <a:t>這個</a:t>
            </a:r>
            <a:r>
              <a:rPr lang="zh-TW" sz="2400" dirty="0">
                <a:ea typeface="華康中圓體"/>
                <a:cs typeface="+mn-lt"/>
              </a:rPr>
              <a:t>地方又髒</a:t>
            </a:r>
            <a:r>
              <a:rPr lang="zh-TW" sz="2400" dirty="0" smtClean="0">
                <a:ea typeface="華康中圓體"/>
                <a:cs typeface="+mn-lt"/>
              </a:rPr>
              <a:t>又</a:t>
            </a:r>
            <a:r>
              <a:rPr lang="zh-TW" altLang="en-US" sz="2400" dirty="0" smtClean="0">
                <a:ea typeface="華康中圓體"/>
                <a:cs typeface="+mn-lt"/>
              </a:rPr>
              <a:t>擠</a:t>
            </a:r>
            <a:r>
              <a:rPr lang="zh-TW" altLang="en-US" sz="2400" dirty="0">
                <a:ea typeface="華康中圓體"/>
                <a:cs typeface="+mn-lt"/>
              </a:rPr>
              <a:t>，</a:t>
            </a:r>
            <a:r>
              <a:rPr lang="zh-TW" sz="2400" dirty="0">
                <a:ea typeface="華康中圓體"/>
                <a:cs typeface="+mn-lt"/>
              </a:rPr>
              <a:t>你的家人開始</a:t>
            </a:r>
            <a:r>
              <a:rPr lang="zh-TW" sz="2400" dirty="0">
                <a:solidFill>
                  <a:srgbClr val="C35A78"/>
                </a:solidFill>
                <a:ea typeface="華康中圓體"/>
                <a:cs typeface="+mn-lt"/>
              </a:rPr>
              <a:t>生病</a:t>
            </a:r>
            <a:r>
              <a:rPr lang="zh-TW" sz="2400" dirty="0">
                <a:ea typeface="華康中圓體"/>
                <a:cs typeface="+mn-lt"/>
              </a:rPr>
              <a:t>。</a:t>
            </a:r>
            <a:r>
              <a:rPr lang="zh-TW" sz="2400" dirty="0" smtClean="0">
                <a:ea typeface="華康中圓體"/>
                <a:cs typeface="+mn-lt"/>
              </a:rPr>
              <a:t>食物所剩無幾。但</a:t>
            </a:r>
            <a:r>
              <a:rPr lang="zh-TW" altLang="en-US" sz="2400" dirty="0">
                <a:ea typeface="華康中圓體"/>
                <a:cs typeface="+mn-lt"/>
              </a:rPr>
              <a:t>馬</a:t>
            </a:r>
            <a:r>
              <a:rPr lang="zh-TW" altLang="en-US" sz="2400" dirty="0" smtClean="0">
                <a:ea typeface="華康中圓體"/>
                <a:cs typeface="+mn-lt"/>
              </a:rPr>
              <a:t>利</a:t>
            </a:r>
            <a:r>
              <a:rPr lang="zh-TW" sz="2400" dirty="0" smtClean="0">
                <a:solidFill>
                  <a:srgbClr val="A06188"/>
                </a:solidFill>
                <a:ea typeface="華康中圓體"/>
                <a:cs typeface="+mn-lt"/>
              </a:rPr>
              <a:t>一直</a:t>
            </a:r>
            <a:r>
              <a:rPr lang="zh-TW" sz="2400" dirty="0">
                <a:solidFill>
                  <a:srgbClr val="A06188"/>
                </a:solidFill>
                <a:ea typeface="華康中圓體"/>
                <a:cs typeface="+mn-lt"/>
              </a:rPr>
              <a:t>沒回來</a:t>
            </a:r>
            <a:r>
              <a:rPr lang="zh-TW" sz="2400" dirty="0">
                <a:ea typeface="華康中圓體"/>
                <a:cs typeface="+mn-lt"/>
              </a:rPr>
              <a:t>。</a:t>
            </a:r>
          </a:p>
          <a:p>
            <a:endParaRPr lang="zh-TW" altLang="en-US" sz="2400" dirty="0">
              <a:ea typeface="華康中圓體"/>
              <a:cs typeface="+mn-lt"/>
            </a:endParaRPr>
          </a:p>
          <a:p>
            <a:r>
              <a:rPr lang="zh-TW" sz="2400" dirty="0" smtClean="0">
                <a:ea typeface="華康中圓體"/>
                <a:cs typeface="+mn-lt"/>
              </a:rPr>
              <a:t>你要</a:t>
            </a:r>
            <a:r>
              <a:rPr lang="zh-TW" sz="2400" dirty="0">
                <a:ea typeface="華康中圓體"/>
                <a:cs typeface="+mn-lt"/>
              </a:rPr>
              <a:t>留在屋</a:t>
            </a:r>
            <a:r>
              <a:rPr lang="zh-TW" sz="2400" dirty="0" smtClean="0">
                <a:ea typeface="華康中圓體"/>
                <a:cs typeface="+mn-lt"/>
              </a:rPr>
              <a:t>內</a:t>
            </a:r>
            <a:r>
              <a:rPr lang="zh-TW" altLang="en-US" sz="2400" dirty="0" smtClean="0">
                <a:ea typeface="華康中圓體"/>
                <a:cs typeface="+mn-lt"/>
              </a:rPr>
              <a:t>還</a:t>
            </a:r>
            <a:r>
              <a:rPr lang="zh-TW" altLang="en-US" sz="2400" dirty="0">
                <a:ea typeface="華康中圓體"/>
                <a:cs typeface="+mn-lt"/>
              </a:rPr>
              <a:t>是</a:t>
            </a:r>
            <a:r>
              <a:rPr lang="zh-TW" sz="2400" dirty="0" smtClean="0">
                <a:ea typeface="華康中圓體"/>
                <a:cs typeface="+mn-lt"/>
              </a:rPr>
              <a:t>出去找補給品</a:t>
            </a:r>
            <a:r>
              <a:rPr lang="zh-TW" sz="2400" dirty="0">
                <a:ea typeface="華康中圓體"/>
                <a:cs typeface="+mn-lt"/>
              </a:rPr>
              <a:t>。</a:t>
            </a:r>
            <a:endParaRPr lang="en-US" altLang="zh-TW" sz="2400" dirty="0">
              <a:ea typeface="華康中圓體"/>
              <a:cs typeface="+mn-lt"/>
            </a:endParaRPr>
          </a:p>
        </p:txBody>
      </p:sp>
      <p:sp>
        <p:nvSpPr>
          <p:cNvPr id="17" name="文字方塊 16">
            <a:extLst>
              <a:ext uri="{FF2B5EF4-FFF2-40B4-BE49-F238E27FC236}">
                <a16:creationId xmlns:a16="http://schemas.microsoft.com/office/drawing/2014/main" xmlns="" id="{B8EE0597-E336-4242-B2E4-4A33309134C5}"/>
              </a:ext>
            </a:extLst>
          </p:cNvPr>
          <p:cNvSpPr txBox="1"/>
          <p:nvPr/>
        </p:nvSpPr>
        <p:spPr>
          <a:xfrm>
            <a:off x="634089" y="5233055"/>
            <a:ext cx="1090616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6000" dirty="0">
                <a:solidFill>
                  <a:schemeClr val="accent2">
                    <a:lumMod val="40000"/>
                    <a:lumOff val="60000"/>
                  </a:schemeClr>
                </a:solidFill>
                <a:latin typeface="華康中圓體" panose="020F0509000000000000" pitchFamily="49" charset="-120"/>
                <a:ea typeface="華康中圓體"/>
              </a:rPr>
              <a:t>你要</a:t>
            </a:r>
            <a:r>
              <a:rPr lang="zh-TW" altLang="en-US" sz="6000" dirty="0">
                <a:solidFill>
                  <a:srgbClr val="FF9933"/>
                </a:solidFill>
                <a:latin typeface="華康中圓體" panose="020F0509000000000000" pitchFamily="49" charset="-120"/>
                <a:ea typeface="華康中圓體"/>
              </a:rPr>
              <a:t>留在屋內</a:t>
            </a:r>
            <a:r>
              <a:rPr lang="zh-TW" altLang="en-US" sz="6000" dirty="0">
                <a:solidFill>
                  <a:schemeClr val="accent2">
                    <a:lumMod val="40000"/>
                    <a:lumOff val="60000"/>
                  </a:schemeClr>
                </a:solidFill>
                <a:latin typeface="華康中圓體" panose="020F0509000000000000" pitchFamily="49" charset="-120"/>
                <a:ea typeface="華康中圓體"/>
              </a:rPr>
              <a:t>？</a:t>
            </a:r>
            <a:r>
              <a:rPr lang="zh-TW" altLang="en-US" sz="6000" dirty="0" smtClean="0">
                <a:solidFill>
                  <a:schemeClr val="accent2">
                    <a:lumMod val="40000"/>
                    <a:lumOff val="60000"/>
                  </a:schemeClr>
                </a:solidFill>
                <a:latin typeface="華康中圓體" panose="020F0509000000000000" pitchFamily="49" charset="-120"/>
                <a:ea typeface="華康中圓體"/>
              </a:rPr>
              <a:t>或者</a:t>
            </a:r>
            <a:r>
              <a:rPr lang="zh-TW" altLang="en-US" sz="6000" dirty="0" smtClean="0">
                <a:solidFill>
                  <a:srgbClr val="FF9933"/>
                </a:solidFill>
                <a:latin typeface="華康中圓體" panose="020F0509000000000000" pitchFamily="49" charset="-120"/>
                <a:ea typeface="華康中圓體"/>
              </a:rPr>
              <a:t>出去</a:t>
            </a:r>
            <a:r>
              <a:rPr lang="zh-TW" altLang="zh-TW" sz="6000" dirty="0">
                <a:solidFill>
                  <a:schemeClr val="accent2">
                    <a:lumMod val="40000"/>
                    <a:lumOff val="60000"/>
                  </a:schemeClr>
                </a:solidFill>
                <a:latin typeface="華康中圓體" panose="020F0509000000000000" pitchFamily="49" charset="-120"/>
                <a:ea typeface="華康中圓體"/>
              </a:rPr>
              <a:t>？</a:t>
            </a:r>
            <a:endParaRPr lang="en-US" altLang="zh-TW" sz="6000" dirty="0">
              <a:solidFill>
                <a:schemeClr val="accent2">
                  <a:lumMod val="40000"/>
                  <a:lumOff val="60000"/>
                </a:schemeClr>
              </a:solidFill>
              <a:latin typeface="華康中圓體" panose="020F0509000000000000" pitchFamily="49" charset="-120"/>
              <a:ea typeface="華康中圓體"/>
              <a:cs typeface="SetoFont" panose="02000600000000000000" pitchFamily="2" charset="-120"/>
            </a:endParaRPr>
          </a:p>
        </p:txBody>
      </p:sp>
      <p:sp>
        <p:nvSpPr>
          <p:cNvPr id="2" name="五邊形 10">
            <a:extLst>
              <a:ext uri="{FF2B5EF4-FFF2-40B4-BE49-F238E27FC236}">
                <a16:creationId xmlns:a16="http://schemas.microsoft.com/office/drawing/2014/main" xmlns="" id="{D3448FDC-0109-4612-B6D8-532C1EF1385D}"/>
              </a:ext>
            </a:extLst>
          </p:cNvPr>
          <p:cNvSpPr/>
          <p:nvPr/>
        </p:nvSpPr>
        <p:spPr>
          <a:xfrm>
            <a:off x="1" y="544393"/>
            <a:ext cx="5570482"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xmlns="" id="{33FF1945-FAE1-42D3-BEF5-0729549CCC6F}"/>
              </a:ext>
            </a:extLst>
          </p:cNvPr>
          <p:cNvSpPr txBox="1"/>
          <p:nvPr/>
        </p:nvSpPr>
        <p:spPr>
          <a:xfrm>
            <a:off x="265735" y="668196"/>
            <a:ext cx="4770407" cy="1107996"/>
          </a:xfrm>
          <a:prstGeom prst="rect">
            <a:avLst/>
          </a:prstGeom>
          <a:noFill/>
        </p:spPr>
        <p:txBody>
          <a:bodyPr wrap="square" rtlCol="0" anchor="t">
            <a:spAutoFit/>
          </a:bodyPr>
          <a:lstStyle/>
          <a:p>
            <a:r>
              <a:rPr lang="zh-TW" sz="6600" dirty="0">
                <a:solidFill>
                  <a:srgbClr val="363639"/>
                </a:solidFill>
                <a:latin typeface="SetoFont" panose="02000600000000000000" pitchFamily="2" charset="-120"/>
                <a:ea typeface="SetoFont"/>
                <a:cs typeface="SetoFont" panose="02000600000000000000" pitchFamily="2" charset="-120"/>
              </a:rPr>
              <a:t>亞歷山大港</a:t>
            </a:r>
            <a:endParaRPr lang="zh-TW" altLang="en-US" sz="6600" dirty="0">
              <a:solidFill>
                <a:srgbClr val="363639"/>
              </a:solidFill>
              <a:latin typeface="SetoFont" panose="02000600000000000000" pitchFamily="2" charset="-120"/>
              <a:ea typeface="SetoFont" panose="02000600000000000000" pitchFamily="2" charset="-120"/>
              <a:cs typeface="SetoFont" panose="02000600000000000000" pitchFamily="2" charset="-120"/>
            </a:endParaRPr>
          </a:p>
        </p:txBody>
      </p:sp>
    </p:spTree>
    <p:extLst>
      <p:ext uri="{BB962C8B-B14F-4D97-AF65-F5344CB8AC3E}">
        <p14:creationId xmlns:p14="http://schemas.microsoft.com/office/powerpoint/2010/main" val="57942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手繪多邊形 11">
            <a:hlinkClick r:id="rId3" action="ppaction://hlinksldjump"/>
            <a:extLst>
              <a:ext uri="{FF2B5EF4-FFF2-40B4-BE49-F238E27FC236}">
                <a16:creationId xmlns:a16="http://schemas.microsoft.com/office/drawing/2014/main" xmlns="" id="{E69F919F-9A4A-49E3-BCBE-C42BBA8734EA}"/>
              </a:ext>
            </a:extLst>
          </p:cNvPr>
          <p:cNvSpPr/>
          <p:nvPr/>
        </p:nvSpPr>
        <p:spPr>
          <a:xfrm rot="10800000">
            <a:off x="-2" y="-14377"/>
            <a:ext cx="6453353" cy="6877401"/>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6B86A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5" name="手繪多邊形 10">
            <a:hlinkClick r:id="rId4" action="ppaction://hlinksldjump"/>
            <a:extLst>
              <a:ext uri="{FF2B5EF4-FFF2-40B4-BE49-F238E27FC236}">
                <a16:creationId xmlns:a16="http://schemas.microsoft.com/office/drawing/2014/main" xmlns="" id="{6D18017E-3C9A-490E-8B7E-2A913E8A8142}"/>
              </a:ext>
            </a:extLst>
          </p:cNvPr>
          <p:cNvSpPr/>
          <p:nvPr/>
        </p:nvSpPr>
        <p:spPr>
          <a:xfrm>
            <a:off x="5749226" y="-7188"/>
            <a:ext cx="6453354" cy="6863024"/>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C35A7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 name="文字方塊 1">
            <a:hlinkClick r:id="rId3" action="ppaction://hlinksldjump"/>
          </p:cNvPr>
          <p:cNvSpPr txBox="1"/>
          <p:nvPr/>
        </p:nvSpPr>
        <p:spPr>
          <a:xfrm>
            <a:off x="516384" y="2465226"/>
            <a:ext cx="5204101" cy="1446550"/>
          </a:xfrm>
          <a:prstGeom prst="rect">
            <a:avLst/>
          </a:prstGeom>
          <a:noFill/>
        </p:spPr>
        <p:txBody>
          <a:bodyPr wrap="square" rtlCol="0" anchor="t">
            <a:spAutoFit/>
          </a:bodyPr>
          <a:lstStyle/>
          <a:p>
            <a:pPr algn="ctr"/>
            <a:r>
              <a:rPr lang="zh-TW" sz="8800" dirty="0">
                <a:latin typeface="SetoFont" panose="02000600000000000000" pitchFamily="2" charset="-120"/>
                <a:ea typeface="SetoFont"/>
                <a:cs typeface="SetoFont" panose="02000600000000000000" pitchFamily="2" charset="-120"/>
              </a:rPr>
              <a:t>留在屋內</a:t>
            </a:r>
            <a:endParaRPr lang="zh-TW" altLang="en-US" sz="9600" dirty="0">
              <a:latin typeface="SetoFont" panose="02000600000000000000" pitchFamily="2" charset="-120"/>
              <a:ea typeface="SetoFont" panose="02000600000000000000" pitchFamily="2" charset="-120"/>
              <a:cs typeface="SetoFont" panose="02000600000000000000" pitchFamily="2" charset="-120"/>
            </a:endParaRPr>
          </a:p>
        </p:txBody>
      </p:sp>
      <p:sp>
        <p:nvSpPr>
          <p:cNvPr id="4" name="文字方塊 3">
            <a:hlinkClick r:id="rId4" action="ppaction://hlinksldjump"/>
          </p:cNvPr>
          <p:cNvSpPr txBox="1"/>
          <p:nvPr/>
        </p:nvSpPr>
        <p:spPr>
          <a:xfrm>
            <a:off x="6255606" y="2375080"/>
            <a:ext cx="5619238" cy="1446550"/>
          </a:xfrm>
          <a:prstGeom prst="rect">
            <a:avLst/>
          </a:prstGeom>
          <a:noFill/>
        </p:spPr>
        <p:txBody>
          <a:bodyPr wrap="square" rtlCol="0" anchor="t">
            <a:spAutoFit/>
          </a:bodyPr>
          <a:lstStyle/>
          <a:p>
            <a:pPr algn="ctr"/>
            <a:r>
              <a:rPr lang="zh-TW" sz="8800" dirty="0" smtClean="0">
                <a:ea typeface="SetoFont"/>
                <a:cs typeface="+mn-lt"/>
              </a:rPr>
              <a:t>出去</a:t>
            </a:r>
            <a:endParaRPr lang="zh-TW" sz="8800" dirty="0">
              <a:ea typeface="+mn-lt"/>
              <a:cs typeface="+mn-lt"/>
            </a:endParaRPr>
          </a:p>
        </p:txBody>
      </p:sp>
      <p:sp>
        <p:nvSpPr>
          <p:cNvPr id="8" name="文字方塊 7"/>
          <p:cNvSpPr txBox="1"/>
          <p:nvPr/>
        </p:nvSpPr>
        <p:spPr>
          <a:xfrm>
            <a:off x="1902371" y="4860248"/>
            <a:ext cx="3519867" cy="461665"/>
          </a:xfrm>
          <a:prstGeom prst="rect">
            <a:avLst/>
          </a:prstGeom>
          <a:noFill/>
        </p:spPr>
        <p:txBody>
          <a:bodyPr wrap="square" rtlCol="0" anchor="t">
            <a:spAutoFit/>
          </a:bodyPr>
          <a:lstStyle/>
          <a:p>
            <a:r>
              <a:rPr lang="en-US" altLang="zh-TW" sz="2400" dirty="0">
                <a:latin typeface="華康中圓體" panose="020F0509000000000000" pitchFamily="49" charset="-120"/>
                <a:ea typeface="華康中圓體"/>
                <a:cs typeface="SetoFont" panose="02000600000000000000" pitchFamily="2" charset="-120"/>
              </a:rPr>
              <a:t>-</a:t>
            </a:r>
            <a:r>
              <a:rPr lang="zh-TW" sz="2400" dirty="0">
                <a:latin typeface="華康中圓體" panose="020F0509000000000000" pitchFamily="49" charset="-120"/>
                <a:ea typeface="華康中圓體"/>
                <a:cs typeface="SetoFont" panose="02000600000000000000" pitchFamily="2" charset="-120"/>
              </a:rPr>
              <a:t>沒有食物了</a:t>
            </a:r>
            <a:endParaRPr lang="zh-TW" dirty="0">
              <a:latin typeface="Calisto MT" panose="02040603050505030304"/>
              <a:ea typeface="微軟正黑體" panose="020B0604030504040204" pitchFamily="34" charset="-120"/>
              <a:cs typeface="SetoFont" panose="02000600000000000000" pitchFamily="2" charset="-120"/>
            </a:endParaRPr>
          </a:p>
        </p:txBody>
      </p:sp>
      <p:sp>
        <p:nvSpPr>
          <p:cNvPr id="9" name="文字方塊 8"/>
          <p:cNvSpPr txBox="1"/>
          <p:nvPr/>
        </p:nvSpPr>
        <p:spPr>
          <a:xfrm>
            <a:off x="6958639" y="4860249"/>
            <a:ext cx="4380544" cy="461665"/>
          </a:xfrm>
          <a:prstGeom prst="rect">
            <a:avLst/>
          </a:prstGeom>
          <a:noFill/>
        </p:spPr>
        <p:txBody>
          <a:bodyPr wrap="square" rtlCol="0" anchor="t">
            <a:spAutoFit/>
          </a:bodyPr>
          <a:lstStyle/>
          <a:p>
            <a:r>
              <a:rPr lang="en-US" altLang="zh-TW" sz="2400">
                <a:latin typeface="華康中圓體" panose="020F0509000000000000" pitchFamily="49" charset="-120"/>
                <a:ea typeface="華康中圓體"/>
                <a:cs typeface="SetoFont" panose="02000600000000000000" pitchFamily="2" charset="-120"/>
              </a:rPr>
              <a:t>-</a:t>
            </a:r>
            <a:r>
              <a:rPr lang="zh-TW" sz="2400">
                <a:latin typeface="華康中圓體" panose="020F0509000000000000" pitchFamily="49" charset="-120"/>
                <a:ea typeface="華康中圓體"/>
                <a:cs typeface="SetoFont" panose="02000600000000000000" pitchFamily="2" charset="-120"/>
              </a:rPr>
              <a:t>可能會被抓住，驅逐回敘利亞</a:t>
            </a:r>
            <a:endParaRPr lang="zh-TW"/>
          </a:p>
        </p:txBody>
      </p:sp>
    </p:spTree>
    <p:extLst>
      <p:ext uri="{BB962C8B-B14F-4D97-AF65-F5344CB8AC3E}">
        <p14:creationId xmlns:p14="http://schemas.microsoft.com/office/powerpoint/2010/main" val="16861851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字方塊 15">
            <a:extLst>
              <a:ext uri="{FF2B5EF4-FFF2-40B4-BE49-F238E27FC236}">
                <a16:creationId xmlns:a16="http://schemas.microsoft.com/office/drawing/2014/main" xmlns="" id="{B8EE0597-E336-4242-B2E4-4A33309134C5}"/>
              </a:ext>
            </a:extLst>
          </p:cNvPr>
          <p:cNvSpPr txBox="1"/>
          <p:nvPr/>
        </p:nvSpPr>
        <p:spPr>
          <a:xfrm>
            <a:off x="630720" y="2141846"/>
            <a:ext cx="1108206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400" dirty="0">
                <a:ea typeface="華康中圓體"/>
                <a:cs typeface="+mn-lt"/>
              </a:rPr>
              <a:t>食物都吃完了，你</a:t>
            </a:r>
            <a:r>
              <a:rPr lang="zh-TW" altLang="en-US" sz="2400" dirty="0">
                <a:ea typeface="華康中圓體"/>
                <a:cs typeface="+mn-lt"/>
              </a:rPr>
              <a:t>們</a:t>
            </a:r>
            <a:r>
              <a:rPr lang="zh-TW" sz="2400" dirty="0">
                <a:ea typeface="華康中圓體"/>
                <a:cs typeface="+mn-lt"/>
              </a:rPr>
              <a:t>忍不住想要離開這屋子時，馬利回來了。 </a:t>
            </a:r>
            <a:endParaRPr lang="en-US" altLang="zh-TW" sz="2400" dirty="0">
              <a:ea typeface="華康中圓體"/>
              <a:cs typeface="+mn-lt"/>
            </a:endParaRPr>
          </a:p>
          <a:p>
            <a:endParaRPr lang="zh-TW" altLang="en-US" sz="2400" dirty="0">
              <a:ea typeface="華康中圓體"/>
              <a:cs typeface="+mn-lt"/>
            </a:endParaRPr>
          </a:p>
          <a:p>
            <a:r>
              <a:rPr lang="zh-TW" altLang="en-US" sz="2400" dirty="0">
                <a:ea typeface="華康中圓體"/>
                <a:cs typeface="+mn-lt"/>
              </a:rPr>
              <a:t>「</a:t>
            </a:r>
            <a:r>
              <a:rPr lang="zh-TW" sz="2400" dirty="0">
                <a:ea typeface="華康中圓體"/>
                <a:cs typeface="+mn-lt"/>
              </a:rPr>
              <a:t>船都準備好了，你們立刻準備</a:t>
            </a:r>
            <a:r>
              <a:rPr lang="zh-TW" sz="2400" dirty="0">
                <a:solidFill>
                  <a:srgbClr val="C35A78"/>
                </a:solidFill>
                <a:ea typeface="華康中圓體"/>
                <a:cs typeface="+mn-lt"/>
              </a:rPr>
              <a:t>出發</a:t>
            </a:r>
            <a:r>
              <a:rPr lang="zh-TW" sz="2400" dirty="0">
                <a:ea typeface="華康中圓體"/>
                <a:cs typeface="+mn-lt"/>
              </a:rPr>
              <a:t>！</a:t>
            </a:r>
            <a:r>
              <a:rPr lang="zh-TW" altLang="en-US" sz="2400" dirty="0">
                <a:ea typeface="華康中圓體"/>
                <a:cs typeface="+mn-lt"/>
              </a:rPr>
              <a:t>」</a:t>
            </a:r>
            <a:endParaRPr lang="en-US" altLang="zh-TW" sz="2400" dirty="0">
              <a:ea typeface="華康中圓體"/>
              <a:cs typeface="+mn-lt"/>
            </a:endParaRPr>
          </a:p>
          <a:p>
            <a:endParaRPr lang="zh-TW" altLang="en-US" sz="2400" dirty="0">
              <a:ea typeface="華康中圓體"/>
              <a:cs typeface="+mn-lt"/>
            </a:endParaRPr>
          </a:p>
          <a:p>
            <a:r>
              <a:rPr lang="zh-TW" sz="2400" dirty="0">
                <a:ea typeface="華康中圓體"/>
                <a:cs typeface="+mn-lt"/>
              </a:rPr>
              <a:t>他把你們分成兩組：婦女和兒童一艘船，其他男人在另一艘船。</a:t>
            </a:r>
            <a:endParaRPr lang="zh-TW" altLang="en-US" dirty="0">
              <a:ea typeface="華康中圓體"/>
              <a:cs typeface="+mn-lt"/>
            </a:endParaRPr>
          </a:p>
          <a:p>
            <a:endParaRPr lang="zh-TW" altLang="en-US" sz="2400" dirty="0">
              <a:ea typeface="華康中圓體"/>
              <a:cs typeface="+mn-lt"/>
            </a:endParaRPr>
          </a:p>
          <a:p>
            <a:r>
              <a:rPr lang="zh-TW" sz="2400" dirty="0">
                <a:ea typeface="華康中圓體"/>
                <a:cs typeface="+mn-lt"/>
              </a:rPr>
              <a:t>你希望大家</a:t>
            </a:r>
            <a:r>
              <a:rPr lang="zh-TW" sz="2400" dirty="0">
                <a:solidFill>
                  <a:srgbClr val="6B86A3"/>
                </a:solidFill>
                <a:ea typeface="華康中圓體"/>
                <a:cs typeface="+mn-lt"/>
              </a:rPr>
              <a:t>待在一起</a:t>
            </a:r>
            <a:r>
              <a:rPr lang="zh-TW" sz="2400" dirty="0">
                <a:ea typeface="華康中圓體"/>
                <a:cs typeface="+mn-lt"/>
              </a:rPr>
              <a:t>，但他不理你。</a:t>
            </a:r>
            <a:endParaRPr lang="zh-TW" dirty="0">
              <a:ea typeface="華康中圓體"/>
            </a:endParaRPr>
          </a:p>
        </p:txBody>
      </p:sp>
      <p:sp>
        <p:nvSpPr>
          <p:cNvPr id="17" name="文字方塊 16">
            <a:extLst>
              <a:ext uri="{FF2B5EF4-FFF2-40B4-BE49-F238E27FC236}">
                <a16:creationId xmlns:a16="http://schemas.microsoft.com/office/drawing/2014/main" xmlns="" id="{B8EE0597-E336-4242-B2E4-4A33309134C5}"/>
              </a:ext>
            </a:extLst>
          </p:cNvPr>
          <p:cNvSpPr txBox="1"/>
          <p:nvPr/>
        </p:nvSpPr>
        <p:spPr>
          <a:xfrm>
            <a:off x="630720" y="5216638"/>
            <a:ext cx="1090616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5400" dirty="0">
                <a:solidFill>
                  <a:schemeClr val="accent2">
                    <a:lumMod val="40000"/>
                    <a:lumOff val="60000"/>
                  </a:schemeClr>
                </a:solidFill>
                <a:latin typeface="華康中圓體" panose="020F0509000000000000" pitchFamily="49" charset="-120"/>
                <a:ea typeface="華康中圓體"/>
              </a:rPr>
              <a:t>你要</a:t>
            </a:r>
            <a:r>
              <a:rPr lang="zh-TW" altLang="en-US" sz="5400" dirty="0">
                <a:solidFill>
                  <a:srgbClr val="FF9933"/>
                </a:solidFill>
                <a:latin typeface="華康中圓體" panose="020F0509000000000000" pitchFamily="49" charset="-120"/>
                <a:ea typeface="華康中圓體"/>
              </a:rPr>
              <a:t>全家待在一起</a:t>
            </a:r>
            <a:r>
              <a:rPr lang="zh-TW" altLang="en-US" sz="5400" dirty="0">
                <a:solidFill>
                  <a:schemeClr val="accent2">
                    <a:lumMod val="40000"/>
                    <a:lumOff val="60000"/>
                  </a:schemeClr>
                </a:solidFill>
                <a:latin typeface="華康中圓體" panose="020F0509000000000000" pitchFamily="49" charset="-120"/>
                <a:ea typeface="華康中圓體"/>
              </a:rPr>
              <a:t>？或者</a:t>
            </a:r>
            <a:r>
              <a:rPr lang="zh-TW" altLang="en-US" sz="5400" dirty="0">
                <a:solidFill>
                  <a:srgbClr val="FF9933"/>
                </a:solidFill>
                <a:latin typeface="華康中圓體" panose="020F0509000000000000" pitchFamily="49" charset="-120"/>
                <a:ea typeface="華康中圓體"/>
              </a:rPr>
              <a:t>分開行動</a:t>
            </a:r>
            <a:r>
              <a:rPr lang="zh-TW" altLang="zh-TW" sz="5400" dirty="0">
                <a:solidFill>
                  <a:schemeClr val="accent2">
                    <a:lumMod val="40000"/>
                    <a:lumOff val="60000"/>
                  </a:schemeClr>
                </a:solidFill>
                <a:latin typeface="華康中圓體" panose="020F0509000000000000" pitchFamily="49" charset="-120"/>
                <a:ea typeface="華康中圓體"/>
              </a:rPr>
              <a:t>？</a:t>
            </a:r>
            <a:endParaRPr lang="en-US" altLang="zh-TW" sz="5400" dirty="0">
              <a:solidFill>
                <a:schemeClr val="accent2">
                  <a:lumMod val="40000"/>
                  <a:lumOff val="60000"/>
                </a:schemeClr>
              </a:solidFill>
              <a:latin typeface="華康中圓體" panose="020F0509000000000000" pitchFamily="49" charset="-120"/>
              <a:ea typeface="華康中圓體"/>
              <a:cs typeface="SetoFont" panose="02000600000000000000" pitchFamily="2" charset="-120"/>
            </a:endParaRPr>
          </a:p>
        </p:txBody>
      </p:sp>
      <p:sp>
        <p:nvSpPr>
          <p:cNvPr id="4" name="五邊形 10">
            <a:extLst>
              <a:ext uri="{FF2B5EF4-FFF2-40B4-BE49-F238E27FC236}">
                <a16:creationId xmlns:a16="http://schemas.microsoft.com/office/drawing/2014/main" xmlns="" id="{D7920888-BC62-49C3-A5E1-674742C18697}"/>
              </a:ext>
            </a:extLst>
          </p:cNvPr>
          <p:cNvSpPr/>
          <p:nvPr/>
        </p:nvSpPr>
        <p:spPr>
          <a:xfrm>
            <a:off x="1" y="558770"/>
            <a:ext cx="5404597" cy="1252777"/>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xmlns="" id="{AED4ECC6-72DD-45A0-9CFA-957B2C4F022C}"/>
              </a:ext>
            </a:extLst>
          </p:cNvPr>
          <p:cNvSpPr txBox="1"/>
          <p:nvPr/>
        </p:nvSpPr>
        <p:spPr>
          <a:xfrm>
            <a:off x="726042" y="624506"/>
            <a:ext cx="3807124" cy="1136750"/>
          </a:xfrm>
          <a:prstGeom prst="rect">
            <a:avLst/>
          </a:prstGeom>
          <a:noFill/>
        </p:spPr>
        <p:txBody>
          <a:bodyPr wrap="square" rtlCol="0" anchor="t">
            <a:spAutoFit/>
          </a:bodyPr>
          <a:lstStyle/>
          <a:p>
            <a:r>
              <a:rPr lang="zh-TW" altLang="en-US" sz="6600" dirty="0">
                <a:solidFill>
                  <a:srgbClr val="363639"/>
                </a:solidFill>
                <a:latin typeface="SetoFont" panose="02000600000000000000" pitchFamily="2" charset="-120"/>
                <a:ea typeface="SetoFont"/>
                <a:cs typeface="SetoFont" panose="02000600000000000000" pitchFamily="2" charset="-120"/>
              </a:rPr>
              <a:t>留在屋內</a:t>
            </a:r>
            <a:endParaRPr lang="zh-TW" sz="6600" dirty="0">
              <a:solidFill>
                <a:srgbClr val="363639"/>
              </a:solidFill>
              <a:latin typeface="SetoFont" panose="02000600000000000000" pitchFamily="2" charset="-120"/>
              <a:ea typeface="SetoFont" panose="02000600000000000000" pitchFamily="2" charset="-120"/>
              <a:cs typeface="SetoFont" panose="02000600000000000000" pitchFamily="2" charset="-120"/>
            </a:endParaRPr>
          </a:p>
        </p:txBody>
      </p:sp>
    </p:spTree>
    <p:extLst>
      <p:ext uri="{BB962C8B-B14F-4D97-AF65-F5344CB8AC3E}">
        <p14:creationId xmlns:p14="http://schemas.microsoft.com/office/powerpoint/2010/main" val="312609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手繪多邊形 11">
            <a:hlinkClick r:id="rId3" action="ppaction://hlinksldjump"/>
            <a:extLst>
              <a:ext uri="{FF2B5EF4-FFF2-40B4-BE49-F238E27FC236}">
                <a16:creationId xmlns:a16="http://schemas.microsoft.com/office/drawing/2014/main" xmlns="" id="{E69F919F-9A4A-49E3-BCBE-C42BBA8734EA}"/>
              </a:ext>
            </a:extLst>
          </p:cNvPr>
          <p:cNvSpPr/>
          <p:nvPr/>
        </p:nvSpPr>
        <p:spPr>
          <a:xfrm rot="10800000">
            <a:off x="-2" y="-14377"/>
            <a:ext cx="6453353" cy="6877401"/>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6B86A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5" name="手繪多邊形 10">
            <a:hlinkClick r:id="rId4" action="ppaction://hlinksldjump"/>
            <a:extLst>
              <a:ext uri="{FF2B5EF4-FFF2-40B4-BE49-F238E27FC236}">
                <a16:creationId xmlns:a16="http://schemas.microsoft.com/office/drawing/2014/main" xmlns="" id="{6D18017E-3C9A-490E-8B7E-2A913E8A8142}"/>
              </a:ext>
            </a:extLst>
          </p:cNvPr>
          <p:cNvSpPr/>
          <p:nvPr/>
        </p:nvSpPr>
        <p:spPr>
          <a:xfrm>
            <a:off x="5749226" y="-7188"/>
            <a:ext cx="6453354" cy="6863024"/>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C35A7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 name="文字方塊 1">
            <a:hlinkClick r:id="rId3" action="ppaction://hlinksldjump"/>
          </p:cNvPr>
          <p:cNvSpPr txBox="1"/>
          <p:nvPr/>
        </p:nvSpPr>
        <p:spPr>
          <a:xfrm>
            <a:off x="516384" y="2427276"/>
            <a:ext cx="5189724" cy="1015663"/>
          </a:xfrm>
          <a:prstGeom prst="rect">
            <a:avLst/>
          </a:prstGeom>
          <a:noFill/>
        </p:spPr>
        <p:txBody>
          <a:bodyPr wrap="square" rtlCol="0" anchor="t">
            <a:spAutoFit/>
          </a:bodyPr>
          <a:lstStyle/>
          <a:p>
            <a:pPr algn="ctr"/>
            <a:r>
              <a:rPr lang="zh-TW" altLang="en-US" sz="6000" dirty="0">
                <a:ea typeface="SetoFont" panose="02000600000000000000" pitchFamily="2" charset="-120"/>
              </a:rPr>
              <a:t>全家待在一起</a:t>
            </a:r>
            <a:endParaRPr lang="zh-TW" sz="1100" dirty="0"/>
          </a:p>
        </p:txBody>
      </p:sp>
      <p:sp>
        <p:nvSpPr>
          <p:cNvPr id="4" name="文字方塊 3">
            <a:hlinkClick r:id="rId4" action="ppaction://hlinksldjump"/>
          </p:cNvPr>
          <p:cNvSpPr txBox="1"/>
          <p:nvPr/>
        </p:nvSpPr>
        <p:spPr>
          <a:xfrm>
            <a:off x="6255606" y="2184353"/>
            <a:ext cx="5619238" cy="1323439"/>
          </a:xfrm>
          <a:prstGeom prst="rect">
            <a:avLst/>
          </a:prstGeom>
          <a:noFill/>
        </p:spPr>
        <p:txBody>
          <a:bodyPr wrap="square" rtlCol="0" anchor="t">
            <a:spAutoFit/>
          </a:bodyPr>
          <a:lstStyle/>
          <a:p>
            <a:pPr algn="ctr"/>
            <a:r>
              <a:rPr lang="zh-TW" sz="8000" dirty="0">
                <a:ea typeface="SetoFont"/>
                <a:cs typeface="+mn-lt"/>
              </a:rPr>
              <a:t>分開行動</a:t>
            </a:r>
            <a:endParaRPr lang="zh-TW" altLang="en-US" sz="8000" dirty="0">
              <a:ea typeface="SetoFont"/>
              <a:cs typeface="+mn-lt"/>
            </a:endParaRPr>
          </a:p>
        </p:txBody>
      </p:sp>
      <p:sp>
        <p:nvSpPr>
          <p:cNvPr id="8" name="文字方塊 7"/>
          <p:cNvSpPr txBox="1"/>
          <p:nvPr/>
        </p:nvSpPr>
        <p:spPr>
          <a:xfrm>
            <a:off x="1650123" y="4334154"/>
            <a:ext cx="3772115" cy="461665"/>
          </a:xfrm>
          <a:prstGeom prst="rect">
            <a:avLst/>
          </a:prstGeom>
          <a:noFill/>
        </p:spPr>
        <p:txBody>
          <a:bodyPr wrap="square" rtlCol="0" anchor="t">
            <a:spAutoFit/>
          </a:bodyPr>
          <a:lstStyle/>
          <a:p>
            <a:r>
              <a:rPr lang="zh-TW" altLang="en-US" sz="2400" dirty="0">
                <a:latin typeface="華康中圓體" panose="020F0509000000000000" pitchFamily="49" charset="-120"/>
                <a:ea typeface="華康中圓體"/>
                <a:cs typeface="SetoFont" panose="02000600000000000000" pitchFamily="2" charset="-120"/>
              </a:rPr>
              <a:t>-損失之前付的錢</a:t>
            </a:r>
            <a:endParaRPr lang="zh-TW" dirty="0"/>
          </a:p>
        </p:txBody>
      </p:sp>
      <p:sp>
        <p:nvSpPr>
          <p:cNvPr id="9" name="文字方塊 8"/>
          <p:cNvSpPr txBox="1"/>
          <p:nvPr/>
        </p:nvSpPr>
        <p:spPr>
          <a:xfrm>
            <a:off x="7746124" y="4334155"/>
            <a:ext cx="3391776" cy="461665"/>
          </a:xfrm>
          <a:prstGeom prst="rect">
            <a:avLst/>
          </a:prstGeom>
          <a:noFill/>
        </p:spPr>
        <p:txBody>
          <a:bodyPr wrap="square" rtlCol="0" anchor="t">
            <a:spAutoFit/>
          </a:bodyPr>
          <a:lstStyle/>
          <a:p>
            <a:r>
              <a:rPr lang="en-US" altLang="zh-TW" sz="2400" dirty="0">
                <a:ea typeface="華康中圓體"/>
              </a:rPr>
              <a:t>-</a:t>
            </a:r>
            <a:r>
              <a:rPr lang="zh-TW" altLang="en-US" sz="2400" dirty="0">
                <a:ea typeface="華康中圓體"/>
              </a:rPr>
              <a:t>不知何時能再相逢</a:t>
            </a:r>
          </a:p>
        </p:txBody>
      </p:sp>
    </p:spTree>
    <p:extLst>
      <p:ext uri="{BB962C8B-B14F-4D97-AF65-F5344CB8AC3E}">
        <p14:creationId xmlns:p14="http://schemas.microsoft.com/office/powerpoint/2010/main" val="17958670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邊形 10"/>
          <p:cNvSpPr/>
          <p:nvPr/>
        </p:nvSpPr>
        <p:spPr>
          <a:xfrm>
            <a:off x="1" y="544393"/>
            <a:ext cx="6400800"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2" name="文字方塊 1"/>
          <p:cNvSpPr txBox="1"/>
          <p:nvPr/>
        </p:nvSpPr>
        <p:spPr>
          <a:xfrm>
            <a:off x="630720" y="2122920"/>
            <a:ext cx="10494969" cy="2462213"/>
          </a:xfrm>
          <a:prstGeom prst="rect">
            <a:avLst/>
          </a:prstGeom>
          <a:noFill/>
        </p:spPr>
        <p:txBody>
          <a:bodyPr wrap="square" rtlCol="0" anchor="t">
            <a:spAutoFit/>
          </a:bodyPr>
          <a:lstStyle/>
          <a:p>
            <a:r>
              <a:rPr lang="zh-TW" sz="2200" dirty="0">
                <a:latin typeface="華康中圓體" panose="020F0509000000000000" pitchFamily="49" charset="-120"/>
                <a:ea typeface="華康中圓體" panose="020F0509000000000000" pitchFamily="49" charset="-120"/>
              </a:rPr>
              <a:t>你拒絕分開，家人是你的一切。</a:t>
            </a:r>
            <a:r>
              <a:rPr lang="zh-TW" altLang="en-US" sz="2200" dirty="0">
                <a:latin typeface="華康中圓體" panose="020F0509000000000000" pitchFamily="49" charset="-120"/>
                <a:ea typeface="華康中圓體" panose="020F0509000000000000" pitchFamily="49" charset="-120"/>
              </a:rPr>
              <a:t>馬利</a:t>
            </a:r>
            <a:r>
              <a:rPr lang="zh-TW" sz="2200" dirty="0">
                <a:latin typeface="華康中圓體" panose="020F0509000000000000" pitchFamily="49" charset="-120"/>
                <a:ea typeface="華康中圓體" panose="020F0509000000000000" pitchFamily="49" charset="-120"/>
              </a:rPr>
              <a:t>不會退錢給你。</a:t>
            </a:r>
            <a:endParaRPr lang="en-US" altLang="zh-TW" sz="2200" dirty="0">
              <a:latin typeface="華康中圓體" panose="020F0509000000000000" pitchFamily="49" charset="-120"/>
              <a:ea typeface="華康中圓體" panose="020F0509000000000000" pitchFamily="49" charset="-120"/>
              <a:cs typeface="+mn-lt"/>
            </a:endParaRPr>
          </a:p>
          <a:p>
            <a:endParaRPr lang="zh-TW" sz="2200" dirty="0">
              <a:latin typeface="華康中圓體" panose="020F0509000000000000" pitchFamily="49" charset="-120"/>
              <a:ea typeface="華康中圓體" panose="020F0509000000000000" pitchFamily="49" charset="-120"/>
              <a:cs typeface="+mn-lt"/>
            </a:endParaRPr>
          </a:p>
          <a:p>
            <a:r>
              <a:rPr lang="zh-TW" sz="2200" dirty="0">
                <a:latin typeface="華康中圓體" panose="020F0509000000000000" pitchFamily="49" charset="-120"/>
                <a:ea typeface="華康中圓體" panose="020F0509000000000000" pitchFamily="49" charset="-120"/>
              </a:rPr>
              <a:t>當你在岸邊徬徨時，另一個</a:t>
            </a:r>
            <a:r>
              <a:rPr lang="zh-TW" altLang="en-US" sz="2200" dirty="0">
                <a:latin typeface="華康中圓體" panose="020F0509000000000000" pitchFamily="49" charset="-120"/>
                <a:ea typeface="華康中圓體" panose="020F0509000000000000" pitchFamily="49" charset="-120"/>
              </a:rPr>
              <a:t>走私販</a:t>
            </a:r>
            <a:r>
              <a:rPr lang="zh-TW" sz="2200" dirty="0">
                <a:latin typeface="華康中圓體" panose="020F0509000000000000" pitchFamily="49" charset="-120"/>
                <a:ea typeface="華康中圓體" panose="020F0509000000000000" pitchFamily="49" charset="-120"/>
              </a:rPr>
              <a:t>告訴你他有一艘船，但他需要你剩下</a:t>
            </a:r>
            <a:r>
              <a:rPr lang="zh-TW" sz="2200" dirty="0">
                <a:solidFill>
                  <a:srgbClr val="C35A78"/>
                </a:solidFill>
                <a:latin typeface="華康中圓體" panose="020F0509000000000000" pitchFamily="49" charset="-120"/>
                <a:ea typeface="華康中圓體" panose="020F0509000000000000" pitchFamily="49" charset="-120"/>
              </a:rPr>
              <a:t>所有</a:t>
            </a:r>
            <a:r>
              <a:rPr lang="zh-TW" altLang="zh-TW" sz="2200" dirty="0">
                <a:solidFill>
                  <a:srgbClr val="C35A78"/>
                </a:solidFill>
                <a:latin typeface="華康中圓體" panose="020F0509000000000000" pitchFamily="49" charset="-120"/>
                <a:ea typeface="華康中圓體" panose="020F0509000000000000" pitchFamily="49" charset="-120"/>
              </a:rPr>
              <a:t>的</a:t>
            </a:r>
            <a:r>
              <a:rPr lang="zh-TW" sz="2200" dirty="0">
                <a:solidFill>
                  <a:srgbClr val="C35A78"/>
                </a:solidFill>
                <a:latin typeface="華康中圓體" panose="020F0509000000000000" pitchFamily="49" charset="-120"/>
                <a:ea typeface="華康中圓體" panose="020F0509000000000000" pitchFamily="49" charset="-120"/>
              </a:rPr>
              <a:t>錢</a:t>
            </a:r>
            <a:r>
              <a:rPr lang="zh-TW" sz="2200" dirty="0">
                <a:latin typeface="華康中圓體" panose="020F0509000000000000" pitchFamily="49" charset="-120"/>
                <a:ea typeface="華康中圓體" panose="020F0509000000000000" pitchFamily="49" charset="-120"/>
              </a:rPr>
              <a:t>。</a:t>
            </a:r>
            <a:endParaRPr lang="en-US" altLang="zh-TW" sz="2200" dirty="0">
              <a:latin typeface="華康中圓體" panose="020F0509000000000000" pitchFamily="49" charset="-120"/>
              <a:ea typeface="華康中圓體" panose="020F0509000000000000" pitchFamily="49" charset="-120"/>
            </a:endParaRPr>
          </a:p>
          <a:p>
            <a:endParaRPr lang="en-US" altLang="zh-TW" sz="2200" dirty="0">
              <a:latin typeface="華康中圓體" panose="020F0509000000000000" pitchFamily="49" charset="-120"/>
              <a:ea typeface="華康中圓體" panose="020F0509000000000000" pitchFamily="49" charset="-120"/>
            </a:endParaRPr>
          </a:p>
          <a:p>
            <a:r>
              <a:rPr lang="zh-TW" sz="2200" dirty="0" smtClean="0">
                <a:latin typeface="華康中圓體" panose="020F0509000000000000" pitchFamily="49" charset="-120"/>
                <a:ea typeface="華康中圓體" panose="020F0509000000000000" pitchFamily="49" charset="-120"/>
              </a:rPr>
              <a:t>沒有選擇</a:t>
            </a:r>
            <a:r>
              <a:rPr lang="zh-TW" sz="2200" dirty="0">
                <a:latin typeface="華康中圓體" panose="020F0509000000000000" pitchFamily="49" charset="-120"/>
                <a:ea typeface="華康中圓體" panose="020F0509000000000000" pitchFamily="49" charset="-120"/>
              </a:rPr>
              <a:t>了，你把所剩的錢都給了他。他帶你到</a:t>
            </a:r>
            <a:r>
              <a:rPr lang="zh-TW" sz="2200" dirty="0" smtClean="0">
                <a:latin typeface="華康中圓體" panose="020F0509000000000000" pitchFamily="49" charset="-120"/>
                <a:ea typeface="華康中圓體" panose="020F0509000000000000" pitchFamily="49" charset="-120"/>
              </a:rPr>
              <a:t>一艘</a:t>
            </a:r>
            <a:r>
              <a:rPr lang="zh-TW" sz="2200" dirty="0" smtClean="0">
                <a:solidFill>
                  <a:srgbClr val="6B86A3"/>
                </a:solidFill>
                <a:latin typeface="華康中圓體" panose="020F0509000000000000" pitchFamily="49" charset="-120"/>
                <a:ea typeface="華康中圓體" panose="020F0509000000000000" pitchFamily="49" charset="-120"/>
              </a:rPr>
              <a:t>擠滿</a:t>
            </a:r>
            <a:r>
              <a:rPr lang="zh-TW" sz="2200" dirty="0">
                <a:latin typeface="華康中圓體" panose="020F0509000000000000" pitchFamily="49" charset="-120"/>
                <a:ea typeface="華康中圓體" panose="020F0509000000000000" pitchFamily="49" charset="-120"/>
              </a:rPr>
              <a:t>了人的小船。</a:t>
            </a:r>
            <a:endParaRPr lang="en-US" altLang="zh-TW" sz="2200" dirty="0">
              <a:latin typeface="華康中圓體" panose="020F0509000000000000" pitchFamily="49" charset="-120"/>
              <a:ea typeface="華康中圓體" panose="020F0509000000000000" pitchFamily="49" charset="-120"/>
              <a:cs typeface="+mn-lt"/>
            </a:endParaRPr>
          </a:p>
          <a:p>
            <a:endParaRPr lang="zh-TW" sz="2200" dirty="0">
              <a:latin typeface="華康中圓體" panose="020F0509000000000000" pitchFamily="49" charset="-120"/>
              <a:ea typeface="華康中圓體" panose="020F0509000000000000" pitchFamily="49" charset="-120"/>
              <a:cs typeface="+mn-lt"/>
            </a:endParaRPr>
          </a:p>
          <a:p>
            <a:r>
              <a:rPr lang="zh-TW" sz="2200" dirty="0">
                <a:latin typeface="華康中圓體" panose="020F0509000000000000" pitchFamily="49" charset="-120"/>
                <a:ea typeface="華康中圓體" panose="020F0509000000000000" pitchFamily="49" charset="-120"/>
              </a:rPr>
              <a:t>在海上航行了兩天</a:t>
            </a:r>
            <a:r>
              <a:rPr lang="zh-TW" sz="2200" dirty="0" smtClean="0">
                <a:latin typeface="華康中圓體" panose="020F0509000000000000" pitchFamily="49" charset="-120"/>
                <a:ea typeface="華康中圓體" panose="020F0509000000000000" pitchFamily="49" charset="-120"/>
              </a:rPr>
              <a:t>，</a:t>
            </a:r>
            <a:r>
              <a:rPr lang="zh-TW" altLang="en-US" sz="2200" dirty="0" smtClean="0">
                <a:latin typeface="華康中圓體" panose="020F0509000000000000" pitchFamily="49" charset="-120"/>
                <a:ea typeface="華康中圓體" panose="020F0509000000000000" pitchFamily="49" charset="-120"/>
              </a:rPr>
              <a:t>你們被一艘義大利</a:t>
            </a:r>
            <a:r>
              <a:rPr lang="zh-TW" sz="2200" dirty="0" smtClean="0">
                <a:latin typeface="華康中圓體" panose="020F0509000000000000" pitchFamily="49" charset="-120"/>
                <a:ea typeface="華康中圓體" panose="020F0509000000000000" pitchFamily="49" charset="-120"/>
              </a:rPr>
              <a:t>貨船</a:t>
            </a:r>
            <a:r>
              <a:rPr lang="zh-TW" altLang="en-US" sz="2200" dirty="0" smtClean="0">
                <a:latin typeface="華康中圓體" panose="020F0509000000000000" pitchFamily="49" charset="-120"/>
                <a:ea typeface="華康中圓體" panose="020F0509000000000000" pitchFamily="49" charset="-120"/>
              </a:rPr>
              <a:t>發現</a:t>
            </a:r>
            <a:r>
              <a:rPr lang="zh-TW" sz="2200" dirty="0" smtClean="0">
                <a:latin typeface="華康中圓體" panose="020F0509000000000000" pitchFamily="49" charset="-120"/>
                <a:ea typeface="華康中圓體" panose="020F0509000000000000" pitchFamily="49" charset="-120"/>
              </a:rPr>
              <a:t>。</a:t>
            </a:r>
            <a:endParaRPr lang="zh-TW" sz="2200" dirty="0">
              <a:latin typeface="華康中圓體" panose="020F0509000000000000" pitchFamily="49" charset="-120"/>
              <a:ea typeface="華康中圓體" panose="020F0509000000000000" pitchFamily="49" charset="-120"/>
            </a:endParaRPr>
          </a:p>
        </p:txBody>
      </p:sp>
      <p:sp>
        <p:nvSpPr>
          <p:cNvPr id="10" name="文字方塊 9"/>
          <p:cNvSpPr txBox="1"/>
          <p:nvPr/>
        </p:nvSpPr>
        <p:spPr>
          <a:xfrm>
            <a:off x="575095" y="710236"/>
            <a:ext cx="5316746" cy="1015663"/>
          </a:xfrm>
          <a:prstGeom prst="rect">
            <a:avLst/>
          </a:prstGeom>
          <a:noFill/>
        </p:spPr>
        <p:txBody>
          <a:bodyPr wrap="square" rtlCol="0" anchor="t">
            <a:spAutoFit/>
          </a:bodyPr>
          <a:lstStyle/>
          <a:p>
            <a:r>
              <a:rPr lang="zh-TW" altLang="en-US" sz="6000">
                <a:solidFill>
                  <a:srgbClr val="363639"/>
                </a:solidFill>
                <a:latin typeface="SetoFont" panose="02000600000000000000" pitchFamily="2" charset="-120"/>
                <a:ea typeface="SetoFont"/>
                <a:cs typeface="SetoFont" panose="02000600000000000000" pitchFamily="2" charset="-120"/>
              </a:rPr>
              <a:t>全家待在一起</a:t>
            </a:r>
            <a:endParaRPr lang="zh-TW" sz="6000">
              <a:solidFill>
                <a:srgbClr val="363639"/>
              </a:solidFill>
              <a:latin typeface="SetoFont" panose="02000600000000000000" pitchFamily="2" charset="-120"/>
              <a:ea typeface="SetoFont" panose="02000600000000000000" pitchFamily="2" charset="-120"/>
              <a:cs typeface="SetoFont" panose="02000600000000000000" pitchFamily="2" charset="-120"/>
            </a:endParaRPr>
          </a:p>
        </p:txBody>
      </p:sp>
      <p:sp>
        <p:nvSpPr>
          <p:cNvPr id="12" name="文字方塊 11">
            <a:extLst>
              <a:ext uri="{FF2B5EF4-FFF2-40B4-BE49-F238E27FC236}">
                <a16:creationId xmlns:a16="http://schemas.microsoft.com/office/drawing/2014/main" xmlns="" id="{B8EE0597-E336-4242-B2E4-4A33309134C5}"/>
              </a:ext>
            </a:extLst>
          </p:cNvPr>
          <p:cNvSpPr txBox="1"/>
          <p:nvPr/>
        </p:nvSpPr>
        <p:spPr>
          <a:xfrm>
            <a:off x="630720" y="4769314"/>
            <a:ext cx="994451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zh-TW" sz="5400" dirty="0" smtClean="0">
                <a:solidFill>
                  <a:srgbClr val="FF9933"/>
                </a:solidFill>
                <a:latin typeface="華康中圓體" panose="020F0509000000000000" pitchFamily="49" charset="-120"/>
                <a:ea typeface="華康中圓體" panose="020F0509000000000000" pitchFamily="49" charset="-120"/>
              </a:rPr>
              <a:t>救援</a:t>
            </a:r>
            <a:r>
              <a:rPr lang="zh-TW" altLang="zh-TW" sz="5400" dirty="0" smtClean="0">
                <a:solidFill>
                  <a:schemeClr val="accent2">
                    <a:lumMod val="40000"/>
                    <a:lumOff val="60000"/>
                  </a:schemeClr>
                </a:solidFill>
                <a:latin typeface="華康中圓體" panose="020F0509000000000000" pitchFamily="49" charset="-120"/>
                <a:ea typeface="華康中圓體" panose="020F0509000000000000" pitchFamily="49" charset="-120"/>
              </a:rPr>
              <a:t>到來</a:t>
            </a:r>
            <a:r>
              <a:rPr lang="zh-TW" altLang="zh-TW" sz="5400" dirty="0">
                <a:solidFill>
                  <a:schemeClr val="accent2">
                    <a:lumMod val="40000"/>
                    <a:lumOff val="60000"/>
                  </a:schemeClr>
                </a:solidFill>
                <a:latin typeface="華康中圓體" panose="020F0509000000000000" pitchFamily="49" charset="-120"/>
                <a:ea typeface="華康中圓體" panose="020F0509000000000000" pitchFamily="49" charset="-120"/>
              </a:rPr>
              <a:t>，</a:t>
            </a:r>
            <a:r>
              <a:rPr lang="zh-TW" altLang="zh-TW" sz="5400" dirty="0" smtClean="0">
                <a:solidFill>
                  <a:schemeClr val="accent2">
                    <a:lumMod val="40000"/>
                    <a:lumOff val="60000"/>
                  </a:schemeClr>
                </a:solidFill>
                <a:latin typeface="華康中圓體" panose="020F0509000000000000" pitchFamily="49" charset="-120"/>
                <a:ea typeface="華康中圓體" panose="020F0509000000000000" pitchFamily="49" charset="-120"/>
              </a:rPr>
              <a:t>你們抵達</a:t>
            </a:r>
            <a:r>
              <a:rPr lang="zh-TW" altLang="zh-TW" sz="5400" dirty="0">
                <a:solidFill>
                  <a:srgbClr val="FF9933"/>
                </a:solidFill>
                <a:latin typeface="華康中圓體" panose="020F0509000000000000" pitchFamily="49" charset="-120"/>
                <a:ea typeface="華康中圓體" panose="020F0509000000000000" pitchFamily="49" charset="-120"/>
              </a:rPr>
              <a:t>歐洲</a:t>
            </a:r>
            <a:r>
              <a:rPr lang="zh-TW" altLang="zh-TW" sz="5400" dirty="0">
                <a:solidFill>
                  <a:schemeClr val="accent2">
                    <a:lumMod val="40000"/>
                    <a:lumOff val="60000"/>
                  </a:schemeClr>
                </a:solidFill>
                <a:latin typeface="華康中圓體" panose="020F0509000000000000" pitchFamily="49" charset="-120"/>
                <a:ea typeface="華康中圓體" panose="020F0509000000000000" pitchFamily="49" charset="-120"/>
              </a:rPr>
              <a:t>。</a:t>
            </a:r>
          </a:p>
        </p:txBody>
      </p:sp>
      <p:pic>
        <p:nvPicPr>
          <p:cNvPr id="8" name="圖片 7"/>
          <p:cNvPicPr>
            <a:picLocks noChangeAspect="1"/>
          </p:cNvPicPr>
          <p:nvPr/>
        </p:nvPicPr>
        <p:blipFill>
          <a:blip r:embed="rId3"/>
          <a:stretch>
            <a:fillRect/>
          </a:stretch>
        </p:blipFill>
        <p:spPr>
          <a:xfrm>
            <a:off x="2521329" y="1946209"/>
            <a:ext cx="7374610" cy="3849639"/>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5895" y="-1298599"/>
            <a:ext cx="6421348" cy="6858000"/>
          </a:xfrm>
          <a:prstGeom prst="rect">
            <a:avLst/>
          </a:prstGeom>
        </p:spPr>
      </p:pic>
      <p:pic>
        <p:nvPicPr>
          <p:cNvPr id="13" name="圖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718" y="812241"/>
            <a:ext cx="5206348" cy="5560379"/>
          </a:xfrm>
          <a:prstGeom prst="rect">
            <a:avLst/>
          </a:prstGeom>
        </p:spPr>
      </p:pic>
      <p:sp>
        <p:nvSpPr>
          <p:cNvPr id="9" name="五邊形 8">
            <a:hlinkClick r:id="rId6" action="ppaction://hlinksldjump"/>
          </p:cNvPr>
          <p:cNvSpPr/>
          <p:nvPr/>
        </p:nvSpPr>
        <p:spPr>
          <a:xfrm>
            <a:off x="10964174" y="6205729"/>
            <a:ext cx="1026543" cy="422211"/>
          </a:xfrm>
          <a:prstGeom prst="homePlate">
            <a:avLst>
              <a:gd name="adj" fmla="val 48303"/>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 </a:t>
            </a:r>
          </a:p>
        </p:txBody>
      </p:sp>
      <p:sp>
        <p:nvSpPr>
          <p:cNvPr id="14" name="五邊形 13">
            <a:hlinkClick r:id="rId7" action="ppaction://hlinksldjump"/>
          </p:cNvPr>
          <p:cNvSpPr/>
          <p:nvPr/>
        </p:nvSpPr>
        <p:spPr>
          <a:xfrm rot="10800000">
            <a:off x="10860657" y="5671459"/>
            <a:ext cx="1026543" cy="422211"/>
          </a:xfrm>
          <a:prstGeom prst="homePlate">
            <a:avLst>
              <a:gd name="adj" fmla="val 48303"/>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 </a:t>
            </a:r>
          </a:p>
        </p:txBody>
      </p:sp>
      <p:sp>
        <p:nvSpPr>
          <p:cNvPr id="15" name="文字方塊 14">
            <a:hlinkClick r:id="rId7" action="ppaction://hlinksldjump"/>
          </p:cNvPr>
          <p:cNvSpPr txBox="1"/>
          <p:nvPr/>
        </p:nvSpPr>
        <p:spPr>
          <a:xfrm>
            <a:off x="10912417" y="5713288"/>
            <a:ext cx="1026543" cy="338554"/>
          </a:xfrm>
          <a:prstGeom prst="rect">
            <a:avLst/>
          </a:prstGeom>
          <a:noFill/>
        </p:spPr>
        <p:txBody>
          <a:bodyPr wrap="square" rtlCol="0">
            <a:spAutoFit/>
          </a:bodyPr>
          <a:lstStyle/>
          <a:p>
            <a:r>
              <a:rPr lang="zh-TW" altLang="en-US" sz="1600" dirty="0">
                <a:solidFill>
                  <a:schemeClr val="bg1"/>
                </a:solidFill>
                <a:latin typeface="Mamelon" panose="02000600000000000000" pitchFamily="50" charset="-128"/>
                <a:ea typeface="Mamelon" panose="02000600000000000000" pitchFamily="50" charset="-128"/>
              </a:rPr>
              <a:t>再試一次</a:t>
            </a:r>
          </a:p>
        </p:txBody>
      </p:sp>
      <p:sp>
        <p:nvSpPr>
          <p:cNvPr id="16" name="文字方塊 15">
            <a:hlinkClick r:id="rId6" action="ppaction://hlinksldjump"/>
          </p:cNvPr>
          <p:cNvSpPr txBox="1"/>
          <p:nvPr/>
        </p:nvSpPr>
        <p:spPr>
          <a:xfrm>
            <a:off x="10935422" y="6255533"/>
            <a:ext cx="1003538" cy="338554"/>
          </a:xfrm>
          <a:prstGeom prst="rect">
            <a:avLst/>
          </a:prstGeom>
          <a:noFill/>
        </p:spPr>
        <p:txBody>
          <a:bodyPr wrap="square" rtlCol="0">
            <a:spAutoFit/>
          </a:bodyPr>
          <a:lstStyle/>
          <a:p>
            <a:r>
              <a:rPr lang="zh-TW" altLang="en-US" sz="1600" dirty="0">
                <a:solidFill>
                  <a:schemeClr val="bg1"/>
                </a:solidFill>
                <a:latin typeface="Mamelon" panose="02000600000000000000" pitchFamily="50" charset="-128"/>
                <a:ea typeface="Mamelon" panose="02000600000000000000" pitchFamily="50" charset="-128"/>
              </a:rPr>
              <a:t>跳至結尾</a:t>
            </a:r>
          </a:p>
        </p:txBody>
      </p:sp>
    </p:spTree>
    <p:extLst>
      <p:ext uri="{BB962C8B-B14F-4D97-AF65-F5344CB8AC3E}">
        <p14:creationId xmlns:p14="http://schemas.microsoft.com/office/powerpoint/2010/main" val="39066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4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750"/>
                                        <p:tgtEl>
                                          <p:spTgt spid="12"/>
                                        </p:tgtEl>
                                      </p:cBhvr>
                                    </p:animEffect>
                                  </p:childTnLst>
                                </p:cTn>
                              </p:par>
                            </p:childTnLst>
                          </p:cTn>
                        </p:par>
                        <p:par>
                          <p:cTn id="13" fill="hold">
                            <p:stCondLst>
                              <p:cond delay="1750"/>
                            </p:stCondLst>
                            <p:childTnLst>
                              <p:par>
                                <p:cTn id="14" presetID="53" presetClass="entr" presetSubtype="16" fill="hold" nodeType="afterEffect">
                                  <p:stCondLst>
                                    <p:cond delay="50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nodeType="withEffect">
                                  <p:stCondLst>
                                    <p:cond delay="75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par>
                          <p:cTn id="24" fill="hold">
                            <p:stCondLst>
                              <p:cond delay="3000"/>
                            </p:stCondLst>
                            <p:childTnLst>
                              <p:par>
                                <p:cTn id="25" presetID="10" presetClass="exit" presetSubtype="0" fill="hold" nodeType="after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par>
                          <p:cTn id="33" fill="hold">
                            <p:stCondLst>
                              <p:cond delay="3500"/>
                            </p:stCondLst>
                            <p:childTnLst>
                              <p:par>
                                <p:cTn id="34" presetID="10" presetClass="exit" presetSubtype="0" fill="hold" nodeType="after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4" name="文字方塊 3"/>
          <p:cNvSpPr txBox="1"/>
          <p:nvPr/>
        </p:nvSpPr>
        <p:spPr>
          <a:xfrm>
            <a:off x="9009705" y="6514840"/>
            <a:ext cx="3263660" cy="246221"/>
          </a:xfrm>
          <a:prstGeom prst="rect">
            <a:avLst/>
          </a:prstGeom>
          <a:noFill/>
        </p:spPr>
        <p:txBody>
          <a:bodyPr wrap="square" rtlCol="0">
            <a:spAutoFit/>
          </a:bodyPr>
          <a:lstStyle/>
          <a:p>
            <a:r>
              <a:rPr lang="zh-TW" altLang="en-US" sz="1000" dirty="0">
                <a:solidFill>
                  <a:schemeClr val="tx1">
                    <a:lumMod val="50000"/>
                  </a:schemeClr>
                </a:solidFill>
                <a:latin typeface="+mn-ea"/>
              </a:rPr>
              <a:t>圖片來源</a:t>
            </a:r>
            <a:r>
              <a:rPr lang="en-US" altLang="zh-TW" sz="1000" dirty="0">
                <a:solidFill>
                  <a:schemeClr val="tx1">
                    <a:lumMod val="50000"/>
                  </a:schemeClr>
                </a:solidFill>
                <a:latin typeface="+mn-ea"/>
              </a:rPr>
              <a:t>https://</a:t>
            </a:r>
            <a:r>
              <a:rPr lang="en-US" altLang="zh-TW" sz="1000" dirty="0" err="1">
                <a:solidFill>
                  <a:schemeClr val="tx1">
                    <a:lumMod val="50000"/>
                  </a:schemeClr>
                </a:solidFill>
                <a:latin typeface="+mn-ea"/>
              </a:rPr>
              <a:t>www.instagram.com</a:t>
            </a:r>
            <a:r>
              <a:rPr lang="en-US" altLang="zh-TW" sz="1000" dirty="0">
                <a:solidFill>
                  <a:schemeClr val="tx1">
                    <a:lumMod val="50000"/>
                  </a:schemeClr>
                </a:solidFill>
                <a:latin typeface="+mn-ea"/>
              </a:rPr>
              <a:t>/</a:t>
            </a:r>
            <a:r>
              <a:rPr lang="en-US" altLang="zh-TW" sz="1000" dirty="0" err="1">
                <a:solidFill>
                  <a:schemeClr val="tx1">
                    <a:lumMod val="50000"/>
                  </a:schemeClr>
                </a:solidFill>
                <a:latin typeface="+mn-ea"/>
              </a:rPr>
              <a:t>ugurgallen</a:t>
            </a:r>
            <a:r>
              <a:rPr lang="en-US" altLang="zh-TW" sz="1000" dirty="0">
                <a:solidFill>
                  <a:schemeClr val="tx1">
                    <a:lumMod val="50000"/>
                  </a:schemeClr>
                </a:solidFill>
                <a:latin typeface="+mn-ea"/>
              </a:rPr>
              <a:t>/</a:t>
            </a:r>
            <a:endParaRPr lang="zh-TW" altLang="en-US" sz="1000" dirty="0">
              <a:solidFill>
                <a:schemeClr val="tx1">
                  <a:lumMod val="50000"/>
                </a:schemeClr>
              </a:solidFill>
              <a:latin typeface="+mn-ea"/>
            </a:endParaRPr>
          </a:p>
        </p:txBody>
      </p:sp>
    </p:spTree>
    <p:extLst>
      <p:ext uri="{BB962C8B-B14F-4D97-AF65-F5344CB8AC3E}">
        <p14:creationId xmlns:p14="http://schemas.microsoft.com/office/powerpoint/2010/main" val="16355748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字方塊 15">
            <a:extLst>
              <a:ext uri="{FF2B5EF4-FFF2-40B4-BE49-F238E27FC236}">
                <a16:creationId xmlns:a16="http://schemas.microsoft.com/office/drawing/2014/main" xmlns="" id="{B8EE0597-E336-4242-B2E4-4A33309134C5}"/>
              </a:ext>
            </a:extLst>
          </p:cNvPr>
          <p:cNvSpPr txBox="1"/>
          <p:nvPr/>
        </p:nvSpPr>
        <p:spPr>
          <a:xfrm>
            <a:off x="630720" y="2285620"/>
            <a:ext cx="1108206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400" dirty="0">
                <a:ea typeface="華康中圓體"/>
                <a:cs typeface="+mn-lt"/>
              </a:rPr>
              <a:t>馬利說</a:t>
            </a:r>
            <a:r>
              <a:rPr lang="zh-TW" sz="2400" dirty="0">
                <a:ea typeface="華康中圓體"/>
                <a:cs typeface="+mn-lt"/>
              </a:rPr>
              <a:t>，</a:t>
            </a:r>
            <a:r>
              <a:rPr lang="zh-TW" altLang="en-US" sz="2400" dirty="0">
                <a:ea typeface="華康中圓體"/>
                <a:cs typeface="+mn-lt"/>
              </a:rPr>
              <a:t>如果</a:t>
            </a:r>
            <a:r>
              <a:rPr lang="zh-TW" sz="2400" dirty="0">
                <a:ea typeface="華康中圓體"/>
                <a:cs typeface="+mn-lt"/>
              </a:rPr>
              <a:t>你給他</a:t>
            </a:r>
            <a:r>
              <a:rPr lang="zh-TW" sz="2400" dirty="0">
                <a:solidFill>
                  <a:srgbClr val="C35A78"/>
                </a:solidFill>
                <a:ea typeface="華康中圓體"/>
                <a:cs typeface="+mn-lt"/>
              </a:rPr>
              <a:t>更</a:t>
            </a:r>
            <a:r>
              <a:rPr lang="zh-TW" altLang="en-US" sz="2400" dirty="0">
                <a:solidFill>
                  <a:srgbClr val="C35A78"/>
                </a:solidFill>
                <a:ea typeface="華康中圓體"/>
                <a:cs typeface="+mn-lt"/>
              </a:rPr>
              <a:t>多的錢</a:t>
            </a:r>
            <a:r>
              <a:rPr lang="zh-TW" sz="2400" dirty="0">
                <a:ea typeface="華康中圓體"/>
                <a:cs typeface="+mn-lt"/>
              </a:rPr>
              <a:t>，他</a:t>
            </a:r>
            <a:r>
              <a:rPr lang="zh-TW" altLang="en-US" sz="2400" dirty="0">
                <a:ea typeface="華康中圓體"/>
                <a:cs typeface="+mn-lt"/>
              </a:rPr>
              <a:t>可以想辦法</a:t>
            </a:r>
            <a:r>
              <a:rPr lang="zh-TW" sz="2400" dirty="0">
                <a:ea typeface="華康中圓體"/>
                <a:cs typeface="+mn-lt"/>
              </a:rPr>
              <a:t>把你和</a:t>
            </a:r>
            <a:r>
              <a:rPr lang="zh-TW" altLang="en-US" sz="2400" dirty="0">
                <a:ea typeface="華康中圓體"/>
                <a:cs typeface="+mn-lt"/>
              </a:rPr>
              <a:t>你的家</a:t>
            </a:r>
            <a:r>
              <a:rPr lang="zh-TW" sz="2400" dirty="0">
                <a:ea typeface="華康中圓體"/>
                <a:cs typeface="+mn-lt"/>
              </a:rPr>
              <a:t>人</a:t>
            </a:r>
            <a:r>
              <a:rPr lang="zh-TW" altLang="en-US" sz="2400" dirty="0">
                <a:ea typeface="華康中圓體"/>
                <a:cs typeface="+mn-lt"/>
              </a:rPr>
              <a:t>安排</a:t>
            </a:r>
            <a:r>
              <a:rPr lang="zh-TW" sz="2400" dirty="0">
                <a:ea typeface="華康中圓體"/>
                <a:cs typeface="+mn-lt"/>
              </a:rPr>
              <a:t>在</a:t>
            </a:r>
            <a:r>
              <a:rPr lang="zh-TW" altLang="en-US" sz="2400" dirty="0">
                <a:solidFill>
                  <a:srgbClr val="6B86A3"/>
                </a:solidFill>
                <a:ea typeface="華康中圓體"/>
                <a:cs typeface="+mn-lt"/>
              </a:rPr>
              <a:t>同</a:t>
            </a:r>
            <a:r>
              <a:rPr lang="zh-TW" sz="2400" dirty="0">
                <a:solidFill>
                  <a:srgbClr val="6B86A3"/>
                </a:solidFill>
                <a:ea typeface="華康中圓體"/>
                <a:cs typeface="+mn-lt"/>
              </a:rPr>
              <a:t>一</a:t>
            </a:r>
            <a:r>
              <a:rPr lang="zh-TW" altLang="en-US" sz="2400" dirty="0">
                <a:solidFill>
                  <a:srgbClr val="6B86A3"/>
                </a:solidFill>
                <a:ea typeface="華康中圓體"/>
                <a:cs typeface="+mn-lt"/>
              </a:rPr>
              <a:t>條</a:t>
            </a:r>
            <a:r>
              <a:rPr lang="zh-TW" sz="2400" dirty="0">
                <a:solidFill>
                  <a:srgbClr val="6B86A3"/>
                </a:solidFill>
                <a:ea typeface="華康中圓體"/>
                <a:cs typeface="+mn-lt"/>
              </a:rPr>
              <a:t>船</a:t>
            </a:r>
            <a:r>
              <a:rPr lang="zh-TW" altLang="en-US" sz="2400" dirty="0">
                <a:solidFill>
                  <a:srgbClr val="6B86A3"/>
                </a:solidFill>
                <a:ea typeface="華康中圓體"/>
                <a:cs typeface="+mn-lt"/>
              </a:rPr>
              <a:t>上</a:t>
            </a:r>
            <a:r>
              <a:rPr lang="zh-TW" sz="2400" dirty="0">
                <a:ea typeface="華康中圓體"/>
                <a:cs typeface="+mn-lt"/>
              </a:rPr>
              <a:t>。</a:t>
            </a:r>
            <a:endParaRPr lang="en-US" altLang="zh-TW" sz="2400" dirty="0">
              <a:ea typeface="華康中圓體"/>
              <a:cs typeface="+mn-lt"/>
            </a:endParaRPr>
          </a:p>
          <a:p>
            <a:endParaRPr lang="zh-TW" altLang="en-US" sz="2400" dirty="0">
              <a:ea typeface="華康中圓體"/>
              <a:cs typeface="+mn-lt"/>
            </a:endParaRPr>
          </a:p>
          <a:p>
            <a:r>
              <a:rPr lang="zh-TW" sz="2400" dirty="0">
                <a:ea typeface="華康中圓體"/>
                <a:cs typeface="+mn-lt"/>
              </a:rPr>
              <a:t>他</a:t>
            </a:r>
            <a:r>
              <a:rPr lang="zh-TW" altLang="en-US" sz="2400" dirty="0">
                <a:ea typeface="華康中圓體"/>
                <a:cs typeface="+mn-lt"/>
              </a:rPr>
              <a:t>要</a:t>
            </a:r>
            <a:r>
              <a:rPr lang="zh-TW" sz="2400" dirty="0">
                <a:ea typeface="華康中圓體"/>
                <a:cs typeface="+mn-lt"/>
              </a:rPr>
              <a:t>你</a:t>
            </a:r>
            <a:r>
              <a:rPr lang="zh-TW" altLang="en-US" sz="2400" dirty="0">
                <a:ea typeface="華康中圓體"/>
                <a:cs typeface="+mn-lt"/>
              </a:rPr>
              <a:t>把剩下的錢都給他</a:t>
            </a:r>
            <a:r>
              <a:rPr lang="zh-TW" sz="2400" dirty="0">
                <a:ea typeface="華康中圓體"/>
                <a:cs typeface="+mn-lt"/>
              </a:rPr>
              <a:t>。</a:t>
            </a:r>
            <a:endParaRPr lang="en-US" altLang="zh-TW" sz="2400" dirty="0">
              <a:ea typeface="華康中圓體"/>
              <a:cs typeface="+mn-lt"/>
            </a:endParaRPr>
          </a:p>
          <a:p>
            <a:endParaRPr lang="zh-TW" sz="2400" dirty="0">
              <a:ea typeface="華康中圓體"/>
              <a:cs typeface="+mn-lt"/>
            </a:endParaRPr>
          </a:p>
          <a:p>
            <a:r>
              <a:rPr lang="zh-TW" altLang="en-US" sz="2400" dirty="0">
                <a:ea typeface="華康中圓體"/>
                <a:cs typeface="+mn-lt"/>
              </a:rPr>
              <a:t>你會怎麼做？</a:t>
            </a:r>
            <a:endParaRPr lang="zh-TW" dirty="0">
              <a:ea typeface="華康中圓體"/>
            </a:endParaRPr>
          </a:p>
        </p:txBody>
      </p:sp>
      <p:sp>
        <p:nvSpPr>
          <p:cNvPr id="17" name="文字方塊 16">
            <a:extLst>
              <a:ext uri="{FF2B5EF4-FFF2-40B4-BE49-F238E27FC236}">
                <a16:creationId xmlns:a16="http://schemas.microsoft.com/office/drawing/2014/main" xmlns="" id="{B8EE0597-E336-4242-B2E4-4A33309134C5}"/>
              </a:ext>
            </a:extLst>
          </p:cNvPr>
          <p:cNvSpPr txBox="1"/>
          <p:nvPr/>
        </p:nvSpPr>
        <p:spPr>
          <a:xfrm>
            <a:off x="630720" y="4698685"/>
            <a:ext cx="1090616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4400" dirty="0">
                <a:solidFill>
                  <a:schemeClr val="accent2">
                    <a:lumMod val="40000"/>
                    <a:lumOff val="60000"/>
                  </a:schemeClr>
                </a:solidFill>
                <a:latin typeface="華康中圓體" panose="020F0509000000000000" pitchFamily="49" charset="-120"/>
                <a:ea typeface="華康中圓體"/>
              </a:rPr>
              <a:t>你要</a:t>
            </a:r>
            <a:r>
              <a:rPr lang="zh-TW" altLang="en-US" sz="4400" dirty="0">
                <a:solidFill>
                  <a:srgbClr val="FF9933"/>
                </a:solidFill>
                <a:latin typeface="華康中圓體" panose="020F0509000000000000" pitchFamily="49" charset="-120"/>
                <a:ea typeface="華康中圓體"/>
              </a:rPr>
              <a:t>把剩下的錢給他</a:t>
            </a:r>
            <a:r>
              <a:rPr lang="zh-TW" altLang="en-US" sz="4400" dirty="0">
                <a:solidFill>
                  <a:schemeClr val="accent2">
                    <a:lumMod val="40000"/>
                    <a:lumOff val="60000"/>
                  </a:schemeClr>
                </a:solidFill>
                <a:latin typeface="華康中圓體" panose="020F0509000000000000" pitchFamily="49" charset="-120"/>
                <a:ea typeface="華康中圓體"/>
              </a:rPr>
              <a:t>？</a:t>
            </a:r>
            <a:r>
              <a:rPr lang="zh-TW" altLang="en-US" sz="4400" dirty="0">
                <a:solidFill>
                  <a:srgbClr val="FF9933"/>
                </a:solidFill>
                <a:latin typeface="華康中圓體" panose="020F0509000000000000" pitchFamily="49" charset="-120"/>
                <a:ea typeface="華康中圓體"/>
              </a:rPr>
              <a:t>不付錢，分開行動</a:t>
            </a:r>
            <a:r>
              <a:rPr lang="zh-TW" altLang="zh-TW" sz="4400" dirty="0">
                <a:solidFill>
                  <a:schemeClr val="accent2">
                    <a:lumMod val="40000"/>
                    <a:lumOff val="60000"/>
                  </a:schemeClr>
                </a:solidFill>
                <a:latin typeface="華康中圓體" panose="020F0509000000000000" pitchFamily="49" charset="-120"/>
                <a:ea typeface="華康中圓體"/>
              </a:rPr>
              <a:t>？</a:t>
            </a:r>
            <a:endParaRPr lang="en-US" altLang="zh-TW" sz="4400" dirty="0">
              <a:solidFill>
                <a:schemeClr val="accent2">
                  <a:lumMod val="40000"/>
                  <a:lumOff val="60000"/>
                </a:schemeClr>
              </a:solidFill>
              <a:latin typeface="華康中圓體" panose="020F0509000000000000" pitchFamily="49" charset="-120"/>
              <a:ea typeface="華康中圓體"/>
              <a:cs typeface="SetoFont" panose="02000600000000000000" pitchFamily="2" charset="-120"/>
            </a:endParaRPr>
          </a:p>
        </p:txBody>
      </p:sp>
      <p:sp>
        <p:nvSpPr>
          <p:cNvPr id="2" name="五邊形 10">
            <a:extLst>
              <a:ext uri="{FF2B5EF4-FFF2-40B4-BE49-F238E27FC236}">
                <a16:creationId xmlns:a16="http://schemas.microsoft.com/office/drawing/2014/main" xmlns="" id="{32117E7B-F2AF-45A6-900F-5CFA6004F199}"/>
              </a:ext>
            </a:extLst>
          </p:cNvPr>
          <p:cNvSpPr/>
          <p:nvPr/>
        </p:nvSpPr>
        <p:spPr>
          <a:xfrm>
            <a:off x="1" y="544393"/>
            <a:ext cx="5243937"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xmlns="" id="{98E289E7-91E7-4337-9A3F-1FCE2183E184}"/>
              </a:ext>
            </a:extLst>
          </p:cNvPr>
          <p:cNvSpPr txBox="1"/>
          <p:nvPr/>
        </p:nvSpPr>
        <p:spPr>
          <a:xfrm>
            <a:off x="516649" y="659412"/>
            <a:ext cx="3648974" cy="1136750"/>
          </a:xfrm>
          <a:prstGeom prst="rect">
            <a:avLst/>
          </a:prstGeom>
          <a:noFill/>
        </p:spPr>
        <p:txBody>
          <a:bodyPr wrap="square" rtlCol="0" anchor="t">
            <a:spAutoFit/>
          </a:bodyPr>
          <a:lstStyle/>
          <a:p>
            <a:r>
              <a:rPr lang="zh-TW" altLang="en-US" sz="6600" dirty="0">
                <a:solidFill>
                  <a:srgbClr val="363639"/>
                </a:solidFill>
                <a:latin typeface="SetoFont" panose="02000600000000000000" pitchFamily="2" charset="-120"/>
                <a:ea typeface="SetoFont"/>
                <a:cs typeface="SetoFont" panose="02000600000000000000" pitchFamily="2" charset="-120"/>
              </a:rPr>
              <a:t>分開行動</a:t>
            </a:r>
            <a:endParaRPr lang="zh-TW" sz="6600" dirty="0">
              <a:solidFill>
                <a:srgbClr val="363639"/>
              </a:solidFill>
              <a:latin typeface="SetoFont" panose="02000600000000000000" pitchFamily="2" charset="-120"/>
              <a:ea typeface="SetoFont" panose="02000600000000000000" pitchFamily="2" charset="-120"/>
              <a:cs typeface="SetoFont" panose="02000600000000000000" pitchFamily="2" charset="-120"/>
            </a:endParaRPr>
          </a:p>
        </p:txBody>
      </p:sp>
    </p:spTree>
    <p:extLst>
      <p:ext uri="{BB962C8B-B14F-4D97-AF65-F5344CB8AC3E}">
        <p14:creationId xmlns:p14="http://schemas.microsoft.com/office/powerpoint/2010/main" val="346741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手繪多邊形 11">
            <a:hlinkClick r:id="rId3" action="ppaction://hlinksldjump"/>
            <a:extLst>
              <a:ext uri="{FF2B5EF4-FFF2-40B4-BE49-F238E27FC236}">
                <a16:creationId xmlns:a16="http://schemas.microsoft.com/office/drawing/2014/main" xmlns="" id="{E69F919F-9A4A-49E3-BCBE-C42BBA8734EA}"/>
              </a:ext>
            </a:extLst>
          </p:cNvPr>
          <p:cNvSpPr/>
          <p:nvPr/>
        </p:nvSpPr>
        <p:spPr>
          <a:xfrm rot="10800000">
            <a:off x="-2" y="-14377"/>
            <a:ext cx="6453353" cy="6877401"/>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6B86A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5" name="手繪多邊形 10">
            <a:hlinkClick r:id="rId4" action="ppaction://hlinksldjump"/>
            <a:extLst>
              <a:ext uri="{FF2B5EF4-FFF2-40B4-BE49-F238E27FC236}">
                <a16:creationId xmlns:a16="http://schemas.microsoft.com/office/drawing/2014/main" xmlns="" id="{6D18017E-3C9A-490E-8B7E-2A913E8A8142}"/>
              </a:ext>
            </a:extLst>
          </p:cNvPr>
          <p:cNvSpPr/>
          <p:nvPr/>
        </p:nvSpPr>
        <p:spPr>
          <a:xfrm>
            <a:off x="5749226" y="-7188"/>
            <a:ext cx="6453354" cy="6863024"/>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C35A7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 name="文字方塊 1">
            <a:hlinkClick r:id="rId3" action="ppaction://hlinksldjump"/>
          </p:cNvPr>
          <p:cNvSpPr txBox="1"/>
          <p:nvPr/>
        </p:nvSpPr>
        <p:spPr>
          <a:xfrm>
            <a:off x="516384" y="2420840"/>
            <a:ext cx="5189724" cy="830997"/>
          </a:xfrm>
          <a:prstGeom prst="rect">
            <a:avLst/>
          </a:prstGeom>
          <a:noFill/>
        </p:spPr>
        <p:txBody>
          <a:bodyPr wrap="square" rtlCol="0" anchor="t">
            <a:spAutoFit/>
          </a:bodyPr>
          <a:lstStyle/>
          <a:p>
            <a:pPr algn="ctr"/>
            <a:r>
              <a:rPr lang="zh-TW" sz="4800" dirty="0">
                <a:ea typeface="SetoFont"/>
              </a:rPr>
              <a:t>把剩下的錢都給他</a:t>
            </a:r>
            <a:endParaRPr lang="zh-TW" sz="1600" dirty="0"/>
          </a:p>
        </p:txBody>
      </p:sp>
      <p:sp>
        <p:nvSpPr>
          <p:cNvPr id="4" name="文字方塊 3">
            <a:hlinkClick r:id="rId4" action="ppaction://hlinksldjump"/>
          </p:cNvPr>
          <p:cNvSpPr txBox="1"/>
          <p:nvPr/>
        </p:nvSpPr>
        <p:spPr>
          <a:xfrm>
            <a:off x="6255606" y="2420840"/>
            <a:ext cx="5619238" cy="830997"/>
          </a:xfrm>
          <a:prstGeom prst="rect">
            <a:avLst/>
          </a:prstGeom>
          <a:noFill/>
        </p:spPr>
        <p:txBody>
          <a:bodyPr wrap="square" rtlCol="0" anchor="t">
            <a:spAutoFit/>
          </a:bodyPr>
          <a:lstStyle/>
          <a:p>
            <a:pPr algn="ctr"/>
            <a:r>
              <a:rPr lang="zh-TW" altLang="en-US" sz="4800" dirty="0">
                <a:ea typeface="SetoFont"/>
                <a:cs typeface="+mn-lt"/>
              </a:rPr>
              <a:t>不付錢，</a:t>
            </a:r>
            <a:r>
              <a:rPr lang="zh-TW" sz="4800" dirty="0">
                <a:ea typeface="SetoFont"/>
                <a:cs typeface="+mn-lt"/>
              </a:rPr>
              <a:t>分開行動</a:t>
            </a:r>
            <a:endParaRPr lang="zh-TW" sz="1050" dirty="0"/>
          </a:p>
        </p:txBody>
      </p:sp>
      <p:sp>
        <p:nvSpPr>
          <p:cNvPr id="8" name="文字方塊 7"/>
          <p:cNvSpPr txBox="1"/>
          <p:nvPr/>
        </p:nvSpPr>
        <p:spPr>
          <a:xfrm>
            <a:off x="879581" y="4341264"/>
            <a:ext cx="4542658" cy="830997"/>
          </a:xfrm>
          <a:prstGeom prst="rect">
            <a:avLst/>
          </a:prstGeom>
          <a:noFill/>
        </p:spPr>
        <p:txBody>
          <a:bodyPr wrap="square" rtlCol="0" anchor="t">
            <a:spAutoFit/>
          </a:bodyPr>
          <a:lstStyle/>
          <a:p>
            <a:r>
              <a:rPr lang="en-US" altLang="zh-TW" sz="2400" dirty="0">
                <a:latin typeface="華康中圓體" panose="020F0509000000000000" pitchFamily="49" charset="-120"/>
                <a:ea typeface="華康中圓體"/>
                <a:cs typeface="SetoFont" panose="02000600000000000000" pitchFamily="2" charset="-120"/>
              </a:rPr>
              <a:t>-</a:t>
            </a:r>
            <a:r>
              <a:rPr lang="zh-TW" sz="2400" dirty="0">
                <a:latin typeface="華康中圓體" panose="020F0509000000000000" pitchFamily="49" charset="-120"/>
                <a:ea typeface="華康中圓體"/>
                <a:cs typeface="SetoFont" panose="02000600000000000000" pitchFamily="2" charset="-120"/>
              </a:rPr>
              <a:t>他目前</a:t>
            </a:r>
            <a:r>
              <a:rPr lang="zh-TW" altLang="en-US" sz="2400" dirty="0">
                <a:latin typeface="華康中圓體" panose="020F0509000000000000" pitchFamily="49" charset="-120"/>
                <a:ea typeface="華康中圓體"/>
                <a:cs typeface="SetoFont" panose="02000600000000000000" pitchFamily="2" charset="-120"/>
              </a:rPr>
              <a:t>為止</a:t>
            </a:r>
            <a:r>
              <a:rPr lang="zh-TW" sz="2400" dirty="0">
                <a:latin typeface="華康中圓體" panose="020F0509000000000000" pitchFamily="49" charset="-120"/>
                <a:ea typeface="華康中圓體"/>
                <a:cs typeface="SetoFont" panose="02000600000000000000" pitchFamily="2" charset="-120"/>
              </a:rPr>
              <a:t>都有遵守信用</a:t>
            </a:r>
            <a:endParaRPr lang="en-US" altLang="zh-TW" sz="2400" dirty="0">
              <a:latin typeface="華康中圓體" panose="020F0509000000000000" pitchFamily="49" charset="-120"/>
              <a:ea typeface="華康中圓體"/>
              <a:cs typeface="SetoFont" panose="02000600000000000000" pitchFamily="2" charset="-120"/>
            </a:endParaRPr>
          </a:p>
          <a:p>
            <a:r>
              <a:rPr lang="en-US" altLang="zh-TW" sz="2400" dirty="0">
                <a:latin typeface="華康中圓體" panose="020F0509000000000000" pitchFamily="49" charset="-120"/>
                <a:ea typeface="華康中圓體"/>
                <a:cs typeface="SetoFont" panose="02000600000000000000" pitchFamily="2" charset="-120"/>
              </a:rPr>
              <a:t>-</a:t>
            </a:r>
            <a:r>
              <a:rPr lang="zh-TW" sz="2400" dirty="0">
                <a:latin typeface="華康中圓體" panose="020F0509000000000000" pitchFamily="49" charset="-120"/>
                <a:ea typeface="華康中圓體"/>
                <a:cs typeface="SetoFont" panose="02000600000000000000" pitchFamily="2" charset="-120"/>
              </a:rPr>
              <a:t>這可能是待在一起的</a:t>
            </a:r>
            <a:r>
              <a:rPr lang="zh-TW" altLang="en-US" sz="2400" dirty="0">
                <a:latin typeface="華康中圓體" panose="020F0509000000000000" pitchFamily="49" charset="-120"/>
                <a:ea typeface="華康中圓體"/>
                <a:cs typeface="SetoFont" panose="02000600000000000000" pitchFamily="2" charset="-120"/>
              </a:rPr>
              <a:t>唯</a:t>
            </a:r>
            <a:r>
              <a:rPr lang="zh-TW" sz="2400" dirty="0">
                <a:latin typeface="華康中圓體" panose="020F0509000000000000" pitchFamily="49" charset="-120"/>
                <a:ea typeface="華康中圓體"/>
                <a:cs typeface="SetoFont" panose="02000600000000000000" pitchFamily="2" charset="-120"/>
              </a:rPr>
              <a:t>一機會</a:t>
            </a:r>
            <a:endParaRPr lang="zh-TW" dirty="0"/>
          </a:p>
        </p:txBody>
      </p:sp>
      <p:sp>
        <p:nvSpPr>
          <p:cNvPr id="9" name="文字方塊 8"/>
          <p:cNvSpPr txBox="1"/>
          <p:nvPr/>
        </p:nvSpPr>
        <p:spPr>
          <a:xfrm>
            <a:off x="7703637" y="4341265"/>
            <a:ext cx="3804965" cy="830997"/>
          </a:xfrm>
          <a:prstGeom prst="rect">
            <a:avLst/>
          </a:prstGeom>
          <a:noFill/>
        </p:spPr>
        <p:txBody>
          <a:bodyPr wrap="square" rtlCol="0" anchor="t">
            <a:spAutoFit/>
          </a:bodyPr>
          <a:lstStyle/>
          <a:p>
            <a:r>
              <a:rPr lang="en-US" altLang="zh-TW" sz="2400" dirty="0">
                <a:latin typeface="華康中圓體" panose="020F0509000000000000" pitchFamily="49" charset="-120"/>
                <a:ea typeface="華康中圓體"/>
                <a:cs typeface="SetoFont" panose="02000600000000000000" pitchFamily="2" charset="-120"/>
              </a:rPr>
              <a:t>-</a:t>
            </a:r>
            <a:r>
              <a:rPr lang="zh-TW" altLang="en-US" sz="2400" dirty="0">
                <a:latin typeface="華康中圓體" panose="020F0509000000000000" pitchFamily="49" charset="-120"/>
                <a:ea typeface="華康中圓體"/>
                <a:cs typeface="SetoFont" panose="02000600000000000000" pitchFamily="2" charset="-120"/>
              </a:rPr>
              <a:t>他</a:t>
            </a:r>
            <a:r>
              <a:rPr lang="zh-TW" sz="2400" dirty="0">
                <a:latin typeface="華康中圓體" panose="020F0509000000000000" pitchFamily="49" charset="-120"/>
                <a:ea typeface="華康中圓體"/>
                <a:cs typeface="SetoFont" panose="02000600000000000000" pitchFamily="2" charset="-120"/>
              </a:rPr>
              <a:t>可能說</a:t>
            </a:r>
            <a:r>
              <a:rPr lang="zh-TW" altLang="en-US" sz="2400" dirty="0">
                <a:latin typeface="華康中圓體" panose="020F0509000000000000" pitchFamily="49" charset="-120"/>
                <a:ea typeface="華康中圓體"/>
                <a:cs typeface="SetoFont" panose="02000600000000000000" pitchFamily="2" charset="-120"/>
              </a:rPr>
              <a:t>話</a:t>
            </a:r>
            <a:r>
              <a:rPr lang="zh-TW" sz="2400" dirty="0">
                <a:latin typeface="華康中圓體" panose="020F0509000000000000" pitchFamily="49" charset="-120"/>
                <a:ea typeface="華康中圓體"/>
                <a:cs typeface="SetoFont" panose="02000600000000000000" pitchFamily="2" charset="-120"/>
              </a:rPr>
              <a:t>不算話</a:t>
            </a:r>
            <a:endParaRPr lang="en-US" altLang="zh-TW" sz="2400" dirty="0">
              <a:latin typeface="華康中圓體" panose="020F0509000000000000" pitchFamily="49" charset="-120"/>
              <a:ea typeface="華康中圓體"/>
              <a:cs typeface="SetoFont" panose="02000600000000000000" pitchFamily="2" charset="-120"/>
            </a:endParaRPr>
          </a:p>
          <a:p>
            <a:r>
              <a:rPr lang="en-US" altLang="zh-TW" sz="2400" dirty="0">
                <a:latin typeface="華康中圓體" panose="020F0509000000000000" pitchFamily="49" charset="-120"/>
                <a:ea typeface="華康中圓體"/>
                <a:cs typeface="SetoFont" panose="02000600000000000000" pitchFamily="2" charset="-120"/>
              </a:rPr>
              <a:t>-</a:t>
            </a:r>
            <a:r>
              <a:rPr lang="zh-TW" sz="2400" dirty="0">
                <a:latin typeface="華康中圓體" panose="020F0509000000000000" pitchFamily="49" charset="-120"/>
                <a:ea typeface="華康中圓體"/>
                <a:cs typeface="SetoFont" panose="02000600000000000000" pitchFamily="2" charset="-120"/>
              </a:rPr>
              <a:t>這是你僅有的錢了</a:t>
            </a:r>
            <a:endParaRPr lang="zh-TW" dirty="0"/>
          </a:p>
        </p:txBody>
      </p:sp>
    </p:spTree>
    <p:extLst>
      <p:ext uri="{BB962C8B-B14F-4D97-AF65-F5344CB8AC3E}">
        <p14:creationId xmlns:p14="http://schemas.microsoft.com/office/powerpoint/2010/main" val="7611635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ail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5310" y="-2374379"/>
            <a:ext cx="3758496" cy="2510693"/>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p:cNvSpPr txBox="1"/>
          <p:nvPr/>
        </p:nvSpPr>
        <p:spPr>
          <a:xfrm>
            <a:off x="5108523" y="6457890"/>
            <a:ext cx="5752134" cy="400110"/>
          </a:xfrm>
          <a:prstGeom prst="rect">
            <a:avLst/>
          </a:prstGeom>
          <a:noFill/>
        </p:spPr>
        <p:txBody>
          <a:bodyPr wrap="square" rtlCol="0">
            <a:spAutoFit/>
          </a:bodyPr>
          <a:lstStyle/>
          <a:p>
            <a:r>
              <a:rPr lang="zh-TW" altLang="en-US" sz="1000" dirty="0">
                <a:solidFill>
                  <a:schemeClr val="bg2">
                    <a:lumMod val="50000"/>
                    <a:lumOff val="50000"/>
                  </a:schemeClr>
                </a:solidFill>
                <a:latin typeface="+mn-ea"/>
              </a:rPr>
              <a:t>圖片來源</a:t>
            </a:r>
            <a:r>
              <a:rPr lang="en-US" altLang="zh-TW" sz="1000" dirty="0">
                <a:solidFill>
                  <a:schemeClr val="bg2">
                    <a:lumMod val="50000"/>
                    <a:lumOff val="50000"/>
                  </a:schemeClr>
                </a:solidFill>
                <a:latin typeface="+mn-ea"/>
              </a:rPr>
              <a:t>https://</a:t>
            </a:r>
            <a:r>
              <a:rPr lang="en-US" altLang="zh-TW" sz="1000" dirty="0" err="1">
                <a:solidFill>
                  <a:schemeClr val="bg2">
                    <a:lumMod val="50000"/>
                    <a:lumOff val="50000"/>
                  </a:schemeClr>
                </a:solidFill>
                <a:latin typeface="+mn-ea"/>
              </a:rPr>
              <a:t>vanna.com</a:t>
            </a:r>
            <a:r>
              <a:rPr lang="en-US" altLang="zh-TW" sz="1000" dirty="0">
                <a:solidFill>
                  <a:schemeClr val="bg2">
                    <a:lumMod val="50000"/>
                    <a:lumOff val="50000"/>
                  </a:schemeClr>
                </a:solidFill>
                <a:latin typeface="+mn-ea"/>
              </a:rPr>
              <a:t>/articles/read/</a:t>
            </a:r>
            <a:r>
              <a:rPr lang="en-US" altLang="zh-TW" sz="1000" dirty="0" err="1">
                <a:solidFill>
                  <a:schemeClr val="bg2">
                    <a:lumMod val="50000"/>
                    <a:lumOff val="50000"/>
                  </a:schemeClr>
                </a:solidFill>
                <a:latin typeface="+mn-ea"/>
              </a:rPr>
              <a:t>tell-me-about-a-time-you-failed-8008?hl</a:t>
            </a:r>
            <a:r>
              <a:rPr lang="en-US" altLang="zh-TW" sz="1000" dirty="0">
                <a:solidFill>
                  <a:schemeClr val="bg2">
                    <a:lumMod val="50000"/>
                    <a:lumOff val="50000"/>
                  </a:schemeClr>
                </a:solidFill>
                <a:latin typeface="+mn-ea"/>
              </a:rPr>
              <a:t>=</a:t>
            </a:r>
            <a:r>
              <a:rPr lang="en-US" altLang="zh-TW" sz="1000" dirty="0" err="1">
                <a:solidFill>
                  <a:schemeClr val="bg2">
                    <a:lumMod val="50000"/>
                    <a:lumOff val="50000"/>
                  </a:schemeClr>
                </a:solidFill>
                <a:latin typeface="+mn-ea"/>
              </a:rPr>
              <a:t>zh-Hant</a:t>
            </a:r>
            <a:endParaRPr lang="zh-TW" altLang="en-US" sz="1000" dirty="0">
              <a:solidFill>
                <a:schemeClr val="bg2">
                  <a:lumMod val="50000"/>
                  <a:lumOff val="50000"/>
                </a:schemeClr>
              </a:solidFill>
            </a:endParaRPr>
          </a:p>
          <a:p>
            <a:endParaRPr lang="zh-TW" altLang="en-US" sz="1000" dirty="0">
              <a:solidFill>
                <a:schemeClr val="bg2">
                  <a:lumMod val="50000"/>
                  <a:lumOff val="50000"/>
                </a:schemeClr>
              </a:solidFill>
              <a:latin typeface="+mn-ea"/>
            </a:endParaRPr>
          </a:p>
        </p:txBody>
      </p:sp>
      <p:sp>
        <p:nvSpPr>
          <p:cNvPr id="16" name="五邊形 15"/>
          <p:cNvSpPr/>
          <p:nvPr/>
        </p:nvSpPr>
        <p:spPr>
          <a:xfrm>
            <a:off x="1" y="573147"/>
            <a:ext cx="7249064" cy="1238400"/>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17" name="文字方塊 16"/>
          <p:cNvSpPr txBox="1"/>
          <p:nvPr/>
        </p:nvSpPr>
        <p:spPr>
          <a:xfrm>
            <a:off x="-65360" y="693084"/>
            <a:ext cx="7177178" cy="1015663"/>
          </a:xfrm>
          <a:prstGeom prst="rect">
            <a:avLst/>
          </a:prstGeom>
          <a:noFill/>
        </p:spPr>
        <p:txBody>
          <a:bodyPr wrap="square" rtlCol="0" anchor="t">
            <a:spAutoFit/>
          </a:bodyPr>
          <a:lstStyle/>
          <a:p>
            <a:pPr algn="ctr"/>
            <a:r>
              <a:rPr lang="zh-TW" altLang="en-US" sz="6000">
                <a:solidFill>
                  <a:schemeClr val="bg1">
                    <a:lumMod val="75000"/>
                    <a:lumOff val="25000"/>
                  </a:schemeClr>
                </a:solidFill>
                <a:latin typeface="SetoFont" panose="02000600000000000000" pitchFamily="2" charset="-120"/>
                <a:ea typeface="SetoFont"/>
                <a:cs typeface="SetoFont" panose="02000600000000000000" pitchFamily="2" charset="-120"/>
              </a:rPr>
              <a:t>把剩下的錢都給他</a:t>
            </a:r>
            <a:endParaRPr lang="zh-TW" altLang="en-US" sz="6000" dirty="0">
              <a:solidFill>
                <a:schemeClr val="bg1">
                  <a:lumMod val="75000"/>
                  <a:lumOff val="25000"/>
                </a:schemeClr>
              </a:solidFill>
              <a:latin typeface="SetoFont" panose="02000600000000000000" pitchFamily="2" charset="-120"/>
              <a:ea typeface="SetoFont" panose="02000600000000000000" pitchFamily="2" charset="-120"/>
              <a:cs typeface="SetoFont" panose="02000600000000000000" pitchFamily="2" charset="-120"/>
            </a:endParaRPr>
          </a:p>
        </p:txBody>
      </p:sp>
      <p:sp>
        <p:nvSpPr>
          <p:cNvPr id="3" name="文字方塊 2">
            <a:extLst>
              <a:ext uri="{FF2B5EF4-FFF2-40B4-BE49-F238E27FC236}">
                <a16:creationId xmlns:a16="http://schemas.microsoft.com/office/drawing/2014/main" xmlns="" id="{B8EE0597-E336-4242-B2E4-4A33309134C5}"/>
              </a:ext>
            </a:extLst>
          </p:cNvPr>
          <p:cNvSpPr txBox="1"/>
          <p:nvPr/>
        </p:nvSpPr>
        <p:spPr>
          <a:xfrm>
            <a:off x="641230" y="2539042"/>
            <a:ext cx="1090953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400" dirty="0">
                <a:latin typeface="華康中圓體" panose="020F0509000000000000" pitchFamily="49" charset="-120"/>
                <a:ea typeface="華康中圓體" panose="020F0509000000000000" pitchFamily="49" charset="-120"/>
                <a:cs typeface="+mn-lt"/>
              </a:rPr>
              <a:t>他</a:t>
            </a:r>
            <a:r>
              <a:rPr lang="zh-TW" sz="2400" dirty="0">
                <a:solidFill>
                  <a:srgbClr val="C35A78"/>
                </a:solidFill>
                <a:latin typeface="華康中圓體" panose="020F0509000000000000" pitchFamily="49" charset="-120"/>
                <a:ea typeface="華康中圓體" panose="020F0509000000000000" pitchFamily="49" charset="-120"/>
                <a:cs typeface="+mn-lt"/>
              </a:rPr>
              <a:t>耍</a:t>
            </a:r>
            <a:r>
              <a:rPr lang="zh-TW" altLang="en-US" sz="2400" dirty="0">
                <a:solidFill>
                  <a:srgbClr val="C35A78"/>
                </a:solidFill>
                <a:latin typeface="華康中圓體" panose="020F0509000000000000" pitchFamily="49" charset="-120"/>
                <a:ea typeface="華康中圓體" panose="020F0509000000000000" pitchFamily="49" charset="-120"/>
                <a:cs typeface="+mn-lt"/>
              </a:rPr>
              <a:t>了</a:t>
            </a:r>
            <a:r>
              <a:rPr lang="zh-TW" sz="2400" dirty="0">
                <a:latin typeface="華康中圓體" panose="020F0509000000000000" pitchFamily="49" charset="-120"/>
                <a:ea typeface="華康中圓體" panose="020F0509000000000000" pitchFamily="49" charset="-120"/>
                <a:cs typeface="+mn-lt"/>
              </a:rPr>
              <a:t>你，你們</a:t>
            </a:r>
            <a:r>
              <a:rPr lang="zh-TW" altLang="en-US" sz="2400" dirty="0">
                <a:latin typeface="華康中圓體" panose="020F0509000000000000" pitchFamily="49" charset="-120"/>
                <a:ea typeface="華康中圓體" panose="020F0509000000000000" pitchFamily="49" charset="-120"/>
                <a:cs typeface="+mn-lt"/>
              </a:rPr>
              <a:t>仍被迫分開。</a:t>
            </a:r>
            <a:r>
              <a:rPr lang="zh-TW" sz="2400" dirty="0">
                <a:latin typeface="華康中圓體" panose="020F0509000000000000" pitchFamily="49" charset="-120"/>
                <a:ea typeface="華康中圓體" panose="020F0509000000000000" pitchFamily="49" charset="-120"/>
                <a:cs typeface="+mn-lt"/>
              </a:rPr>
              <a:t>你沒有其他</a:t>
            </a:r>
            <a:r>
              <a:rPr lang="zh-TW" altLang="en-US" sz="2400" dirty="0">
                <a:latin typeface="華康中圓體" panose="020F0509000000000000" pitchFamily="49" charset="-120"/>
                <a:ea typeface="華康中圓體" panose="020F0509000000000000" pitchFamily="49" charset="-120"/>
                <a:cs typeface="+mn-lt"/>
              </a:rPr>
              <a:t>選擇</a:t>
            </a:r>
            <a:r>
              <a:rPr lang="zh-TW" sz="2400" dirty="0">
                <a:latin typeface="華康中圓體" panose="020F0509000000000000" pitchFamily="49" charset="-120"/>
                <a:ea typeface="華康中圓體" panose="020F0509000000000000" pitchFamily="49" charset="-120"/>
                <a:cs typeface="+mn-lt"/>
              </a:rPr>
              <a:t>。</a:t>
            </a:r>
            <a:endParaRPr lang="en-US" altLang="zh-TW" sz="2400" dirty="0">
              <a:latin typeface="華康中圓體" panose="020F0509000000000000" pitchFamily="49" charset="-120"/>
              <a:ea typeface="華康中圓體" panose="020F0509000000000000" pitchFamily="49" charset="-120"/>
              <a:cs typeface="+mn-lt"/>
            </a:endParaRPr>
          </a:p>
          <a:p>
            <a:endParaRPr lang="en-US" altLang="zh-TW" sz="2400" dirty="0">
              <a:latin typeface="華康中圓體" panose="020F0509000000000000" pitchFamily="49" charset="-120"/>
              <a:ea typeface="華康中圓體" panose="020F0509000000000000" pitchFamily="49" charset="-120"/>
              <a:cs typeface="+mn-lt"/>
            </a:endParaRPr>
          </a:p>
          <a:p>
            <a:r>
              <a:rPr lang="zh-TW" sz="2400" dirty="0">
                <a:latin typeface="華康中圓體" panose="020F0509000000000000" pitchFamily="49" charset="-120"/>
                <a:ea typeface="華康中圓體" panose="020F0509000000000000" pitchFamily="49" charset="-120"/>
                <a:cs typeface="+mn-lt"/>
              </a:rPr>
              <a:t>你和你的家人</a:t>
            </a:r>
            <a:r>
              <a:rPr lang="zh-TW" sz="2400" dirty="0">
                <a:solidFill>
                  <a:srgbClr val="6B86A3"/>
                </a:solidFill>
                <a:latin typeface="華康中圓體" panose="020F0509000000000000" pitchFamily="49" charset="-120"/>
                <a:ea typeface="華康中圓體" panose="020F0509000000000000" pitchFamily="49" charset="-120"/>
                <a:cs typeface="+mn-lt"/>
              </a:rPr>
              <a:t>分開</a:t>
            </a:r>
            <a:r>
              <a:rPr lang="zh-TW" sz="2400" dirty="0">
                <a:latin typeface="華康中圓體" panose="020F0509000000000000" pitchFamily="49" charset="-120"/>
                <a:ea typeface="華康中圓體" panose="020F0509000000000000" pitchFamily="49" charset="-120"/>
                <a:cs typeface="+mn-lt"/>
              </a:rPr>
              <a:t>了。</a:t>
            </a:r>
          </a:p>
        </p:txBody>
      </p:sp>
      <p:sp>
        <p:nvSpPr>
          <p:cNvPr id="15" name="文字方塊 14">
            <a:extLst>
              <a:ext uri="{FF2B5EF4-FFF2-40B4-BE49-F238E27FC236}">
                <a16:creationId xmlns:a16="http://schemas.microsoft.com/office/drawing/2014/main" xmlns="" id="{B8EE0597-E336-4242-B2E4-4A33309134C5}"/>
              </a:ext>
            </a:extLst>
          </p:cNvPr>
          <p:cNvSpPr txBox="1"/>
          <p:nvPr/>
        </p:nvSpPr>
        <p:spPr>
          <a:xfrm>
            <a:off x="641230" y="4206900"/>
            <a:ext cx="1090616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zh-TW" sz="4000" dirty="0">
                <a:latin typeface="華康中圓體" panose="020F0509000000000000" pitchFamily="49" charset="-120"/>
                <a:ea typeface="華康中圓體" panose="020F0509000000000000" pitchFamily="49" charset="-120"/>
                <a:cs typeface="+mn-lt"/>
              </a:rPr>
              <a:t>在穿越地中海途中，小船傾覆，你</a:t>
            </a:r>
            <a:r>
              <a:rPr lang="zh-TW" altLang="en-US" sz="4000" dirty="0">
                <a:solidFill>
                  <a:srgbClr val="C35A78"/>
                </a:solidFill>
                <a:latin typeface="華康中圓體" panose="020F0509000000000000" pitchFamily="49" charset="-120"/>
                <a:ea typeface="華康中圓體" panose="020F0509000000000000" pitchFamily="49" charset="-120"/>
                <a:cs typeface="+mn-lt"/>
              </a:rPr>
              <a:t>沉入</a:t>
            </a:r>
            <a:r>
              <a:rPr lang="zh-TW" altLang="en-US" sz="4000" dirty="0">
                <a:latin typeface="華康中圓體" panose="020F0509000000000000" pitchFamily="49" charset="-120"/>
                <a:ea typeface="華康中圓體" panose="020F0509000000000000" pitchFamily="49" charset="-120"/>
                <a:cs typeface="+mn-lt"/>
              </a:rPr>
              <a:t>海中</a:t>
            </a:r>
            <a:r>
              <a:rPr lang="en-US" altLang="zh-TW" sz="4000" dirty="0">
                <a:latin typeface="華康中圓體" panose="020F0509000000000000" pitchFamily="49" charset="-120"/>
                <a:ea typeface="華康中圓體" panose="020F0509000000000000" pitchFamily="49" charset="-120"/>
                <a:cs typeface="+mn-lt"/>
              </a:rPr>
              <a:t>…</a:t>
            </a:r>
            <a:endParaRPr lang="zh-TW" altLang="zh-TW" sz="4000" dirty="0">
              <a:latin typeface="華康中圓體" panose="020F0509000000000000" pitchFamily="49" charset="-120"/>
              <a:ea typeface="華康中圓體" panose="020F0509000000000000" pitchFamily="49" charset="-120"/>
            </a:endParaRPr>
          </a:p>
        </p:txBody>
      </p:sp>
      <p:pic>
        <p:nvPicPr>
          <p:cNvPr id="5" name="圖片 4"/>
          <p:cNvPicPr>
            <a:picLocks noChangeAspect="1"/>
          </p:cNvPicPr>
          <p:nvPr/>
        </p:nvPicPr>
        <p:blipFill>
          <a:blip r:embed="rId4"/>
          <a:stretch>
            <a:fillRect/>
          </a:stretch>
        </p:blipFill>
        <p:spPr>
          <a:xfrm rot="20711958">
            <a:off x="3621734" y="2168467"/>
            <a:ext cx="5382249" cy="2908705"/>
          </a:xfrm>
          <a:prstGeom prst="rect">
            <a:avLst/>
          </a:prstGeom>
        </p:spPr>
      </p:pic>
      <p:sp>
        <p:nvSpPr>
          <p:cNvPr id="14" name="五邊形 13">
            <a:hlinkClick r:id="rId5" action="ppaction://hlinksldjump"/>
          </p:cNvPr>
          <p:cNvSpPr/>
          <p:nvPr/>
        </p:nvSpPr>
        <p:spPr>
          <a:xfrm>
            <a:off x="10964174" y="6205729"/>
            <a:ext cx="1026543" cy="422211"/>
          </a:xfrm>
          <a:prstGeom prst="homePlate">
            <a:avLst>
              <a:gd name="adj" fmla="val 48303"/>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 </a:t>
            </a:r>
          </a:p>
        </p:txBody>
      </p:sp>
      <p:sp>
        <p:nvSpPr>
          <p:cNvPr id="18" name="五邊形 17">
            <a:hlinkClick r:id="rId6" action="ppaction://hlinksldjump"/>
          </p:cNvPr>
          <p:cNvSpPr/>
          <p:nvPr/>
        </p:nvSpPr>
        <p:spPr>
          <a:xfrm rot="10800000">
            <a:off x="10860657" y="5671459"/>
            <a:ext cx="1026543" cy="422211"/>
          </a:xfrm>
          <a:prstGeom prst="homePlate">
            <a:avLst>
              <a:gd name="adj" fmla="val 48303"/>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 </a:t>
            </a:r>
          </a:p>
        </p:txBody>
      </p:sp>
      <p:sp>
        <p:nvSpPr>
          <p:cNvPr id="19" name="文字方塊 18">
            <a:hlinkClick r:id="rId6" action="ppaction://hlinksldjump"/>
          </p:cNvPr>
          <p:cNvSpPr txBox="1"/>
          <p:nvPr/>
        </p:nvSpPr>
        <p:spPr>
          <a:xfrm>
            <a:off x="10912417" y="5713288"/>
            <a:ext cx="1026543" cy="338554"/>
          </a:xfrm>
          <a:prstGeom prst="rect">
            <a:avLst/>
          </a:prstGeom>
          <a:noFill/>
        </p:spPr>
        <p:txBody>
          <a:bodyPr wrap="square" rtlCol="0">
            <a:spAutoFit/>
          </a:bodyPr>
          <a:lstStyle/>
          <a:p>
            <a:r>
              <a:rPr lang="zh-TW" altLang="en-US" sz="1600" dirty="0">
                <a:solidFill>
                  <a:schemeClr val="bg1"/>
                </a:solidFill>
                <a:latin typeface="Mamelon" panose="02000600000000000000" pitchFamily="50" charset="-128"/>
                <a:ea typeface="Mamelon" panose="02000600000000000000" pitchFamily="50" charset="-128"/>
              </a:rPr>
              <a:t>再試一次</a:t>
            </a:r>
          </a:p>
        </p:txBody>
      </p:sp>
      <p:sp>
        <p:nvSpPr>
          <p:cNvPr id="20" name="文字方塊 19">
            <a:hlinkClick r:id="rId5" action="ppaction://hlinksldjump"/>
          </p:cNvPr>
          <p:cNvSpPr txBox="1"/>
          <p:nvPr/>
        </p:nvSpPr>
        <p:spPr>
          <a:xfrm>
            <a:off x="10935422" y="6255533"/>
            <a:ext cx="1003538" cy="338554"/>
          </a:xfrm>
          <a:prstGeom prst="rect">
            <a:avLst/>
          </a:prstGeom>
          <a:noFill/>
        </p:spPr>
        <p:txBody>
          <a:bodyPr wrap="square" rtlCol="0">
            <a:spAutoFit/>
          </a:bodyPr>
          <a:lstStyle/>
          <a:p>
            <a:r>
              <a:rPr lang="zh-TW" altLang="en-US" sz="1600" dirty="0">
                <a:solidFill>
                  <a:schemeClr val="bg1"/>
                </a:solidFill>
                <a:latin typeface="Mamelon" panose="02000600000000000000" pitchFamily="50" charset="-128"/>
                <a:ea typeface="Mamelon" panose="02000600000000000000" pitchFamily="50" charset="-128"/>
              </a:rPr>
              <a:t>跳至結尾</a:t>
            </a:r>
          </a:p>
        </p:txBody>
      </p:sp>
    </p:spTree>
    <p:extLst>
      <p:ext uri="{BB962C8B-B14F-4D97-AF65-F5344CB8AC3E}">
        <p14:creationId xmlns:p14="http://schemas.microsoft.com/office/powerpoint/2010/main" val="73915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3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750"/>
                                        <p:tgtEl>
                                          <p:spTgt spid="4098"/>
                                        </p:tgtEl>
                                        <p:attrNameLst>
                                          <p:attrName>ppt_x</p:attrName>
                                        </p:attrNameLst>
                                      </p:cBhvr>
                                      <p:tavLst>
                                        <p:tav tm="0">
                                          <p:val>
                                            <p:strVal val="ppt_x"/>
                                          </p:val>
                                        </p:tav>
                                        <p:tav tm="100000">
                                          <p:val>
                                            <p:strVal val="ppt_x"/>
                                          </p:val>
                                        </p:tav>
                                      </p:tavLst>
                                    </p:anim>
                                    <p:anim calcmode="lin" valueType="num">
                                      <p:cBhvr additive="base">
                                        <p:cTn id="17" dur="750"/>
                                        <p:tgtEl>
                                          <p:spTgt spid="4098"/>
                                        </p:tgtEl>
                                        <p:attrNameLst>
                                          <p:attrName>ppt_y</p:attrName>
                                        </p:attrNameLst>
                                      </p:cBhvr>
                                      <p:tavLst>
                                        <p:tav tm="0">
                                          <p:val>
                                            <p:strVal val="ppt_y"/>
                                          </p:val>
                                        </p:tav>
                                        <p:tav tm="100000">
                                          <p:val>
                                            <p:strVal val="1+ppt_h/2"/>
                                          </p:val>
                                        </p:tav>
                                      </p:tavLst>
                                    </p:anim>
                                    <p:set>
                                      <p:cBhvr>
                                        <p:cTn id="18" dur="1" fill="hold">
                                          <p:stCondLst>
                                            <p:cond delay="749"/>
                                          </p:stCondLst>
                                        </p:cTn>
                                        <p:tgtEl>
                                          <p:spTgt spid="4098"/>
                                        </p:tgtEl>
                                        <p:attrNameLst>
                                          <p:attrName>style.visibility</p:attrName>
                                        </p:attrNameLst>
                                      </p:cBhvr>
                                      <p:to>
                                        <p:strVal val="hidden"/>
                                      </p:to>
                                    </p:set>
                                  </p:childTnLst>
                                </p:cTn>
                              </p:par>
                            </p:childTnLst>
                          </p:cTn>
                        </p:par>
                        <p:par>
                          <p:cTn id="19" fill="hold">
                            <p:stCondLst>
                              <p:cond delay="750"/>
                            </p:stCondLst>
                            <p:childTnLst>
                              <p:par>
                                <p:cTn id="20" presetID="1" presetClass="entr" presetSubtype="0" fill="hold" nodeType="afterEffect">
                                  <p:stCondLst>
                                    <p:cond delay="50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1328468" y="5236234"/>
            <a:ext cx="3053749" cy="369332"/>
          </a:xfrm>
          <a:prstGeom prst="rect">
            <a:avLst/>
          </a:prstGeom>
          <a:noFill/>
        </p:spPr>
        <p:txBody>
          <a:bodyPr wrap="square" rtlCol="0" anchor="t">
            <a:spAutoFit/>
          </a:bodyPr>
          <a:lstStyle/>
          <a:p>
            <a:endParaRPr lang="zh-TW" dirty="0">
              <a:cs typeface="Calibri"/>
            </a:endParaRPr>
          </a:p>
        </p:txBody>
      </p:sp>
      <p:sp>
        <p:nvSpPr>
          <p:cNvPr id="9" name="文字方塊 8"/>
          <p:cNvSpPr txBox="1"/>
          <p:nvPr/>
        </p:nvSpPr>
        <p:spPr>
          <a:xfrm>
            <a:off x="6958639" y="5236234"/>
            <a:ext cx="3053749" cy="369332"/>
          </a:xfrm>
          <a:prstGeom prst="rect">
            <a:avLst/>
          </a:prstGeom>
          <a:noFill/>
        </p:spPr>
        <p:txBody>
          <a:bodyPr wrap="square" rtlCol="0" anchor="t">
            <a:spAutoFit/>
          </a:bodyPr>
          <a:lstStyle/>
          <a:p>
            <a:endParaRPr lang="zh-TW" dirty="0">
              <a:ea typeface="+mn-lt"/>
              <a:cs typeface="+mn-lt"/>
            </a:endParaRPr>
          </a:p>
        </p:txBody>
      </p:sp>
      <p:pic>
        <p:nvPicPr>
          <p:cNvPr id="4098" name="Picture 2" descr="Fail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5310" y="-2374379"/>
            <a:ext cx="3758496" cy="2510693"/>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p:cNvSpPr txBox="1"/>
          <p:nvPr/>
        </p:nvSpPr>
        <p:spPr>
          <a:xfrm>
            <a:off x="5108523" y="6457890"/>
            <a:ext cx="5752134" cy="400110"/>
          </a:xfrm>
          <a:prstGeom prst="rect">
            <a:avLst/>
          </a:prstGeom>
          <a:noFill/>
        </p:spPr>
        <p:txBody>
          <a:bodyPr wrap="square" rtlCol="0">
            <a:spAutoFit/>
          </a:bodyPr>
          <a:lstStyle/>
          <a:p>
            <a:r>
              <a:rPr lang="zh-TW" altLang="en-US" sz="1000" dirty="0">
                <a:solidFill>
                  <a:schemeClr val="bg2">
                    <a:lumMod val="50000"/>
                    <a:lumOff val="50000"/>
                  </a:schemeClr>
                </a:solidFill>
                <a:latin typeface="+mn-ea"/>
              </a:rPr>
              <a:t>圖片來源</a:t>
            </a:r>
            <a:r>
              <a:rPr lang="en-US" altLang="zh-TW" sz="1000" dirty="0">
                <a:solidFill>
                  <a:schemeClr val="bg2">
                    <a:lumMod val="50000"/>
                    <a:lumOff val="50000"/>
                  </a:schemeClr>
                </a:solidFill>
                <a:latin typeface="+mn-ea"/>
              </a:rPr>
              <a:t>https://</a:t>
            </a:r>
            <a:r>
              <a:rPr lang="en-US" altLang="zh-TW" sz="1000" dirty="0" err="1">
                <a:solidFill>
                  <a:schemeClr val="bg2">
                    <a:lumMod val="50000"/>
                    <a:lumOff val="50000"/>
                  </a:schemeClr>
                </a:solidFill>
                <a:latin typeface="+mn-ea"/>
              </a:rPr>
              <a:t>vanna.com</a:t>
            </a:r>
            <a:r>
              <a:rPr lang="en-US" altLang="zh-TW" sz="1000" dirty="0">
                <a:solidFill>
                  <a:schemeClr val="bg2">
                    <a:lumMod val="50000"/>
                    <a:lumOff val="50000"/>
                  </a:schemeClr>
                </a:solidFill>
                <a:latin typeface="+mn-ea"/>
              </a:rPr>
              <a:t>/articles/read/</a:t>
            </a:r>
            <a:r>
              <a:rPr lang="en-US" altLang="zh-TW" sz="1000" dirty="0" err="1">
                <a:solidFill>
                  <a:schemeClr val="bg2">
                    <a:lumMod val="50000"/>
                    <a:lumOff val="50000"/>
                  </a:schemeClr>
                </a:solidFill>
                <a:latin typeface="+mn-ea"/>
              </a:rPr>
              <a:t>tell-me-about-a-time-you-failed-8008?hl</a:t>
            </a:r>
            <a:r>
              <a:rPr lang="en-US" altLang="zh-TW" sz="1000" dirty="0">
                <a:solidFill>
                  <a:schemeClr val="bg2">
                    <a:lumMod val="50000"/>
                    <a:lumOff val="50000"/>
                  </a:schemeClr>
                </a:solidFill>
                <a:latin typeface="+mn-ea"/>
              </a:rPr>
              <a:t>=</a:t>
            </a:r>
            <a:r>
              <a:rPr lang="en-US" altLang="zh-TW" sz="1000" dirty="0" err="1">
                <a:solidFill>
                  <a:schemeClr val="bg2">
                    <a:lumMod val="50000"/>
                    <a:lumOff val="50000"/>
                  </a:schemeClr>
                </a:solidFill>
                <a:latin typeface="+mn-ea"/>
              </a:rPr>
              <a:t>zh-Hant</a:t>
            </a:r>
            <a:endParaRPr lang="zh-TW" altLang="en-US" sz="1000" dirty="0">
              <a:solidFill>
                <a:schemeClr val="bg2">
                  <a:lumMod val="50000"/>
                  <a:lumOff val="50000"/>
                </a:schemeClr>
              </a:solidFill>
            </a:endParaRPr>
          </a:p>
          <a:p>
            <a:endParaRPr lang="zh-TW" altLang="en-US" sz="1000" dirty="0">
              <a:solidFill>
                <a:schemeClr val="bg2">
                  <a:lumMod val="50000"/>
                  <a:lumOff val="50000"/>
                </a:schemeClr>
              </a:solidFill>
              <a:latin typeface="+mn-ea"/>
            </a:endParaRPr>
          </a:p>
        </p:txBody>
      </p:sp>
      <p:sp>
        <p:nvSpPr>
          <p:cNvPr id="16" name="五邊形 15"/>
          <p:cNvSpPr/>
          <p:nvPr/>
        </p:nvSpPr>
        <p:spPr>
          <a:xfrm>
            <a:off x="1" y="573147"/>
            <a:ext cx="7249064" cy="1238400"/>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17" name="文字方塊 16"/>
          <p:cNvSpPr txBox="1"/>
          <p:nvPr/>
        </p:nvSpPr>
        <p:spPr>
          <a:xfrm>
            <a:off x="-65360" y="693084"/>
            <a:ext cx="7177178" cy="1015663"/>
          </a:xfrm>
          <a:prstGeom prst="rect">
            <a:avLst/>
          </a:prstGeom>
          <a:noFill/>
        </p:spPr>
        <p:txBody>
          <a:bodyPr wrap="square" rtlCol="0" anchor="t">
            <a:spAutoFit/>
          </a:bodyPr>
          <a:lstStyle/>
          <a:p>
            <a:pPr algn="ctr"/>
            <a:r>
              <a:rPr lang="zh-TW" altLang="en-US" sz="6000">
                <a:solidFill>
                  <a:schemeClr val="bg1">
                    <a:lumMod val="75000"/>
                    <a:lumOff val="25000"/>
                  </a:schemeClr>
                </a:solidFill>
                <a:latin typeface="SetoFont" panose="02000600000000000000" pitchFamily="2" charset="-120"/>
                <a:ea typeface="SetoFont"/>
                <a:cs typeface="SetoFont" panose="02000600000000000000" pitchFamily="2" charset="-120"/>
              </a:rPr>
              <a:t>不付錢，分開行動</a:t>
            </a:r>
            <a:endParaRPr lang="zh-TW" altLang="en-US" sz="6000" dirty="0">
              <a:solidFill>
                <a:schemeClr val="bg1">
                  <a:lumMod val="75000"/>
                  <a:lumOff val="25000"/>
                </a:schemeClr>
              </a:solidFill>
              <a:latin typeface="SetoFont" panose="02000600000000000000" pitchFamily="2" charset="-120"/>
              <a:ea typeface="SetoFont" panose="02000600000000000000" pitchFamily="2" charset="-120"/>
              <a:cs typeface="SetoFont" panose="02000600000000000000" pitchFamily="2" charset="-120"/>
            </a:endParaRPr>
          </a:p>
        </p:txBody>
      </p:sp>
      <p:sp>
        <p:nvSpPr>
          <p:cNvPr id="15" name="文字方塊 14">
            <a:extLst>
              <a:ext uri="{FF2B5EF4-FFF2-40B4-BE49-F238E27FC236}">
                <a16:creationId xmlns:a16="http://schemas.microsoft.com/office/drawing/2014/main" xmlns="" id="{B8EE0597-E336-4242-B2E4-4A33309134C5}"/>
              </a:ext>
            </a:extLst>
          </p:cNvPr>
          <p:cNvSpPr txBox="1"/>
          <p:nvPr/>
        </p:nvSpPr>
        <p:spPr>
          <a:xfrm>
            <a:off x="637623" y="5005646"/>
            <a:ext cx="109061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zh-TW" sz="3600" dirty="0">
                <a:latin typeface="華康中圓體" panose="020F0509000000000000" pitchFamily="49" charset="-120"/>
                <a:ea typeface="華康中圓體" panose="020F0509000000000000" pitchFamily="49" charset="-120"/>
                <a:cs typeface="+mn-lt"/>
              </a:rPr>
              <a:t>沒有其他船隻救援，你慢慢</a:t>
            </a:r>
            <a:r>
              <a:rPr lang="zh-TW" altLang="zh-TW" sz="3600" dirty="0">
                <a:solidFill>
                  <a:srgbClr val="C35A78"/>
                </a:solidFill>
                <a:latin typeface="華康中圓體" panose="020F0509000000000000" pitchFamily="49" charset="-120"/>
                <a:ea typeface="華康中圓體" panose="020F0509000000000000" pitchFamily="49" charset="-120"/>
                <a:cs typeface="+mn-lt"/>
              </a:rPr>
              <a:t>沈入</a:t>
            </a:r>
            <a:r>
              <a:rPr lang="zh-TW" altLang="zh-TW" sz="3600" dirty="0">
                <a:latin typeface="華康中圓體" panose="020F0509000000000000" pitchFamily="49" charset="-120"/>
                <a:ea typeface="華康中圓體" panose="020F0509000000000000" pitchFamily="49" charset="-120"/>
                <a:cs typeface="+mn-lt"/>
              </a:rPr>
              <a:t>地中海中</a:t>
            </a:r>
            <a:r>
              <a:rPr lang="en-US" altLang="zh-TW" sz="3600" dirty="0">
                <a:latin typeface="華康中圓體" panose="020F0509000000000000" pitchFamily="49" charset="-120"/>
                <a:ea typeface="華康中圓體" panose="020F0509000000000000" pitchFamily="49" charset="-120"/>
                <a:cs typeface="+mn-lt"/>
              </a:rPr>
              <a:t>…</a:t>
            </a:r>
            <a:endParaRPr lang="zh-TW" altLang="zh-TW" sz="3600" dirty="0">
              <a:latin typeface="華康中圓體" panose="020F0509000000000000" pitchFamily="49" charset="-120"/>
              <a:ea typeface="華康中圓體" panose="020F0509000000000000" pitchFamily="49" charset="-120"/>
            </a:endParaRPr>
          </a:p>
        </p:txBody>
      </p:sp>
      <p:sp>
        <p:nvSpPr>
          <p:cNvPr id="3" name="文字方塊 2">
            <a:extLst>
              <a:ext uri="{FF2B5EF4-FFF2-40B4-BE49-F238E27FC236}">
                <a16:creationId xmlns:a16="http://schemas.microsoft.com/office/drawing/2014/main" xmlns="" id="{B8EE0597-E336-4242-B2E4-4A33309134C5}"/>
              </a:ext>
            </a:extLst>
          </p:cNvPr>
          <p:cNvSpPr txBox="1"/>
          <p:nvPr/>
        </p:nvSpPr>
        <p:spPr>
          <a:xfrm>
            <a:off x="641230" y="2539042"/>
            <a:ext cx="1090953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400" dirty="0">
                <a:latin typeface="華康中圓體" panose="020F0509000000000000" pitchFamily="49" charset="-120"/>
                <a:ea typeface="華康中圓體" panose="020F0509000000000000" pitchFamily="49" charset="-120"/>
                <a:cs typeface="+mn-lt"/>
              </a:rPr>
              <a:t>到了岸邊，船隻都</a:t>
            </a:r>
            <a:r>
              <a:rPr lang="zh-TW" sz="2400" dirty="0">
                <a:solidFill>
                  <a:srgbClr val="A06188"/>
                </a:solidFill>
                <a:latin typeface="華康中圓體" panose="020F0509000000000000" pitchFamily="49" charset="-120"/>
                <a:ea typeface="華康中圓體" panose="020F0509000000000000" pitchFamily="49" charset="-120"/>
                <a:cs typeface="+mn-lt"/>
              </a:rPr>
              <a:t>擠滿了人</a:t>
            </a:r>
            <a:r>
              <a:rPr lang="zh-TW" sz="2400" dirty="0">
                <a:latin typeface="華康中圓體" panose="020F0509000000000000" pitchFamily="49" charset="-120"/>
                <a:ea typeface="華康中圓體" panose="020F0509000000000000" pitchFamily="49" charset="-120"/>
                <a:cs typeface="+mn-lt"/>
              </a:rPr>
              <a:t>。一艘滿是婦女和兒童，另一艘擠滿了男人。</a:t>
            </a:r>
            <a:endParaRPr lang="en-US" sz="2400" dirty="0">
              <a:latin typeface="華康中圓體" panose="020F0509000000000000" pitchFamily="49" charset="-120"/>
              <a:ea typeface="華康中圓體" panose="020F0509000000000000" pitchFamily="49" charset="-120"/>
              <a:cs typeface="+mn-lt"/>
            </a:endParaRPr>
          </a:p>
          <a:p>
            <a:endParaRPr lang="zh-TW" sz="2400" dirty="0">
              <a:latin typeface="華康中圓體" panose="020F0509000000000000" pitchFamily="49" charset="-120"/>
              <a:ea typeface="華康中圓體" panose="020F0509000000000000" pitchFamily="49" charset="-120"/>
              <a:cs typeface="+mn-lt"/>
            </a:endParaRPr>
          </a:p>
          <a:p>
            <a:r>
              <a:rPr lang="zh-TW" sz="2400" dirty="0">
                <a:latin typeface="華康中圓體" panose="020F0509000000000000" pitchFamily="49" charset="-120"/>
                <a:ea typeface="華康中圓體" panose="020F0509000000000000" pitchFamily="49" charset="-120"/>
                <a:cs typeface="+mn-lt"/>
              </a:rPr>
              <a:t>你和家人</a:t>
            </a:r>
            <a:r>
              <a:rPr lang="zh-TW" sz="2400" dirty="0">
                <a:solidFill>
                  <a:srgbClr val="6B86A3"/>
                </a:solidFill>
                <a:latin typeface="華康中圓體" panose="020F0509000000000000" pitchFamily="49" charset="-120"/>
                <a:ea typeface="華康中圓體" panose="020F0509000000000000" pitchFamily="49" charset="-120"/>
                <a:cs typeface="+mn-lt"/>
              </a:rPr>
              <a:t>分開行動</a:t>
            </a:r>
            <a:r>
              <a:rPr lang="zh-TW" sz="2400" dirty="0">
                <a:latin typeface="華康中圓體" panose="020F0509000000000000" pitchFamily="49" charset="-120"/>
                <a:ea typeface="華康中圓體" panose="020F0509000000000000" pitchFamily="49" charset="-120"/>
                <a:cs typeface="+mn-lt"/>
              </a:rPr>
              <a:t>。你不知道什麼時候你會再見到他們。</a:t>
            </a:r>
            <a:endParaRPr lang="en-US" altLang="zh-TW" sz="2400" dirty="0">
              <a:latin typeface="華康中圓體" panose="020F0509000000000000" pitchFamily="49" charset="-120"/>
              <a:ea typeface="華康中圓體" panose="020F0509000000000000" pitchFamily="49" charset="-120"/>
              <a:cs typeface="+mn-lt"/>
            </a:endParaRPr>
          </a:p>
          <a:p>
            <a:endParaRPr lang="en-US" altLang="zh-TW" sz="2400" dirty="0">
              <a:latin typeface="華康中圓體" panose="020F0509000000000000" pitchFamily="49" charset="-120"/>
              <a:ea typeface="華康中圓體" panose="020F0509000000000000" pitchFamily="49" charset="-120"/>
              <a:cs typeface="+mn-lt"/>
            </a:endParaRPr>
          </a:p>
          <a:p>
            <a:r>
              <a:rPr lang="zh-TW" sz="2400" dirty="0">
                <a:latin typeface="華康中圓體" panose="020F0509000000000000" pitchFamily="49" charset="-120"/>
                <a:ea typeface="華康中圓體" panose="020F0509000000000000" pitchFamily="49" charset="-120"/>
                <a:cs typeface="+mn-lt"/>
              </a:rPr>
              <a:t>突然船上發生</a:t>
            </a:r>
            <a:r>
              <a:rPr lang="zh-TW" sz="2400" dirty="0">
                <a:solidFill>
                  <a:srgbClr val="C35A78"/>
                </a:solidFill>
                <a:latin typeface="華康中圓體" panose="020F0509000000000000" pitchFamily="49" charset="-120"/>
                <a:ea typeface="華康中圓體" panose="020F0509000000000000" pitchFamily="49" charset="-120"/>
                <a:cs typeface="+mn-lt"/>
              </a:rPr>
              <a:t>火災</a:t>
            </a:r>
            <a:r>
              <a:rPr lang="zh-TW" sz="2400" dirty="0">
                <a:latin typeface="華康中圓體" panose="020F0509000000000000" pitchFamily="49" charset="-120"/>
                <a:ea typeface="華康中圓體" panose="020F0509000000000000" pitchFamily="49" charset="-120"/>
                <a:cs typeface="+mn-lt"/>
              </a:rPr>
              <a:t>，你被迫躍入水中。你希望另一艘船能平安抵達。</a:t>
            </a:r>
            <a:endParaRPr lang="en-US" sz="2400" dirty="0">
              <a:latin typeface="華康中圓體" panose="020F0509000000000000" pitchFamily="49" charset="-120"/>
              <a:ea typeface="華康中圓體" panose="020F0509000000000000" pitchFamily="49" charset="-120"/>
              <a:cs typeface="+mn-lt"/>
            </a:endParaRPr>
          </a:p>
        </p:txBody>
      </p:sp>
      <p:pic>
        <p:nvPicPr>
          <p:cNvPr id="5" name="圖片 4"/>
          <p:cNvPicPr>
            <a:picLocks noChangeAspect="1"/>
          </p:cNvPicPr>
          <p:nvPr/>
        </p:nvPicPr>
        <p:blipFill>
          <a:blip r:embed="rId4"/>
          <a:stretch>
            <a:fillRect/>
          </a:stretch>
        </p:blipFill>
        <p:spPr>
          <a:xfrm rot="20711958">
            <a:off x="3399583" y="2230176"/>
            <a:ext cx="5382249" cy="2908705"/>
          </a:xfrm>
          <a:prstGeom prst="rect">
            <a:avLst/>
          </a:prstGeom>
        </p:spPr>
      </p:pic>
      <p:sp>
        <p:nvSpPr>
          <p:cNvPr id="18" name="五邊形 17">
            <a:hlinkClick r:id="rId5" action="ppaction://hlinksldjump"/>
          </p:cNvPr>
          <p:cNvSpPr/>
          <p:nvPr/>
        </p:nvSpPr>
        <p:spPr>
          <a:xfrm>
            <a:off x="10964174" y="6205729"/>
            <a:ext cx="1026543" cy="422211"/>
          </a:xfrm>
          <a:prstGeom prst="homePlate">
            <a:avLst>
              <a:gd name="adj" fmla="val 48303"/>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 </a:t>
            </a:r>
          </a:p>
        </p:txBody>
      </p:sp>
      <p:sp>
        <p:nvSpPr>
          <p:cNvPr id="19" name="五邊形 18">
            <a:hlinkClick r:id="rId6" action="ppaction://hlinksldjump"/>
          </p:cNvPr>
          <p:cNvSpPr/>
          <p:nvPr/>
        </p:nvSpPr>
        <p:spPr>
          <a:xfrm rot="10800000">
            <a:off x="10860657" y="5671459"/>
            <a:ext cx="1026543" cy="422211"/>
          </a:xfrm>
          <a:prstGeom prst="homePlate">
            <a:avLst>
              <a:gd name="adj" fmla="val 48303"/>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 </a:t>
            </a:r>
          </a:p>
        </p:txBody>
      </p:sp>
      <p:sp>
        <p:nvSpPr>
          <p:cNvPr id="20" name="文字方塊 19">
            <a:hlinkClick r:id="rId6" action="ppaction://hlinksldjump"/>
          </p:cNvPr>
          <p:cNvSpPr txBox="1"/>
          <p:nvPr/>
        </p:nvSpPr>
        <p:spPr>
          <a:xfrm>
            <a:off x="10912417" y="5713288"/>
            <a:ext cx="1026543" cy="338554"/>
          </a:xfrm>
          <a:prstGeom prst="rect">
            <a:avLst/>
          </a:prstGeom>
          <a:noFill/>
        </p:spPr>
        <p:txBody>
          <a:bodyPr wrap="square" rtlCol="0">
            <a:spAutoFit/>
          </a:bodyPr>
          <a:lstStyle/>
          <a:p>
            <a:r>
              <a:rPr lang="zh-TW" altLang="en-US" sz="1600" dirty="0">
                <a:solidFill>
                  <a:schemeClr val="bg1"/>
                </a:solidFill>
                <a:latin typeface="Mamelon" panose="02000600000000000000" pitchFamily="50" charset="-128"/>
                <a:ea typeface="Mamelon" panose="02000600000000000000" pitchFamily="50" charset="-128"/>
              </a:rPr>
              <a:t>再試一次</a:t>
            </a:r>
          </a:p>
        </p:txBody>
      </p:sp>
      <p:sp>
        <p:nvSpPr>
          <p:cNvPr id="21" name="文字方塊 20">
            <a:hlinkClick r:id="rId5" action="ppaction://hlinksldjump"/>
          </p:cNvPr>
          <p:cNvSpPr txBox="1"/>
          <p:nvPr/>
        </p:nvSpPr>
        <p:spPr>
          <a:xfrm>
            <a:off x="10935422" y="6255533"/>
            <a:ext cx="1003538" cy="338554"/>
          </a:xfrm>
          <a:prstGeom prst="rect">
            <a:avLst/>
          </a:prstGeom>
          <a:noFill/>
        </p:spPr>
        <p:txBody>
          <a:bodyPr wrap="square" rtlCol="0">
            <a:spAutoFit/>
          </a:bodyPr>
          <a:lstStyle/>
          <a:p>
            <a:r>
              <a:rPr lang="zh-TW" altLang="en-US" sz="1600" dirty="0">
                <a:solidFill>
                  <a:schemeClr val="bg1"/>
                </a:solidFill>
                <a:latin typeface="Mamelon" panose="02000600000000000000" pitchFamily="50" charset="-128"/>
                <a:ea typeface="Mamelon" panose="02000600000000000000" pitchFamily="50" charset="-128"/>
              </a:rPr>
              <a:t>跳至結尾</a:t>
            </a:r>
          </a:p>
        </p:txBody>
      </p:sp>
    </p:spTree>
    <p:extLst>
      <p:ext uri="{BB962C8B-B14F-4D97-AF65-F5344CB8AC3E}">
        <p14:creationId xmlns:p14="http://schemas.microsoft.com/office/powerpoint/2010/main" val="133769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3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750"/>
                                        <p:tgtEl>
                                          <p:spTgt spid="4098"/>
                                        </p:tgtEl>
                                        <p:attrNameLst>
                                          <p:attrName>ppt_x</p:attrName>
                                        </p:attrNameLst>
                                      </p:cBhvr>
                                      <p:tavLst>
                                        <p:tav tm="0">
                                          <p:val>
                                            <p:strVal val="ppt_x"/>
                                          </p:val>
                                        </p:tav>
                                        <p:tav tm="100000">
                                          <p:val>
                                            <p:strVal val="ppt_x"/>
                                          </p:val>
                                        </p:tav>
                                      </p:tavLst>
                                    </p:anim>
                                    <p:anim calcmode="lin" valueType="num">
                                      <p:cBhvr additive="base">
                                        <p:cTn id="17" dur="750"/>
                                        <p:tgtEl>
                                          <p:spTgt spid="4098"/>
                                        </p:tgtEl>
                                        <p:attrNameLst>
                                          <p:attrName>ppt_y</p:attrName>
                                        </p:attrNameLst>
                                      </p:cBhvr>
                                      <p:tavLst>
                                        <p:tav tm="0">
                                          <p:val>
                                            <p:strVal val="ppt_y"/>
                                          </p:val>
                                        </p:tav>
                                        <p:tav tm="100000">
                                          <p:val>
                                            <p:strVal val="1+ppt_h/2"/>
                                          </p:val>
                                        </p:tav>
                                      </p:tavLst>
                                    </p:anim>
                                    <p:set>
                                      <p:cBhvr>
                                        <p:cTn id="18" dur="1" fill="hold">
                                          <p:stCondLst>
                                            <p:cond delay="749"/>
                                          </p:stCondLst>
                                        </p:cTn>
                                        <p:tgtEl>
                                          <p:spTgt spid="4098"/>
                                        </p:tgtEl>
                                        <p:attrNameLst>
                                          <p:attrName>style.visibility</p:attrName>
                                        </p:attrNameLst>
                                      </p:cBhvr>
                                      <p:to>
                                        <p:strVal val="hidden"/>
                                      </p:to>
                                    </p:set>
                                  </p:childTnLst>
                                </p:cTn>
                              </p:par>
                            </p:childTnLst>
                          </p:cTn>
                        </p:par>
                        <p:par>
                          <p:cTn id="19" fill="hold">
                            <p:stCondLst>
                              <p:cond delay="750"/>
                            </p:stCondLst>
                            <p:childTnLst>
                              <p:par>
                                <p:cTn id="20" presetID="1" presetClass="entr" presetSubtype="0" fill="hold" nodeType="afterEffect">
                                  <p:stCondLst>
                                    <p:cond delay="50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字方塊 15">
            <a:extLst>
              <a:ext uri="{FF2B5EF4-FFF2-40B4-BE49-F238E27FC236}">
                <a16:creationId xmlns:a16="http://schemas.microsoft.com/office/drawing/2014/main" xmlns="" id="{B8EE0597-E336-4242-B2E4-4A33309134C5}"/>
              </a:ext>
            </a:extLst>
          </p:cNvPr>
          <p:cNvSpPr txBox="1"/>
          <p:nvPr/>
        </p:nvSpPr>
        <p:spPr>
          <a:xfrm>
            <a:off x="630720" y="2084337"/>
            <a:ext cx="1108206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400" dirty="0">
                <a:ea typeface="華康中圓體"/>
                <a:cs typeface="+mn-lt"/>
              </a:rPr>
              <a:t>你自己出去找</a:t>
            </a:r>
            <a:r>
              <a:rPr lang="en-US" altLang="zh-TW" sz="2400" dirty="0" err="1">
                <a:ea typeface="華康中圓體"/>
                <a:cs typeface="+mn-lt"/>
              </a:rPr>
              <a:t>馬利</a:t>
            </a:r>
            <a:r>
              <a:rPr lang="en-US" altLang="zh-TW" sz="2400" dirty="0">
                <a:ea typeface="華康中圓體"/>
                <a:cs typeface="+mn-lt"/>
              </a:rPr>
              <a:t>，</a:t>
            </a:r>
            <a:r>
              <a:rPr lang="zh-TW" sz="2400" dirty="0">
                <a:ea typeface="華康中圓體"/>
                <a:cs typeface="+mn-lt"/>
              </a:rPr>
              <a:t>但</a:t>
            </a:r>
            <a:r>
              <a:rPr lang="zh-TW" sz="2400" dirty="0">
                <a:solidFill>
                  <a:srgbClr val="A06188"/>
                </a:solidFill>
                <a:ea typeface="華康中圓體"/>
                <a:cs typeface="+mn-lt"/>
              </a:rPr>
              <a:t>無功而返</a:t>
            </a:r>
            <a:r>
              <a:rPr lang="zh-TW" sz="2400" dirty="0">
                <a:ea typeface="華康中圓體"/>
                <a:cs typeface="+mn-lt"/>
              </a:rPr>
              <a:t>。</a:t>
            </a:r>
            <a:r>
              <a:rPr lang="zh-TW" altLang="en-US" sz="2400" dirty="0">
                <a:ea typeface="華康中圓體"/>
                <a:cs typeface="+mn-lt"/>
              </a:rPr>
              <a:t>不過</a:t>
            </a:r>
            <a:r>
              <a:rPr lang="zh-TW" sz="2400" dirty="0">
                <a:ea typeface="華康中圓體"/>
                <a:cs typeface="+mn-lt"/>
              </a:rPr>
              <a:t>你帶了一些食物和醫療用品回到屋內，繼續等待。</a:t>
            </a:r>
            <a:endParaRPr lang="zh-TW" altLang="en-US" sz="2400" dirty="0">
              <a:ea typeface="華康中圓體"/>
              <a:cs typeface="+mn-lt"/>
            </a:endParaRPr>
          </a:p>
          <a:p>
            <a:endParaRPr lang="zh-TW" altLang="en-US" sz="2400" dirty="0">
              <a:ea typeface="華康中圓體"/>
              <a:cs typeface="+mn-lt"/>
            </a:endParaRPr>
          </a:p>
          <a:p>
            <a:r>
              <a:rPr lang="zh-TW" sz="2400" dirty="0">
                <a:ea typeface="華康中圓體"/>
                <a:cs typeface="+mn-lt"/>
              </a:rPr>
              <a:t>馬</a:t>
            </a:r>
            <a:r>
              <a:rPr lang="zh-TW" altLang="en-US" sz="2400" dirty="0">
                <a:ea typeface="華康中圓體"/>
                <a:cs typeface="+mn-lt"/>
              </a:rPr>
              <a:t>利</a:t>
            </a:r>
            <a:r>
              <a:rPr lang="zh-TW" sz="2400" dirty="0">
                <a:ea typeface="華康中圓體"/>
                <a:cs typeface="+mn-lt"/>
              </a:rPr>
              <a:t>終於回來了。 </a:t>
            </a:r>
            <a:r>
              <a:rPr lang="zh-TW" altLang="en-US" sz="2400" dirty="0">
                <a:ea typeface="華康中圓體"/>
                <a:cs typeface="+mn-lt"/>
              </a:rPr>
              <a:t>「</a:t>
            </a:r>
            <a:r>
              <a:rPr lang="zh-TW" sz="2400" dirty="0">
                <a:ea typeface="華康中圓體"/>
                <a:cs typeface="+mn-lt"/>
              </a:rPr>
              <a:t>船都準備好了，你們立刻準備</a:t>
            </a:r>
            <a:r>
              <a:rPr lang="zh-TW" sz="2400" dirty="0">
                <a:solidFill>
                  <a:srgbClr val="6B86A3"/>
                </a:solidFill>
                <a:ea typeface="華康中圓體"/>
                <a:cs typeface="+mn-lt"/>
              </a:rPr>
              <a:t>出發</a:t>
            </a:r>
            <a:r>
              <a:rPr lang="zh-TW" sz="2400" dirty="0">
                <a:ea typeface="華康中圓體"/>
                <a:cs typeface="+mn-lt"/>
              </a:rPr>
              <a:t>！</a:t>
            </a:r>
            <a:r>
              <a:rPr lang="zh-TW" altLang="en-US" sz="2400" dirty="0">
                <a:ea typeface="華康中圓體"/>
                <a:cs typeface="+mn-lt"/>
              </a:rPr>
              <a:t>」</a:t>
            </a:r>
            <a:endParaRPr lang="zh-TW" sz="2400" dirty="0">
              <a:ea typeface="華康中圓體"/>
              <a:cs typeface="+mn-lt"/>
            </a:endParaRPr>
          </a:p>
          <a:p>
            <a:endParaRPr lang="zh-TW" altLang="en-US" sz="2400" dirty="0">
              <a:ea typeface="華康中圓體"/>
              <a:cs typeface="+mn-lt"/>
            </a:endParaRPr>
          </a:p>
          <a:p>
            <a:r>
              <a:rPr lang="zh-TW" sz="2400" dirty="0">
                <a:ea typeface="華康中圓體"/>
                <a:cs typeface="+mn-lt"/>
              </a:rPr>
              <a:t>他把你們</a:t>
            </a:r>
            <a:r>
              <a:rPr lang="zh-TW" sz="2400" dirty="0">
                <a:solidFill>
                  <a:srgbClr val="C35A78"/>
                </a:solidFill>
                <a:ea typeface="華康中圓體"/>
                <a:cs typeface="+mn-lt"/>
              </a:rPr>
              <a:t>分成兩組</a:t>
            </a:r>
            <a:r>
              <a:rPr lang="zh-TW" sz="2400" dirty="0">
                <a:ea typeface="華康中圓體"/>
                <a:cs typeface="+mn-lt"/>
              </a:rPr>
              <a:t>：婦女和兒童一艘船，其他男人在另一艘船。你希望大家待在一起，但他不理你。</a:t>
            </a:r>
            <a:endParaRPr lang="zh-TW" dirty="0">
              <a:ea typeface="華康中圓體"/>
            </a:endParaRPr>
          </a:p>
        </p:txBody>
      </p:sp>
      <p:sp>
        <p:nvSpPr>
          <p:cNvPr id="4" name="五邊形 10">
            <a:extLst>
              <a:ext uri="{FF2B5EF4-FFF2-40B4-BE49-F238E27FC236}">
                <a16:creationId xmlns:a16="http://schemas.microsoft.com/office/drawing/2014/main" xmlns="" id="{4B8DADCB-1C07-4BCA-A075-2BB528E0EFF6}"/>
              </a:ext>
            </a:extLst>
          </p:cNvPr>
          <p:cNvSpPr/>
          <p:nvPr/>
        </p:nvSpPr>
        <p:spPr>
          <a:xfrm>
            <a:off x="1" y="544393"/>
            <a:ext cx="5538951"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xmlns="" id="{88B8EB06-4EC8-4FA5-AE4F-A62A5D78C525}"/>
              </a:ext>
            </a:extLst>
          </p:cNvPr>
          <p:cNvSpPr txBox="1"/>
          <p:nvPr/>
        </p:nvSpPr>
        <p:spPr>
          <a:xfrm>
            <a:off x="948907" y="623972"/>
            <a:ext cx="3849334" cy="1107996"/>
          </a:xfrm>
          <a:prstGeom prst="rect">
            <a:avLst/>
          </a:prstGeom>
          <a:noFill/>
        </p:spPr>
        <p:txBody>
          <a:bodyPr wrap="square" rtlCol="0" anchor="t">
            <a:spAutoFit/>
          </a:bodyPr>
          <a:lstStyle/>
          <a:p>
            <a:r>
              <a:rPr lang="zh-TW" altLang="en-US" sz="6600" dirty="0">
                <a:solidFill>
                  <a:srgbClr val="363639"/>
                </a:solidFill>
                <a:latin typeface="SetoFont" panose="02000600000000000000" pitchFamily="2" charset="-120"/>
                <a:ea typeface="SetoFont" panose="02000600000000000000" pitchFamily="2" charset="-120"/>
                <a:cs typeface="SetoFont" panose="02000600000000000000" pitchFamily="2" charset="-120"/>
              </a:rPr>
              <a:t>自己出去</a:t>
            </a:r>
          </a:p>
        </p:txBody>
      </p:sp>
      <p:sp>
        <p:nvSpPr>
          <p:cNvPr id="7" name="文字方塊 6">
            <a:extLst>
              <a:ext uri="{FF2B5EF4-FFF2-40B4-BE49-F238E27FC236}">
                <a16:creationId xmlns:a16="http://schemas.microsoft.com/office/drawing/2014/main" xmlns="" id="{D4D07BCD-EF56-4381-BB77-3151E20452B2}"/>
              </a:ext>
            </a:extLst>
          </p:cNvPr>
          <p:cNvSpPr txBox="1"/>
          <p:nvPr/>
        </p:nvSpPr>
        <p:spPr>
          <a:xfrm>
            <a:off x="630720" y="5389166"/>
            <a:ext cx="1090616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5400" dirty="0">
                <a:solidFill>
                  <a:schemeClr val="accent2">
                    <a:lumMod val="40000"/>
                    <a:lumOff val="60000"/>
                  </a:schemeClr>
                </a:solidFill>
                <a:latin typeface="華康中圓體" panose="020F0509000000000000" pitchFamily="49" charset="-120"/>
                <a:ea typeface="華康中圓體"/>
              </a:rPr>
              <a:t>你要</a:t>
            </a:r>
            <a:r>
              <a:rPr lang="zh-TW" altLang="en-US" sz="5400" dirty="0">
                <a:solidFill>
                  <a:srgbClr val="FF9933"/>
                </a:solidFill>
                <a:latin typeface="華康中圓體" panose="020F0509000000000000" pitchFamily="49" charset="-120"/>
                <a:ea typeface="華康中圓體"/>
              </a:rPr>
              <a:t>全家待在一起</a:t>
            </a:r>
            <a:r>
              <a:rPr lang="zh-TW" altLang="en-US" sz="5400" dirty="0">
                <a:solidFill>
                  <a:schemeClr val="accent2">
                    <a:lumMod val="40000"/>
                    <a:lumOff val="60000"/>
                  </a:schemeClr>
                </a:solidFill>
                <a:latin typeface="華康中圓體" panose="020F0509000000000000" pitchFamily="49" charset="-120"/>
                <a:ea typeface="華康中圓體"/>
              </a:rPr>
              <a:t>？或者</a:t>
            </a:r>
            <a:r>
              <a:rPr lang="zh-TW" altLang="en-US" sz="5400" dirty="0">
                <a:solidFill>
                  <a:srgbClr val="FF9933"/>
                </a:solidFill>
                <a:latin typeface="華康中圓體" panose="020F0509000000000000" pitchFamily="49" charset="-120"/>
                <a:ea typeface="華康中圓體"/>
              </a:rPr>
              <a:t>分開行動</a:t>
            </a:r>
            <a:r>
              <a:rPr lang="zh-TW" altLang="zh-TW" sz="5400" dirty="0">
                <a:solidFill>
                  <a:schemeClr val="accent2">
                    <a:lumMod val="40000"/>
                    <a:lumOff val="60000"/>
                  </a:schemeClr>
                </a:solidFill>
                <a:latin typeface="華康中圓體" panose="020F0509000000000000" pitchFamily="49" charset="-120"/>
                <a:ea typeface="華康中圓體"/>
              </a:rPr>
              <a:t>？</a:t>
            </a:r>
            <a:endParaRPr lang="en-US" altLang="zh-TW" sz="5400" dirty="0">
              <a:solidFill>
                <a:schemeClr val="accent2">
                  <a:lumMod val="40000"/>
                  <a:lumOff val="60000"/>
                </a:schemeClr>
              </a:solidFill>
              <a:latin typeface="華康中圓體" panose="020F0509000000000000" pitchFamily="49" charset="-120"/>
              <a:ea typeface="華康中圓體"/>
              <a:cs typeface="SetoFont" panose="02000600000000000000" pitchFamily="2" charset="-120"/>
            </a:endParaRPr>
          </a:p>
        </p:txBody>
      </p:sp>
    </p:spTree>
    <p:extLst>
      <p:ext uri="{BB962C8B-B14F-4D97-AF65-F5344CB8AC3E}">
        <p14:creationId xmlns:p14="http://schemas.microsoft.com/office/powerpoint/2010/main" val="87399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手繪多邊形 11">
            <a:hlinkClick r:id="rId3" action="ppaction://hlinksldjump"/>
            <a:extLst>
              <a:ext uri="{FF2B5EF4-FFF2-40B4-BE49-F238E27FC236}">
                <a16:creationId xmlns:a16="http://schemas.microsoft.com/office/drawing/2014/main" xmlns="" id="{E69F919F-9A4A-49E3-BCBE-C42BBA8734EA}"/>
              </a:ext>
            </a:extLst>
          </p:cNvPr>
          <p:cNvSpPr/>
          <p:nvPr/>
        </p:nvSpPr>
        <p:spPr>
          <a:xfrm rot="10800000">
            <a:off x="-2" y="-14377"/>
            <a:ext cx="6453353" cy="6877401"/>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6B86A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5" name="手繪多邊形 10">
            <a:hlinkClick r:id="rId4" action="ppaction://hlinksldjump"/>
            <a:extLst>
              <a:ext uri="{FF2B5EF4-FFF2-40B4-BE49-F238E27FC236}">
                <a16:creationId xmlns:a16="http://schemas.microsoft.com/office/drawing/2014/main" xmlns="" id="{6D18017E-3C9A-490E-8B7E-2A913E8A8142}"/>
              </a:ext>
            </a:extLst>
          </p:cNvPr>
          <p:cNvSpPr/>
          <p:nvPr/>
        </p:nvSpPr>
        <p:spPr>
          <a:xfrm>
            <a:off x="5749226" y="-7188"/>
            <a:ext cx="6453354" cy="6863024"/>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C35A7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 name="文字方塊 1">
            <a:hlinkClick r:id="rId3" action="ppaction://hlinksldjump"/>
          </p:cNvPr>
          <p:cNvSpPr txBox="1"/>
          <p:nvPr/>
        </p:nvSpPr>
        <p:spPr>
          <a:xfrm>
            <a:off x="516384" y="2434882"/>
            <a:ext cx="5189724" cy="1015663"/>
          </a:xfrm>
          <a:prstGeom prst="rect">
            <a:avLst/>
          </a:prstGeom>
          <a:noFill/>
        </p:spPr>
        <p:txBody>
          <a:bodyPr wrap="square" rtlCol="0" anchor="t">
            <a:spAutoFit/>
          </a:bodyPr>
          <a:lstStyle/>
          <a:p>
            <a:pPr algn="ctr"/>
            <a:r>
              <a:rPr lang="zh-TW" altLang="en-US" sz="6000" dirty="0">
                <a:ea typeface="SetoFont"/>
              </a:rPr>
              <a:t>全家待在一起</a:t>
            </a:r>
            <a:endParaRPr lang="zh-TW" sz="2400" dirty="0"/>
          </a:p>
        </p:txBody>
      </p:sp>
      <p:sp>
        <p:nvSpPr>
          <p:cNvPr id="4" name="文字方塊 3">
            <a:hlinkClick r:id="rId4" action="ppaction://hlinksldjump"/>
          </p:cNvPr>
          <p:cNvSpPr txBox="1"/>
          <p:nvPr/>
        </p:nvSpPr>
        <p:spPr>
          <a:xfrm>
            <a:off x="6255606" y="2342549"/>
            <a:ext cx="5619238" cy="1107996"/>
          </a:xfrm>
          <a:prstGeom prst="rect">
            <a:avLst/>
          </a:prstGeom>
          <a:noFill/>
        </p:spPr>
        <p:txBody>
          <a:bodyPr wrap="square" rtlCol="0" anchor="t">
            <a:spAutoFit/>
          </a:bodyPr>
          <a:lstStyle/>
          <a:p>
            <a:pPr algn="ctr"/>
            <a:r>
              <a:rPr lang="zh-TW" sz="6600" dirty="0">
                <a:ea typeface="SetoFont"/>
                <a:cs typeface="+mn-lt"/>
              </a:rPr>
              <a:t>分開行動</a:t>
            </a:r>
            <a:endParaRPr lang="zh-TW" sz="1400" dirty="0"/>
          </a:p>
        </p:txBody>
      </p:sp>
      <p:sp>
        <p:nvSpPr>
          <p:cNvPr id="8" name="文字方塊 7"/>
          <p:cNvSpPr txBox="1"/>
          <p:nvPr/>
        </p:nvSpPr>
        <p:spPr>
          <a:xfrm>
            <a:off x="1776248" y="4648393"/>
            <a:ext cx="3645991" cy="461665"/>
          </a:xfrm>
          <a:prstGeom prst="rect">
            <a:avLst/>
          </a:prstGeom>
          <a:noFill/>
        </p:spPr>
        <p:txBody>
          <a:bodyPr wrap="square" rtlCol="0" anchor="t">
            <a:spAutoFit/>
          </a:bodyPr>
          <a:lstStyle/>
          <a:p>
            <a:r>
              <a:rPr lang="en-US" altLang="zh-TW" sz="2400" dirty="0">
                <a:latin typeface="華康中圓體" panose="020F0509000000000000" pitchFamily="49" charset="-120"/>
                <a:ea typeface="華康中圓體"/>
                <a:cs typeface="SetoFont" panose="02000600000000000000" pitchFamily="2" charset="-120"/>
              </a:rPr>
              <a:t>-</a:t>
            </a:r>
            <a:r>
              <a:rPr lang="zh-TW" altLang="en-US" sz="2400" dirty="0">
                <a:latin typeface="華康中圓體" panose="020F0509000000000000" pitchFamily="49" charset="-120"/>
                <a:ea typeface="華康中圓體"/>
                <a:cs typeface="SetoFont" panose="02000600000000000000" pitchFamily="2" charset="-120"/>
              </a:rPr>
              <a:t>損失之前付</a:t>
            </a:r>
            <a:r>
              <a:rPr lang="zh-TW" sz="2400" dirty="0">
                <a:latin typeface="華康中圓體" panose="020F0509000000000000" pitchFamily="49" charset="-120"/>
                <a:ea typeface="華康中圓體"/>
                <a:cs typeface="SetoFont" panose="02000600000000000000" pitchFamily="2" charset="-120"/>
              </a:rPr>
              <a:t>的錢</a:t>
            </a:r>
            <a:endParaRPr lang="zh-TW" altLang="en-US" sz="2400" dirty="0">
              <a:ea typeface="華康中圓體"/>
            </a:endParaRPr>
          </a:p>
        </p:txBody>
      </p:sp>
      <p:sp>
        <p:nvSpPr>
          <p:cNvPr id="9" name="文字方塊 8"/>
          <p:cNvSpPr txBox="1"/>
          <p:nvPr/>
        </p:nvSpPr>
        <p:spPr>
          <a:xfrm>
            <a:off x="7404337" y="4562130"/>
            <a:ext cx="3733563" cy="461665"/>
          </a:xfrm>
          <a:prstGeom prst="rect">
            <a:avLst/>
          </a:prstGeom>
          <a:noFill/>
        </p:spPr>
        <p:txBody>
          <a:bodyPr wrap="square" rtlCol="0" anchor="t">
            <a:spAutoFit/>
          </a:bodyPr>
          <a:lstStyle/>
          <a:p>
            <a:r>
              <a:rPr lang="zh-TW" altLang="en-US" sz="2400" dirty="0">
                <a:latin typeface="華康中圓體" panose="020F0509000000000000" pitchFamily="49" charset="-120"/>
                <a:ea typeface="華康中圓體"/>
                <a:cs typeface="SetoFont" panose="02000600000000000000" pitchFamily="2" charset="-120"/>
              </a:rPr>
              <a:t>-可能是此生最後一次見面</a:t>
            </a:r>
            <a:endParaRPr lang="zh-TW" dirty="0">
              <a:ea typeface="微軟正黑體"/>
            </a:endParaRPr>
          </a:p>
        </p:txBody>
      </p:sp>
    </p:spTree>
    <p:extLst>
      <p:ext uri="{BB962C8B-B14F-4D97-AF65-F5344CB8AC3E}">
        <p14:creationId xmlns:p14="http://schemas.microsoft.com/office/powerpoint/2010/main" val="30524045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字方塊 15">
            <a:extLst>
              <a:ext uri="{FF2B5EF4-FFF2-40B4-BE49-F238E27FC236}">
                <a16:creationId xmlns:a16="http://schemas.microsoft.com/office/drawing/2014/main" xmlns="" id="{B8EE0597-E336-4242-B2E4-4A33309134C5}"/>
              </a:ext>
            </a:extLst>
          </p:cNvPr>
          <p:cNvSpPr txBox="1"/>
          <p:nvPr/>
        </p:nvSpPr>
        <p:spPr>
          <a:xfrm>
            <a:off x="630720" y="2084337"/>
            <a:ext cx="1108206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400" dirty="0">
                <a:ea typeface="華康中圓體"/>
                <a:cs typeface="+mn-lt"/>
              </a:rPr>
              <a:t>到土耳其首都伊斯坦堡的航班</a:t>
            </a:r>
            <a:r>
              <a:rPr lang="zh-TW" altLang="en-US" sz="2400" dirty="0" smtClean="0">
                <a:ea typeface="華康中圓體"/>
                <a:cs typeface="+mn-lt"/>
              </a:rPr>
              <a:t>花了</a:t>
            </a:r>
            <a:r>
              <a:rPr lang="zh-TW" altLang="en-US" sz="2400" dirty="0">
                <a:ea typeface="華康中圓體"/>
                <a:cs typeface="+mn-lt"/>
              </a:rPr>
              <a:t>你一大筆錢。</a:t>
            </a:r>
            <a:endParaRPr lang="en-US" altLang="zh-TW" sz="2400" dirty="0">
              <a:ea typeface="華康中圓體"/>
              <a:cs typeface="+mn-lt"/>
            </a:endParaRPr>
          </a:p>
          <a:p>
            <a:endParaRPr lang="zh-TW" altLang="en-US" sz="2400" dirty="0">
              <a:ea typeface="華康中圓體"/>
              <a:cs typeface="+mn-lt"/>
            </a:endParaRPr>
          </a:p>
          <a:p>
            <a:r>
              <a:rPr lang="zh-TW" altLang="en-US" sz="2400" dirty="0" smtClean="0">
                <a:ea typeface="華康中圓體"/>
                <a:cs typeface="+mn-lt"/>
              </a:rPr>
              <a:t>你</a:t>
            </a:r>
            <a:r>
              <a:rPr lang="zh-TW" altLang="en-US" sz="2400" dirty="0">
                <a:ea typeface="華康中圓體"/>
                <a:cs typeface="+mn-lt"/>
              </a:rPr>
              <a:t>遇到一個走私犯阿布。</a:t>
            </a:r>
            <a:r>
              <a:rPr lang="zh-TW" altLang="en-US" sz="2400" dirty="0" smtClean="0">
                <a:ea typeface="華康中圓體"/>
                <a:cs typeface="+mn-lt"/>
              </a:rPr>
              <a:t>他可以</a:t>
            </a:r>
            <a:r>
              <a:rPr lang="zh-TW" altLang="en-US" sz="2400" dirty="0">
                <a:ea typeface="華康中圓體"/>
                <a:cs typeface="+mn-lt"/>
              </a:rPr>
              <a:t>帶你們前往</a:t>
            </a:r>
            <a:r>
              <a:rPr lang="zh-TW" altLang="en-US" sz="2400" dirty="0">
                <a:solidFill>
                  <a:srgbClr val="6B86A3"/>
                </a:solidFill>
                <a:ea typeface="華康中圓體"/>
                <a:cs typeface="+mn-lt"/>
              </a:rPr>
              <a:t>希臘</a:t>
            </a:r>
            <a:r>
              <a:rPr lang="zh-TW" altLang="en-US" sz="2400" dirty="0">
                <a:ea typeface="華康中圓體"/>
                <a:cs typeface="+mn-lt"/>
              </a:rPr>
              <a:t>，但是他</a:t>
            </a:r>
            <a:r>
              <a:rPr lang="zh-TW" altLang="en-US" sz="2400" dirty="0" smtClean="0">
                <a:ea typeface="華康中圓體"/>
                <a:cs typeface="+mn-lt"/>
              </a:rPr>
              <a:t>要的費</a:t>
            </a:r>
            <a:r>
              <a:rPr lang="zh-TW" altLang="en-US" sz="2400" dirty="0">
                <a:ea typeface="華康中圓體"/>
                <a:cs typeface="+mn-lt"/>
              </a:rPr>
              <a:t>用</a:t>
            </a:r>
            <a:r>
              <a:rPr lang="zh-TW" altLang="en-US" sz="2400" dirty="0" smtClean="0">
                <a:ea typeface="華康中圓體"/>
                <a:cs typeface="+mn-lt"/>
              </a:rPr>
              <a:t>幾乎</a:t>
            </a:r>
            <a:r>
              <a:rPr lang="zh-TW" altLang="en-US" sz="2400" dirty="0">
                <a:ea typeface="華康中圓體"/>
                <a:cs typeface="+mn-lt"/>
              </a:rPr>
              <a:t>是你</a:t>
            </a:r>
            <a:r>
              <a:rPr lang="zh-TW" altLang="en-US" sz="2400" dirty="0">
                <a:solidFill>
                  <a:srgbClr val="C35A78"/>
                </a:solidFill>
                <a:ea typeface="華康中圓體"/>
                <a:cs typeface="+mn-lt"/>
              </a:rPr>
              <a:t>全部的財產</a:t>
            </a:r>
            <a:r>
              <a:rPr lang="zh-TW" altLang="en-US" sz="2400" dirty="0">
                <a:ea typeface="華康中圓體"/>
                <a:cs typeface="+mn-lt"/>
              </a:rPr>
              <a:t>。</a:t>
            </a:r>
            <a:endParaRPr lang="en-US" altLang="zh-TW" sz="2400" dirty="0">
              <a:ea typeface="華康中圓體"/>
              <a:cs typeface="+mn-lt"/>
            </a:endParaRPr>
          </a:p>
          <a:p>
            <a:endParaRPr lang="zh-TW" altLang="en-US" sz="2400" dirty="0">
              <a:ea typeface="華康中圓體"/>
              <a:cs typeface="+mn-lt"/>
            </a:endParaRPr>
          </a:p>
          <a:p>
            <a:r>
              <a:rPr lang="zh-TW" altLang="en-US" sz="2400" dirty="0">
                <a:ea typeface="華康中圓體"/>
                <a:cs typeface="+mn-lt"/>
              </a:rPr>
              <a:t>你願意付錢給他嗎</a:t>
            </a:r>
            <a:r>
              <a:rPr lang="zh-TW" altLang="en-US" sz="2400" dirty="0" smtClean="0">
                <a:ea typeface="華康中圓體"/>
                <a:cs typeface="+mn-lt"/>
              </a:rPr>
              <a:t>？</a:t>
            </a:r>
            <a:endParaRPr lang="zh-TW" dirty="0">
              <a:ea typeface="華康中圓體"/>
            </a:endParaRPr>
          </a:p>
        </p:txBody>
      </p:sp>
      <p:sp>
        <p:nvSpPr>
          <p:cNvPr id="7" name="文字方塊 6">
            <a:extLst>
              <a:ext uri="{FF2B5EF4-FFF2-40B4-BE49-F238E27FC236}">
                <a16:creationId xmlns:a16="http://schemas.microsoft.com/office/drawing/2014/main" xmlns="" id="{D4D07BCD-EF56-4381-BB77-3151E20452B2}"/>
              </a:ext>
            </a:extLst>
          </p:cNvPr>
          <p:cNvSpPr txBox="1"/>
          <p:nvPr/>
        </p:nvSpPr>
        <p:spPr>
          <a:xfrm>
            <a:off x="630720" y="4942450"/>
            <a:ext cx="10906168"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6600" dirty="0">
                <a:solidFill>
                  <a:schemeClr val="accent2">
                    <a:lumMod val="40000"/>
                    <a:lumOff val="60000"/>
                  </a:schemeClr>
                </a:solidFill>
                <a:latin typeface="華康中圓體" panose="020F0509000000000000" pitchFamily="49" charset="-120"/>
                <a:ea typeface="華康中圓體"/>
              </a:rPr>
              <a:t>你要</a:t>
            </a:r>
            <a:r>
              <a:rPr lang="zh-TW" altLang="en-US" sz="6600" dirty="0">
                <a:solidFill>
                  <a:srgbClr val="FF9933"/>
                </a:solidFill>
                <a:latin typeface="華康中圓體" panose="020F0509000000000000" pitchFamily="49" charset="-120"/>
                <a:ea typeface="華康中圓體"/>
              </a:rPr>
              <a:t>付錢</a:t>
            </a:r>
            <a:r>
              <a:rPr lang="zh-TW" altLang="en-US" sz="6600" dirty="0">
                <a:solidFill>
                  <a:schemeClr val="accent2">
                    <a:lumMod val="40000"/>
                    <a:lumOff val="60000"/>
                  </a:schemeClr>
                </a:solidFill>
                <a:latin typeface="華康中圓體" panose="020F0509000000000000" pitchFamily="49" charset="-120"/>
                <a:ea typeface="華康中圓體"/>
              </a:rPr>
              <a:t>？或者</a:t>
            </a:r>
            <a:r>
              <a:rPr lang="zh-TW" altLang="en-US" sz="6600" dirty="0">
                <a:solidFill>
                  <a:srgbClr val="FF9933"/>
                </a:solidFill>
                <a:latin typeface="華康中圓體" panose="020F0509000000000000" pitchFamily="49" charset="-120"/>
                <a:ea typeface="華康中圓體"/>
              </a:rPr>
              <a:t>拒絕付錢</a:t>
            </a:r>
            <a:r>
              <a:rPr lang="zh-TW" altLang="zh-TW" sz="6600" dirty="0">
                <a:solidFill>
                  <a:schemeClr val="accent2">
                    <a:lumMod val="40000"/>
                    <a:lumOff val="60000"/>
                  </a:schemeClr>
                </a:solidFill>
                <a:latin typeface="華康中圓體" panose="020F0509000000000000" pitchFamily="49" charset="-120"/>
                <a:ea typeface="華康中圓體"/>
              </a:rPr>
              <a:t>？</a:t>
            </a:r>
            <a:endParaRPr lang="en-US" altLang="zh-TW" sz="6600" dirty="0">
              <a:solidFill>
                <a:schemeClr val="accent2">
                  <a:lumMod val="40000"/>
                  <a:lumOff val="60000"/>
                </a:schemeClr>
              </a:solidFill>
              <a:latin typeface="華康中圓體" panose="020F0509000000000000" pitchFamily="49" charset="-120"/>
              <a:ea typeface="華康中圓體"/>
              <a:cs typeface="SetoFont" panose="02000600000000000000" pitchFamily="2" charset="-120"/>
            </a:endParaRPr>
          </a:p>
        </p:txBody>
      </p:sp>
      <p:sp>
        <p:nvSpPr>
          <p:cNvPr id="6" name="五邊形 5"/>
          <p:cNvSpPr/>
          <p:nvPr/>
        </p:nvSpPr>
        <p:spPr>
          <a:xfrm>
            <a:off x="1" y="544393"/>
            <a:ext cx="5013433"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8" name="文字方塊 7"/>
          <p:cNvSpPr txBox="1"/>
          <p:nvPr/>
        </p:nvSpPr>
        <p:spPr>
          <a:xfrm>
            <a:off x="948906" y="592442"/>
            <a:ext cx="2918901" cy="1107996"/>
          </a:xfrm>
          <a:prstGeom prst="rect">
            <a:avLst/>
          </a:prstGeom>
          <a:noFill/>
        </p:spPr>
        <p:txBody>
          <a:bodyPr wrap="square" rtlCol="0" anchor="t">
            <a:spAutoFit/>
          </a:bodyPr>
          <a:lstStyle/>
          <a:p>
            <a:r>
              <a:rPr lang="zh-TW" altLang="en-US" sz="6600" dirty="0">
                <a:solidFill>
                  <a:srgbClr val="363639"/>
                </a:solidFill>
                <a:latin typeface="SetoFont" panose="02000600000000000000" pitchFamily="2" charset="-120"/>
                <a:ea typeface="SetoFont"/>
                <a:cs typeface="SetoFont" panose="02000600000000000000" pitchFamily="2" charset="-120"/>
              </a:rPr>
              <a:t>土耳其</a:t>
            </a:r>
            <a:endParaRPr lang="zh-TW" altLang="en-US" sz="6600" dirty="0">
              <a:solidFill>
                <a:srgbClr val="363639"/>
              </a:solidFill>
              <a:latin typeface="SetoFont" panose="02000600000000000000" pitchFamily="2" charset="-120"/>
              <a:ea typeface="SetoFont" panose="02000600000000000000" pitchFamily="2" charset="-120"/>
              <a:cs typeface="SetoFont" panose="02000600000000000000" pitchFamily="2" charset="-120"/>
            </a:endParaRPr>
          </a:p>
        </p:txBody>
      </p:sp>
    </p:spTree>
    <p:extLst>
      <p:ext uri="{BB962C8B-B14F-4D97-AF65-F5344CB8AC3E}">
        <p14:creationId xmlns:p14="http://schemas.microsoft.com/office/powerpoint/2010/main" val="428993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手繪多邊形 11">
            <a:hlinkClick r:id="rId3" action="ppaction://hlinksldjump"/>
            <a:extLst>
              <a:ext uri="{FF2B5EF4-FFF2-40B4-BE49-F238E27FC236}">
                <a16:creationId xmlns:a16="http://schemas.microsoft.com/office/drawing/2014/main" xmlns="" id="{E69F919F-9A4A-49E3-BCBE-C42BBA8734EA}"/>
              </a:ext>
            </a:extLst>
          </p:cNvPr>
          <p:cNvSpPr/>
          <p:nvPr/>
        </p:nvSpPr>
        <p:spPr>
          <a:xfrm rot="10800000">
            <a:off x="-2" y="-14377"/>
            <a:ext cx="6453353" cy="6877401"/>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6B86A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5" name="手繪多邊形 10">
            <a:hlinkClick r:id="rId4" action="ppaction://hlinksldjump"/>
            <a:extLst>
              <a:ext uri="{FF2B5EF4-FFF2-40B4-BE49-F238E27FC236}">
                <a16:creationId xmlns:a16="http://schemas.microsoft.com/office/drawing/2014/main" xmlns="" id="{6D18017E-3C9A-490E-8B7E-2A913E8A8142}"/>
              </a:ext>
            </a:extLst>
          </p:cNvPr>
          <p:cNvSpPr/>
          <p:nvPr/>
        </p:nvSpPr>
        <p:spPr>
          <a:xfrm>
            <a:off x="5749226" y="-7188"/>
            <a:ext cx="6453354" cy="6863024"/>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C35A7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 name="文字方塊 1">
            <a:hlinkClick r:id="rId3" action="ppaction://hlinksldjump"/>
          </p:cNvPr>
          <p:cNvSpPr txBox="1"/>
          <p:nvPr/>
        </p:nvSpPr>
        <p:spPr>
          <a:xfrm>
            <a:off x="279750" y="2415204"/>
            <a:ext cx="5189724" cy="1446550"/>
          </a:xfrm>
          <a:prstGeom prst="rect">
            <a:avLst/>
          </a:prstGeom>
          <a:noFill/>
        </p:spPr>
        <p:txBody>
          <a:bodyPr wrap="square" rtlCol="0" anchor="t">
            <a:spAutoFit/>
          </a:bodyPr>
          <a:lstStyle/>
          <a:p>
            <a:pPr algn="ctr"/>
            <a:r>
              <a:rPr lang="zh-TW" altLang="en-US" sz="8800" dirty="0">
                <a:ea typeface="SetoFont"/>
              </a:rPr>
              <a:t>付錢</a:t>
            </a:r>
            <a:endParaRPr lang="zh-TW" sz="4000" dirty="0"/>
          </a:p>
        </p:txBody>
      </p:sp>
      <p:sp>
        <p:nvSpPr>
          <p:cNvPr id="4" name="文字方塊 3">
            <a:hlinkClick r:id="rId4" action="ppaction://hlinksldjump"/>
          </p:cNvPr>
          <p:cNvSpPr txBox="1"/>
          <p:nvPr/>
        </p:nvSpPr>
        <p:spPr>
          <a:xfrm>
            <a:off x="6292676" y="2456137"/>
            <a:ext cx="5619238" cy="1323439"/>
          </a:xfrm>
          <a:prstGeom prst="rect">
            <a:avLst/>
          </a:prstGeom>
          <a:noFill/>
        </p:spPr>
        <p:txBody>
          <a:bodyPr wrap="square" rtlCol="0" anchor="t">
            <a:spAutoFit/>
          </a:bodyPr>
          <a:lstStyle/>
          <a:p>
            <a:pPr algn="ctr"/>
            <a:r>
              <a:rPr lang="zh-TW" altLang="en-US" sz="8000" dirty="0">
                <a:ea typeface="SetoFont"/>
              </a:rPr>
              <a:t>拒絕付錢</a:t>
            </a:r>
            <a:endParaRPr lang="zh-TW" sz="8000" dirty="0">
              <a:ea typeface="SetoFont"/>
            </a:endParaRPr>
          </a:p>
        </p:txBody>
      </p:sp>
      <p:sp>
        <p:nvSpPr>
          <p:cNvPr id="8" name="文字方塊 7"/>
          <p:cNvSpPr txBox="1"/>
          <p:nvPr/>
        </p:nvSpPr>
        <p:spPr>
          <a:xfrm>
            <a:off x="1671145" y="4860248"/>
            <a:ext cx="3751094" cy="461665"/>
          </a:xfrm>
          <a:prstGeom prst="rect">
            <a:avLst/>
          </a:prstGeom>
          <a:noFill/>
        </p:spPr>
        <p:txBody>
          <a:bodyPr wrap="square" rtlCol="0" anchor="t">
            <a:spAutoFit/>
          </a:bodyPr>
          <a:lstStyle/>
          <a:p>
            <a:r>
              <a:rPr lang="en-US" altLang="zh-TW" sz="2400" dirty="0">
                <a:ea typeface="華康中圓體"/>
              </a:rPr>
              <a:t>-</a:t>
            </a:r>
            <a:r>
              <a:rPr lang="en-US" altLang="zh-TW" sz="2400" dirty="0" err="1">
                <a:ea typeface="華康中圓體"/>
              </a:rPr>
              <a:t>趕快到安全的地方</a:t>
            </a:r>
            <a:endParaRPr lang="en-US" altLang="zh-TW" sz="2400" dirty="0">
              <a:ea typeface="華康中圓體"/>
            </a:endParaRPr>
          </a:p>
        </p:txBody>
      </p:sp>
      <p:sp>
        <p:nvSpPr>
          <p:cNvPr id="9" name="文字方塊 8"/>
          <p:cNvSpPr txBox="1"/>
          <p:nvPr/>
        </p:nvSpPr>
        <p:spPr>
          <a:xfrm>
            <a:off x="7714593" y="4860249"/>
            <a:ext cx="3423307" cy="461665"/>
          </a:xfrm>
          <a:prstGeom prst="rect">
            <a:avLst/>
          </a:prstGeom>
          <a:noFill/>
        </p:spPr>
        <p:txBody>
          <a:bodyPr wrap="square" rtlCol="0" anchor="t">
            <a:spAutoFit/>
          </a:bodyPr>
          <a:lstStyle/>
          <a:p>
            <a:r>
              <a:rPr lang="zh-TW" altLang="en-US" sz="2400" dirty="0">
                <a:latin typeface="華康中圓體" panose="020F0509000000000000" pitchFamily="49" charset="-120"/>
                <a:ea typeface="華康中圓體"/>
                <a:cs typeface="SetoFont" panose="02000600000000000000" pitchFamily="2" charset="-120"/>
              </a:rPr>
              <a:t>-這裡很多騙子</a:t>
            </a:r>
            <a:endParaRPr lang="zh-TW" altLang="en-US" sz="2400" dirty="0">
              <a:ea typeface="華康中圓體"/>
            </a:endParaRPr>
          </a:p>
        </p:txBody>
      </p:sp>
    </p:spTree>
    <p:extLst>
      <p:ext uri="{BB962C8B-B14F-4D97-AF65-F5344CB8AC3E}">
        <p14:creationId xmlns:p14="http://schemas.microsoft.com/office/powerpoint/2010/main" val="12881675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1328468" y="5236234"/>
            <a:ext cx="3053749" cy="369332"/>
          </a:xfrm>
          <a:prstGeom prst="rect">
            <a:avLst/>
          </a:prstGeom>
          <a:noFill/>
        </p:spPr>
        <p:txBody>
          <a:bodyPr wrap="square" rtlCol="0" anchor="t">
            <a:spAutoFit/>
          </a:bodyPr>
          <a:lstStyle/>
          <a:p>
            <a:endParaRPr lang="zh-TW" dirty="0">
              <a:cs typeface="Calibri"/>
            </a:endParaRPr>
          </a:p>
        </p:txBody>
      </p:sp>
      <p:sp>
        <p:nvSpPr>
          <p:cNvPr id="9" name="文字方塊 8"/>
          <p:cNvSpPr txBox="1"/>
          <p:nvPr/>
        </p:nvSpPr>
        <p:spPr>
          <a:xfrm>
            <a:off x="6958639" y="5236234"/>
            <a:ext cx="3053749" cy="369332"/>
          </a:xfrm>
          <a:prstGeom prst="rect">
            <a:avLst/>
          </a:prstGeom>
          <a:noFill/>
        </p:spPr>
        <p:txBody>
          <a:bodyPr wrap="square" rtlCol="0" anchor="t">
            <a:spAutoFit/>
          </a:bodyPr>
          <a:lstStyle/>
          <a:p>
            <a:endParaRPr lang="zh-TW" dirty="0">
              <a:ea typeface="+mn-lt"/>
              <a:cs typeface="+mn-lt"/>
            </a:endParaRPr>
          </a:p>
        </p:txBody>
      </p:sp>
      <p:pic>
        <p:nvPicPr>
          <p:cNvPr id="4098" name="Picture 2" descr="Fail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5310" y="-2374379"/>
            <a:ext cx="3758496" cy="2510693"/>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p:cNvSpPr txBox="1"/>
          <p:nvPr/>
        </p:nvSpPr>
        <p:spPr>
          <a:xfrm>
            <a:off x="5108523" y="6457890"/>
            <a:ext cx="5752134" cy="400110"/>
          </a:xfrm>
          <a:prstGeom prst="rect">
            <a:avLst/>
          </a:prstGeom>
          <a:noFill/>
        </p:spPr>
        <p:txBody>
          <a:bodyPr wrap="square" rtlCol="0">
            <a:spAutoFit/>
          </a:bodyPr>
          <a:lstStyle/>
          <a:p>
            <a:r>
              <a:rPr lang="zh-TW" altLang="en-US" sz="1000" dirty="0">
                <a:solidFill>
                  <a:schemeClr val="bg2">
                    <a:lumMod val="50000"/>
                    <a:lumOff val="50000"/>
                  </a:schemeClr>
                </a:solidFill>
                <a:latin typeface="+mn-ea"/>
              </a:rPr>
              <a:t>圖片來源</a:t>
            </a:r>
            <a:r>
              <a:rPr lang="en-US" altLang="zh-TW" sz="1000" dirty="0">
                <a:solidFill>
                  <a:schemeClr val="bg2">
                    <a:lumMod val="50000"/>
                    <a:lumOff val="50000"/>
                  </a:schemeClr>
                </a:solidFill>
                <a:latin typeface="+mn-ea"/>
              </a:rPr>
              <a:t>https://</a:t>
            </a:r>
            <a:r>
              <a:rPr lang="en-US" altLang="zh-TW" sz="1000" dirty="0" err="1">
                <a:solidFill>
                  <a:schemeClr val="bg2">
                    <a:lumMod val="50000"/>
                    <a:lumOff val="50000"/>
                  </a:schemeClr>
                </a:solidFill>
                <a:latin typeface="+mn-ea"/>
              </a:rPr>
              <a:t>vanna.com</a:t>
            </a:r>
            <a:r>
              <a:rPr lang="en-US" altLang="zh-TW" sz="1000" dirty="0">
                <a:solidFill>
                  <a:schemeClr val="bg2">
                    <a:lumMod val="50000"/>
                    <a:lumOff val="50000"/>
                  </a:schemeClr>
                </a:solidFill>
                <a:latin typeface="+mn-ea"/>
              </a:rPr>
              <a:t>/articles/read/</a:t>
            </a:r>
            <a:r>
              <a:rPr lang="en-US" altLang="zh-TW" sz="1000" dirty="0" err="1">
                <a:solidFill>
                  <a:schemeClr val="bg2">
                    <a:lumMod val="50000"/>
                    <a:lumOff val="50000"/>
                  </a:schemeClr>
                </a:solidFill>
                <a:latin typeface="+mn-ea"/>
              </a:rPr>
              <a:t>tell-me-about-a-time-you-failed-8008?hl</a:t>
            </a:r>
            <a:r>
              <a:rPr lang="en-US" altLang="zh-TW" sz="1000" dirty="0">
                <a:solidFill>
                  <a:schemeClr val="bg2">
                    <a:lumMod val="50000"/>
                    <a:lumOff val="50000"/>
                  </a:schemeClr>
                </a:solidFill>
                <a:latin typeface="+mn-ea"/>
              </a:rPr>
              <a:t>=</a:t>
            </a:r>
            <a:r>
              <a:rPr lang="en-US" altLang="zh-TW" sz="1000" dirty="0" err="1">
                <a:solidFill>
                  <a:schemeClr val="bg2">
                    <a:lumMod val="50000"/>
                    <a:lumOff val="50000"/>
                  </a:schemeClr>
                </a:solidFill>
                <a:latin typeface="+mn-ea"/>
              </a:rPr>
              <a:t>zh-Hant</a:t>
            </a:r>
            <a:endParaRPr lang="zh-TW" altLang="en-US" sz="1000" dirty="0">
              <a:solidFill>
                <a:schemeClr val="bg2">
                  <a:lumMod val="50000"/>
                  <a:lumOff val="50000"/>
                </a:schemeClr>
              </a:solidFill>
            </a:endParaRPr>
          </a:p>
          <a:p>
            <a:endParaRPr lang="zh-TW" altLang="en-US" sz="1000" dirty="0">
              <a:solidFill>
                <a:schemeClr val="bg2">
                  <a:lumMod val="50000"/>
                  <a:lumOff val="50000"/>
                </a:schemeClr>
              </a:solidFill>
              <a:latin typeface="+mn-ea"/>
            </a:endParaRPr>
          </a:p>
        </p:txBody>
      </p:sp>
      <p:sp>
        <p:nvSpPr>
          <p:cNvPr id="16" name="五邊形 15"/>
          <p:cNvSpPr/>
          <p:nvPr/>
        </p:nvSpPr>
        <p:spPr>
          <a:xfrm>
            <a:off x="2" y="573147"/>
            <a:ext cx="4382216" cy="1238400"/>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17" name="文字方塊 16"/>
          <p:cNvSpPr txBox="1"/>
          <p:nvPr/>
        </p:nvSpPr>
        <p:spPr>
          <a:xfrm>
            <a:off x="-65360" y="672064"/>
            <a:ext cx="3628367" cy="1015663"/>
          </a:xfrm>
          <a:prstGeom prst="rect">
            <a:avLst/>
          </a:prstGeom>
          <a:noFill/>
        </p:spPr>
        <p:txBody>
          <a:bodyPr wrap="square" rtlCol="0" anchor="t">
            <a:spAutoFit/>
          </a:bodyPr>
          <a:lstStyle/>
          <a:p>
            <a:pPr algn="ctr"/>
            <a:r>
              <a:rPr lang="zh-TW" altLang="en-US" sz="6000" dirty="0">
                <a:solidFill>
                  <a:schemeClr val="bg1">
                    <a:lumMod val="75000"/>
                    <a:lumOff val="25000"/>
                  </a:schemeClr>
                </a:solidFill>
                <a:latin typeface="SetoFont" panose="02000600000000000000" pitchFamily="2" charset="-120"/>
                <a:ea typeface="SetoFont"/>
                <a:cs typeface="SetoFont" panose="02000600000000000000" pitchFamily="2" charset="-120"/>
              </a:rPr>
              <a:t>付錢</a:t>
            </a:r>
            <a:endParaRPr lang="zh-TW" altLang="en-US" sz="6000" dirty="0">
              <a:solidFill>
                <a:schemeClr val="bg1">
                  <a:lumMod val="75000"/>
                  <a:lumOff val="25000"/>
                </a:schemeClr>
              </a:solidFill>
              <a:latin typeface="SetoFont" panose="02000600000000000000" pitchFamily="2" charset="-120"/>
              <a:ea typeface="SetoFont" panose="02000600000000000000" pitchFamily="2" charset="-120"/>
              <a:cs typeface="SetoFont" panose="02000600000000000000" pitchFamily="2" charset="-120"/>
            </a:endParaRPr>
          </a:p>
        </p:txBody>
      </p:sp>
      <p:sp>
        <p:nvSpPr>
          <p:cNvPr id="3" name="文字方塊 2">
            <a:extLst>
              <a:ext uri="{FF2B5EF4-FFF2-40B4-BE49-F238E27FC236}">
                <a16:creationId xmlns:a16="http://schemas.microsoft.com/office/drawing/2014/main" xmlns="" id="{B8EE0597-E336-4242-B2E4-4A33309134C5}"/>
              </a:ext>
            </a:extLst>
          </p:cNvPr>
          <p:cNvSpPr txBox="1"/>
          <p:nvPr/>
        </p:nvSpPr>
        <p:spPr>
          <a:xfrm>
            <a:off x="641230" y="2539042"/>
            <a:ext cx="1090953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400" dirty="0">
                <a:latin typeface="華康中圓體" panose="020F0509000000000000" pitchFamily="49" charset="-120"/>
                <a:ea typeface="華康中圓體" panose="020F0509000000000000" pitchFamily="49" charset="-120"/>
                <a:cs typeface="+mn-lt"/>
              </a:rPr>
              <a:t>你們講好某天出發</a:t>
            </a:r>
            <a:r>
              <a:rPr lang="zh-TW" sz="2400" dirty="0">
                <a:latin typeface="華康中圓體" panose="020F0509000000000000" pitchFamily="49" charset="-120"/>
                <a:ea typeface="華康中圓體" panose="020F0509000000000000" pitchFamily="49" charset="-120"/>
                <a:cs typeface="+mn-lt"/>
              </a:rPr>
              <a:t>。</a:t>
            </a:r>
            <a:endParaRPr lang="en-US" sz="2400" dirty="0">
              <a:latin typeface="華康中圓體" panose="020F0509000000000000" pitchFamily="49" charset="-120"/>
              <a:ea typeface="華康中圓體" panose="020F0509000000000000" pitchFamily="49" charset="-120"/>
              <a:cs typeface="+mn-lt"/>
            </a:endParaRPr>
          </a:p>
          <a:p>
            <a:endParaRPr lang="zh-TW" sz="2400" dirty="0">
              <a:latin typeface="華康中圓體" panose="020F0509000000000000" pitchFamily="49" charset="-120"/>
              <a:ea typeface="華康中圓體" panose="020F0509000000000000" pitchFamily="49" charset="-120"/>
              <a:cs typeface="+mn-lt"/>
            </a:endParaRPr>
          </a:p>
          <a:p>
            <a:r>
              <a:rPr lang="zh-TW" altLang="en-US" sz="2400" dirty="0">
                <a:latin typeface="華康中圓體" panose="020F0509000000000000" pitchFamily="49" charset="-120"/>
                <a:ea typeface="華康中圓體" panose="020F0509000000000000" pitchFamily="49" charset="-120"/>
                <a:cs typeface="+mn-lt"/>
              </a:rPr>
              <a:t>但阿布拿了</a:t>
            </a:r>
            <a:r>
              <a:rPr lang="zh-TW" sz="2400" dirty="0">
                <a:latin typeface="華康中圓體" panose="020F0509000000000000" pitchFamily="49" charset="-120"/>
                <a:ea typeface="華康中圓體" panose="020F0509000000000000" pitchFamily="49" charset="-120"/>
                <a:cs typeface="+mn-lt"/>
              </a:rPr>
              <a:t>你</a:t>
            </a:r>
            <a:r>
              <a:rPr lang="zh-TW" altLang="en-US" sz="2400" dirty="0">
                <a:latin typeface="華康中圓體" panose="020F0509000000000000" pitchFamily="49" charset="-120"/>
                <a:ea typeface="華康中圓體" panose="020F0509000000000000" pitchFamily="49" charset="-120"/>
                <a:cs typeface="+mn-lt"/>
              </a:rPr>
              <a:t>的存款後</a:t>
            </a:r>
            <a:r>
              <a:rPr lang="zh-TW" sz="2400" dirty="0">
                <a:solidFill>
                  <a:srgbClr val="6B86A3"/>
                </a:solidFill>
                <a:latin typeface="華康中圓體" panose="020F0509000000000000" pitchFamily="49" charset="-120"/>
                <a:ea typeface="華康中圓體" panose="020F0509000000000000" pitchFamily="49" charset="-120"/>
                <a:cs typeface="+mn-lt"/>
              </a:rPr>
              <a:t>再</a:t>
            </a:r>
            <a:r>
              <a:rPr lang="zh-TW" altLang="en-US" sz="2400" dirty="0">
                <a:solidFill>
                  <a:srgbClr val="6B86A3"/>
                </a:solidFill>
                <a:latin typeface="華康中圓體" panose="020F0509000000000000" pitchFamily="49" charset="-120"/>
                <a:ea typeface="華康中圓體" panose="020F0509000000000000" pitchFamily="49" charset="-120"/>
                <a:cs typeface="+mn-lt"/>
              </a:rPr>
              <a:t>也沒有出現</a:t>
            </a:r>
            <a:r>
              <a:rPr lang="zh-TW" sz="2400" dirty="0">
                <a:latin typeface="華康中圓體" panose="020F0509000000000000" pitchFamily="49" charset="-120"/>
                <a:ea typeface="華康中圓體" panose="020F0509000000000000" pitchFamily="49" charset="-120"/>
                <a:cs typeface="+mn-lt"/>
              </a:rPr>
              <a:t>。</a:t>
            </a:r>
            <a:endParaRPr lang="en-US" sz="2400" dirty="0">
              <a:latin typeface="華康中圓體" panose="020F0509000000000000" pitchFamily="49" charset="-120"/>
              <a:ea typeface="華康中圓體" panose="020F0509000000000000" pitchFamily="49" charset="-120"/>
              <a:cs typeface="+mn-lt"/>
            </a:endParaRPr>
          </a:p>
        </p:txBody>
      </p:sp>
      <p:sp>
        <p:nvSpPr>
          <p:cNvPr id="15" name="文字方塊 14">
            <a:extLst>
              <a:ext uri="{FF2B5EF4-FFF2-40B4-BE49-F238E27FC236}">
                <a16:creationId xmlns:a16="http://schemas.microsoft.com/office/drawing/2014/main" xmlns="" id="{B8EE0597-E336-4242-B2E4-4A33309134C5}"/>
              </a:ext>
            </a:extLst>
          </p:cNvPr>
          <p:cNvSpPr txBox="1"/>
          <p:nvPr/>
        </p:nvSpPr>
        <p:spPr>
          <a:xfrm>
            <a:off x="637623" y="4317630"/>
            <a:ext cx="1090616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4400" dirty="0">
                <a:latin typeface="華康中圓體" panose="020F0509000000000000" pitchFamily="49" charset="-120"/>
                <a:ea typeface="華康中圓體" panose="020F0509000000000000" pitchFamily="49" charset="-120"/>
                <a:cs typeface="+mn-lt"/>
              </a:rPr>
              <a:t>你</a:t>
            </a:r>
            <a:r>
              <a:rPr lang="zh-TW" altLang="en-US" sz="4400" dirty="0">
                <a:solidFill>
                  <a:srgbClr val="C35A78"/>
                </a:solidFill>
                <a:latin typeface="華康中圓體" panose="020F0509000000000000" pitchFamily="49" charset="-120"/>
                <a:ea typeface="華康中圓體" panose="020F0509000000000000" pitchFamily="49" charset="-120"/>
                <a:cs typeface="+mn-lt"/>
              </a:rPr>
              <a:t>滯留</a:t>
            </a:r>
            <a:r>
              <a:rPr lang="zh-TW" altLang="en-US" sz="4400" dirty="0">
                <a:latin typeface="華康中圓體" panose="020F0509000000000000" pitchFamily="49" charset="-120"/>
                <a:ea typeface="華康中圓體" panose="020F0509000000000000" pitchFamily="49" charset="-120"/>
                <a:cs typeface="+mn-lt"/>
              </a:rPr>
              <a:t>在土耳</a:t>
            </a:r>
            <a:r>
              <a:rPr lang="zh-TW" altLang="zh-TW" sz="4400" dirty="0">
                <a:latin typeface="華康中圓體" panose="020F0509000000000000" pitchFamily="49" charset="-120"/>
                <a:ea typeface="華康中圓體" panose="020F0509000000000000" pitchFamily="49" charset="-120"/>
                <a:cs typeface="+mn-lt"/>
              </a:rPr>
              <a:t>其，</a:t>
            </a:r>
            <a:r>
              <a:rPr lang="zh-TW" altLang="en-US" sz="4400" dirty="0">
                <a:latin typeface="華康中圓體" panose="020F0509000000000000" pitchFamily="49" charset="-120"/>
                <a:ea typeface="華康中圓體" panose="020F0509000000000000" pitchFamily="49" charset="-120"/>
                <a:cs typeface="+mn-lt"/>
              </a:rPr>
              <a:t>身上一貧如洗。</a:t>
            </a:r>
            <a:endParaRPr lang="zh-TW" altLang="zh-TW" sz="4400" dirty="0">
              <a:latin typeface="華康中圓體" panose="020F0509000000000000" pitchFamily="49" charset="-120"/>
              <a:ea typeface="華康中圓體" panose="020F0509000000000000" pitchFamily="49" charset="-120"/>
            </a:endParaRPr>
          </a:p>
        </p:txBody>
      </p:sp>
      <p:pic>
        <p:nvPicPr>
          <p:cNvPr id="5" name="圖片 4"/>
          <p:cNvPicPr>
            <a:picLocks noChangeAspect="1"/>
          </p:cNvPicPr>
          <p:nvPr/>
        </p:nvPicPr>
        <p:blipFill>
          <a:blip r:embed="rId4"/>
          <a:stretch>
            <a:fillRect/>
          </a:stretch>
        </p:blipFill>
        <p:spPr>
          <a:xfrm rot="20711958">
            <a:off x="3065324" y="2213230"/>
            <a:ext cx="5382249" cy="2908705"/>
          </a:xfrm>
          <a:prstGeom prst="rect">
            <a:avLst/>
          </a:prstGeom>
        </p:spPr>
      </p:pic>
      <p:sp>
        <p:nvSpPr>
          <p:cNvPr id="18" name="五邊形 17">
            <a:hlinkClick r:id="rId5" action="ppaction://hlinksldjump"/>
          </p:cNvPr>
          <p:cNvSpPr/>
          <p:nvPr/>
        </p:nvSpPr>
        <p:spPr>
          <a:xfrm>
            <a:off x="10964174" y="6205729"/>
            <a:ext cx="1026543" cy="422211"/>
          </a:xfrm>
          <a:prstGeom prst="homePlate">
            <a:avLst>
              <a:gd name="adj" fmla="val 48303"/>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 </a:t>
            </a:r>
          </a:p>
        </p:txBody>
      </p:sp>
      <p:sp>
        <p:nvSpPr>
          <p:cNvPr id="19" name="五邊形 18">
            <a:hlinkClick r:id="rId6" action="ppaction://hlinksldjump"/>
          </p:cNvPr>
          <p:cNvSpPr/>
          <p:nvPr/>
        </p:nvSpPr>
        <p:spPr>
          <a:xfrm rot="10800000">
            <a:off x="10860657" y="5671459"/>
            <a:ext cx="1026543" cy="422211"/>
          </a:xfrm>
          <a:prstGeom prst="homePlate">
            <a:avLst>
              <a:gd name="adj" fmla="val 48303"/>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 </a:t>
            </a:r>
          </a:p>
        </p:txBody>
      </p:sp>
      <p:sp>
        <p:nvSpPr>
          <p:cNvPr id="20" name="文字方塊 19">
            <a:hlinkClick r:id="rId6" action="ppaction://hlinksldjump"/>
          </p:cNvPr>
          <p:cNvSpPr txBox="1"/>
          <p:nvPr/>
        </p:nvSpPr>
        <p:spPr>
          <a:xfrm>
            <a:off x="10912417" y="5713288"/>
            <a:ext cx="1026543" cy="338554"/>
          </a:xfrm>
          <a:prstGeom prst="rect">
            <a:avLst/>
          </a:prstGeom>
          <a:noFill/>
        </p:spPr>
        <p:txBody>
          <a:bodyPr wrap="square" rtlCol="0">
            <a:spAutoFit/>
          </a:bodyPr>
          <a:lstStyle/>
          <a:p>
            <a:r>
              <a:rPr lang="zh-TW" altLang="en-US" sz="1600" dirty="0">
                <a:solidFill>
                  <a:schemeClr val="bg1"/>
                </a:solidFill>
                <a:latin typeface="Mamelon" panose="02000600000000000000" pitchFamily="50" charset="-128"/>
                <a:ea typeface="Mamelon" panose="02000600000000000000" pitchFamily="50" charset="-128"/>
              </a:rPr>
              <a:t>再試一次</a:t>
            </a:r>
          </a:p>
        </p:txBody>
      </p:sp>
      <p:sp>
        <p:nvSpPr>
          <p:cNvPr id="21" name="文字方塊 20">
            <a:hlinkClick r:id="rId5" action="ppaction://hlinksldjump"/>
          </p:cNvPr>
          <p:cNvSpPr txBox="1"/>
          <p:nvPr/>
        </p:nvSpPr>
        <p:spPr>
          <a:xfrm>
            <a:off x="10935422" y="6255533"/>
            <a:ext cx="1003538" cy="338554"/>
          </a:xfrm>
          <a:prstGeom prst="rect">
            <a:avLst/>
          </a:prstGeom>
          <a:noFill/>
        </p:spPr>
        <p:txBody>
          <a:bodyPr wrap="square" rtlCol="0">
            <a:spAutoFit/>
          </a:bodyPr>
          <a:lstStyle/>
          <a:p>
            <a:r>
              <a:rPr lang="zh-TW" altLang="en-US" sz="1600" dirty="0">
                <a:solidFill>
                  <a:schemeClr val="bg1"/>
                </a:solidFill>
                <a:latin typeface="Mamelon" panose="02000600000000000000" pitchFamily="50" charset="-128"/>
                <a:ea typeface="Mamelon" panose="02000600000000000000" pitchFamily="50" charset="-128"/>
              </a:rPr>
              <a:t>跳至結尾</a:t>
            </a:r>
          </a:p>
        </p:txBody>
      </p:sp>
    </p:spTree>
    <p:extLst>
      <p:ext uri="{BB962C8B-B14F-4D97-AF65-F5344CB8AC3E}">
        <p14:creationId xmlns:p14="http://schemas.microsoft.com/office/powerpoint/2010/main" val="120718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3000"/>
                                        <p:tgtEl>
                                          <p:spTgt spid="15"/>
                                        </p:tgtEl>
                                      </p:cBhvr>
                                    </p:animEffect>
                                  </p:childTnLst>
                                </p:cTn>
                              </p:par>
                            </p:childTnLst>
                          </p:cTn>
                        </p:par>
                        <p:par>
                          <p:cTn id="13" fill="hold">
                            <p:stCondLst>
                              <p:cond delay="3000"/>
                            </p:stCondLst>
                            <p:childTnLst>
                              <p:par>
                                <p:cTn id="14" presetID="2" presetClass="exit" presetSubtype="4" fill="hold" nodeType="afterEffect">
                                  <p:stCondLst>
                                    <p:cond delay="0"/>
                                  </p:stCondLst>
                                  <p:childTnLst>
                                    <p:anim calcmode="lin" valueType="num">
                                      <p:cBhvr additive="base">
                                        <p:cTn id="15" dur="750"/>
                                        <p:tgtEl>
                                          <p:spTgt spid="4098"/>
                                        </p:tgtEl>
                                        <p:attrNameLst>
                                          <p:attrName>ppt_x</p:attrName>
                                        </p:attrNameLst>
                                      </p:cBhvr>
                                      <p:tavLst>
                                        <p:tav tm="0">
                                          <p:val>
                                            <p:strVal val="ppt_x"/>
                                          </p:val>
                                        </p:tav>
                                        <p:tav tm="100000">
                                          <p:val>
                                            <p:strVal val="ppt_x"/>
                                          </p:val>
                                        </p:tav>
                                      </p:tavLst>
                                    </p:anim>
                                    <p:anim calcmode="lin" valueType="num">
                                      <p:cBhvr additive="base">
                                        <p:cTn id="16" dur="750"/>
                                        <p:tgtEl>
                                          <p:spTgt spid="4098"/>
                                        </p:tgtEl>
                                        <p:attrNameLst>
                                          <p:attrName>ppt_y</p:attrName>
                                        </p:attrNameLst>
                                      </p:cBhvr>
                                      <p:tavLst>
                                        <p:tav tm="0">
                                          <p:val>
                                            <p:strVal val="ppt_y"/>
                                          </p:val>
                                        </p:tav>
                                        <p:tav tm="100000">
                                          <p:val>
                                            <p:strVal val="1+ppt_h/2"/>
                                          </p:val>
                                        </p:tav>
                                      </p:tavLst>
                                    </p:anim>
                                    <p:set>
                                      <p:cBhvr>
                                        <p:cTn id="17" dur="1" fill="hold">
                                          <p:stCondLst>
                                            <p:cond delay="749"/>
                                          </p:stCondLst>
                                        </p:cTn>
                                        <p:tgtEl>
                                          <p:spTgt spid="4098"/>
                                        </p:tgtEl>
                                        <p:attrNameLst>
                                          <p:attrName>style.visibility</p:attrName>
                                        </p:attrNameLst>
                                      </p:cBhvr>
                                      <p:to>
                                        <p:strVal val="hidden"/>
                                      </p:to>
                                    </p:set>
                                  </p:childTnLst>
                                </p:cTn>
                              </p:par>
                            </p:childTnLst>
                          </p:cTn>
                        </p:par>
                        <p:par>
                          <p:cTn id="18" fill="hold">
                            <p:stCondLst>
                              <p:cond delay="3750"/>
                            </p:stCondLst>
                            <p:childTnLst>
                              <p:par>
                                <p:cTn id="19" presetID="1" presetClass="entr" presetSubtype="0"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字方塊 15">
            <a:extLst>
              <a:ext uri="{FF2B5EF4-FFF2-40B4-BE49-F238E27FC236}">
                <a16:creationId xmlns:a16="http://schemas.microsoft.com/office/drawing/2014/main" xmlns="" id="{B8EE0597-E336-4242-B2E4-4A33309134C5}"/>
              </a:ext>
            </a:extLst>
          </p:cNvPr>
          <p:cNvSpPr txBox="1"/>
          <p:nvPr/>
        </p:nvSpPr>
        <p:spPr>
          <a:xfrm>
            <a:off x="630720" y="2411867"/>
            <a:ext cx="1108206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400" dirty="0">
                <a:latin typeface="華康中圓體" panose="020F0509000000000000" pitchFamily="49" charset="-120"/>
                <a:ea typeface="華康中圓體" panose="020F0509000000000000" pitchFamily="49" charset="-120"/>
                <a:cs typeface="+mn-lt"/>
              </a:rPr>
              <a:t>你</a:t>
            </a:r>
            <a:r>
              <a:rPr lang="zh-TW" altLang="en-US" sz="2400" dirty="0">
                <a:solidFill>
                  <a:srgbClr val="C35A78"/>
                </a:solidFill>
                <a:latin typeface="華康中圓體" panose="020F0509000000000000" pitchFamily="49" charset="-120"/>
                <a:ea typeface="華康中圓體" panose="020F0509000000000000" pitchFamily="49" charset="-120"/>
                <a:cs typeface="+mn-lt"/>
              </a:rPr>
              <a:t>不信任</a:t>
            </a:r>
            <a:r>
              <a:rPr lang="zh-TW" altLang="en-US" sz="2400" dirty="0">
                <a:latin typeface="華康中圓體" panose="020F0509000000000000" pitchFamily="49" charset="-120"/>
                <a:ea typeface="華康中圓體" panose="020F0509000000000000" pitchFamily="49" charset="-120"/>
                <a:cs typeface="+mn-lt"/>
              </a:rPr>
              <a:t>阿布，所以沒直接付他錢。</a:t>
            </a:r>
            <a:endParaRPr lang="en-US" altLang="zh-TW" sz="2400" dirty="0">
              <a:latin typeface="華康中圓體" panose="020F0509000000000000" pitchFamily="49" charset="-120"/>
              <a:ea typeface="華康中圓體" panose="020F0509000000000000" pitchFamily="49" charset="-120"/>
              <a:cs typeface="+mn-lt"/>
            </a:endParaRPr>
          </a:p>
          <a:p>
            <a:endParaRPr lang="zh-TW" altLang="en-US" sz="2400" dirty="0">
              <a:latin typeface="華康中圓體" panose="020F0509000000000000" pitchFamily="49" charset="-120"/>
              <a:ea typeface="華康中圓體" panose="020F0509000000000000" pitchFamily="49" charset="-120"/>
              <a:cs typeface="+mn-lt"/>
            </a:endParaRPr>
          </a:p>
          <a:p>
            <a:r>
              <a:rPr lang="zh-TW" altLang="en-US" sz="2400" dirty="0">
                <a:latin typeface="華康中圓體" panose="020F0509000000000000" pitchFamily="49" charset="-120"/>
                <a:ea typeface="華康中圓體" panose="020F0509000000000000" pitchFamily="49" charset="-120"/>
                <a:cs typeface="+mn-lt"/>
              </a:rPr>
              <a:t>你決定透過一</a:t>
            </a:r>
            <a:r>
              <a:rPr lang="zh-TW" altLang="en-US" sz="2400" dirty="0" smtClean="0">
                <a:latin typeface="華康中圓體" panose="020F0509000000000000" pitchFamily="49" charset="-120"/>
                <a:ea typeface="華康中圓體" panose="020F0509000000000000" pitchFamily="49" charset="-120"/>
                <a:cs typeface="+mn-lt"/>
              </a:rPr>
              <a:t>位</a:t>
            </a:r>
            <a:r>
              <a:rPr lang="zh-TW" altLang="en-US" sz="2400" dirty="0" smtClean="0">
                <a:solidFill>
                  <a:srgbClr val="6B86A3"/>
                </a:solidFill>
                <a:latin typeface="華康中圓體" panose="020F0509000000000000" pitchFamily="49" charset="-120"/>
                <a:ea typeface="華康中圓體" panose="020F0509000000000000" pitchFamily="49" charset="-120"/>
                <a:cs typeface="+mn-lt"/>
              </a:rPr>
              <a:t>中間人</a:t>
            </a:r>
            <a:r>
              <a:rPr lang="zh-TW" altLang="en-US" sz="2400" dirty="0">
                <a:latin typeface="華康中圓體" panose="020F0509000000000000" pitchFamily="49" charset="-120"/>
                <a:ea typeface="華康中圓體" panose="020F0509000000000000" pitchFamily="49" charset="-120"/>
                <a:cs typeface="+mn-lt"/>
              </a:rPr>
              <a:t>。阿布同意等你到達希臘後，再跟</a:t>
            </a:r>
            <a:r>
              <a:rPr lang="zh-TW" altLang="en-US" sz="2400" dirty="0">
                <a:solidFill>
                  <a:srgbClr val="6B86A3"/>
                </a:solidFill>
                <a:latin typeface="華康中圓體" panose="020F0509000000000000" pitchFamily="49" charset="-120"/>
                <a:ea typeface="華康中圓體" panose="020F0509000000000000" pitchFamily="49" charset="-120"/>
                <a:cs typeface="+mn-lt"/>
              </a:rPr>
              <a:t>中間人</a:t>
            </a:r>
            <a:r>
              <a:rPr lang="zh-TW" altLang="en-US" sz="2400" dirty="0">
                <a:latin typeface="華康中圓體" panose="020F0509000000000000" pitchFamily="49" charset="-120"/>
                <a:ea typeface="華康中圓體" panose="020F0509000000000000" pitchFamily="49" charset="-120"/>
                <a:cs typeface="+mn-lt"/>
              </a:rPr>
              <a:t>領取報酬。</a:t>
            </a:r>
            <a:endParaRPr lang="en-US" altLang="zh-TW" sz="2400" dirty="0">
              <a:latin typeface="華康中圓體" panose="020F0509000000000000" pitchFamily="49" charset="-120"/>
              <a:ea typeface="華康中圓體" panose="020F0509000000000000" pitchFamily="49" charset="-120"/>
              <a:cs typeface="+mn-lt"/>
            </a:endParaRPr>
          </a:p>
          <a:p>
            <a:endParaRPr lang="zh-TW" altLang="en-US" sz="2400" dirty="0">
              <a:latin typeface="華康中圓體" panose="020F0509000000000000" pitchFamily="49" charset="-120"/>
              <a:ea typeface="華康中圓體" panose="020F0509000000000000" pitchFamily="49" charset="-120"/>
              <a:cs typeface="+mn-lt"/>
            </a:endParaRPr>
          </a:p>
          <a:p>
            <a:r>
              <a:rPr lang="zh-TW" altLang="en-US" sz="2400" dirty="0">
                <a:latin typeface="華康中圓體" panose="020F0509000000000000" pitchFamily="49" charset="-120"/>
                <a:ea typeface="華康中圓體" panose="020F0509000000000000" pitchFamily="49" charset="-120"/>
                <a:cs typeface="+mn-lt"/>
              </a:rPr>
              <a:t>你現在有兩個選擇：選擇從</a:t>
            </a:r>
            <a:r>
              <a:rPr lang="en-US" altLang="zh-TW" sz="2400" dirty="0">
                <a:latin typeface="華康中圓體" panose="020F0509000000000000" pitchFamily="49" charset="-120"/>
                <a:ea typeface="華康中圓體" panose="020F0509000000000000" pitchFamily="49" charset="-120"/>
                <a:cs typeface="+mn-lt"/>
              </a:rPr>
              <a:t>Edirne</a:t>
            </a:r>
            <a:r>
              <a:rPr lang="zh-TW" altLang="en-US" sz="2400" dirty="0">
                <a:latin typeface="華康中圓體" panose="020F0509000000000000" pitchFamily="49" charset="-120"/>
                <a:ea typeface="華康中圓體" panose="020F0509000000000000" pitchFamily="49" charset="-120"/>
                <a:cs typeface="+mn-lt"/>
              </a:rPr>
              <a:t>愛第尼走</a:t>
            </a:r>
            <a:r>
              <a:rPr lang="zh-TW" altLang="en-US" sz="2400" dirty="0">
                <a:solidFill>
                  <a:srgbClr val="A06188"/>
                </a:solidFill>
                <a:latin typeface="華康中圓體" panose="020F0509000000000000" pitchFamily="49" charset="-120"/>
                <a:ea typeface="華康中圓體" panose="020F0509000000000000" pitchFamily="49" charset="-120"/>
                <a:cs typeface="+mn-lt"/>
              </a:rPr>
              <a:t>陸路</a:t>
            </a:r>
            <a:r>
              <a:rPr lang="zh-TW" altLang="en-US" sz="2400" dirty="0">
                <a:latin typeface="華康中圓體" panose="020F0509000000000000" pitchFamily="49" charset="-120"/>
                <a:ea typeface="華康中圓體" panose="020F0509000000000000" pitchFamily="49" charset="-120"/>
                <a:cs typeface="+mn-lt"/>
              </a:rPr>
              <a:t>，或者從</a:t>
            </a:r>
            <a:r>
              <a:rPr lang="en-US" altLang="zh-TW" sz="2400" dirty="0">
                <a:latin typeface="華康中圓體" panose="020F0509000000000000" pitchFamily="49" charset="-120"/>
                <a:ea typeface="華康中圓體" panose="020F0509000000000000" pitchFamily="49" charset="-120"/>
                <a:cs typeface="+mn-lt"/>
              </a:rPr>
              <a:t>Izmir</a:t>
            </a:r>
            <a:r>
              <a:rPr lang="zh-TW" altLang="en-US" sz="2400" dirty="0">
                <a:latin typeface="華康中圓體" panose="020F0509000000000000" pitchFamily="49" charset="-120"/>
                <a:ea typeface="華康中圓體" panose="020F0509000000000000" pitchFamily="49" charset="-120"/>
              </a:rPr>
              <a:t>伊茲密爾</a:t>
            </a:r>
            <a:r>
              <a:rPr lang="zh-TW" altLang="en-US" sz="2400" dirty="0">
                <a:latin typeface="華康中圓體" panose="020F0509000000000000" pitchFamily="49" charset="-120"/>
                <a:ea typeface="華康中圓體" panose="020F0509000000000000" pitchFamily="49" charset="-120"/>
                <a:cs typeface="+mn-lt"/>
              </a:rPr>
              <a:t>走</a:t>
            </a:r>
            <a:r>
              <a:rPr lang="zh-TW" altLang="en-US" sz="2400" dirty="0">
                <a:solidFill>
                  <a:srgbClr val="A06188"/>
                </a:solidFill>
                <a:latin typeface="華康中圓體" panose="020F0509000000000000" pitchFamily="49" charset="-120"/>
                <a:ea typeface="華康中圓體" panose="020F0509000000000000" pitchFamily="49" charset="-120"/>
                <a:cs typeface="+mn-lt"/>
              </a:rPr>
              <a:t>海路</a:t>
            </a:r>
            <a:r>
              <a:rPr lang="zh-TW" altLang="en-US" sz="2400" dirty="0">
                <a:latin typeface="華康中圓體" panose="020F0509000000000000" pitchFamily="49" charset="-120"/>
                <a:ea typeface="華康中圓體" panose="020F0509000000000000" pitchFamily="49" charset="-120"/>
                <a:cs typeface="+mn-lt"/>
              </a:rPr>
              <a:t>。</a:t>
            </a:r>
          </a:p>
          <a:p>
            <a:endParaRPr lang="en-US" altLang="zh-TW" sz="2400" dirty="0">
              <a:latin typeface="華康中圓體" panose="020F0509000000000000" pitchFamily="49" charset="-120"/>
              <a:ea typeface="華康中圓體" panose="020F0509000000000000" pitchFamily="49" charset="-120"/>
              <a:cs typeface="+mn-lt"/>
            </a:endParaRPr>
          </a:p>
        </p:txBody>
      </p:sp>
      <p:sp>
        <p:nvSpPr>
          <p:cNvPr id="7" name="文字方塊 6">
            <a:extLst>
              <a:ext uri="{FF2B5EF4-FFF2-40B4-BE49-F238E27FC236}">
                <a16:creationId xmlns:a16="http://schemas.microsoft.com/office/drawing/2014/main" xmlns="" id="{D4D07BCD-EF56-4381-BB77-3151E20452B2}"/>
              </a:ext>
            </a:extLst>
          </p:cNvPr>
          <p:cNvSpPr txBox="1"/>
          <p:nvPr/>
        </p:nvSpPr>
        <p:spPr>
          <a:xfrm>
            <a:off x="630720" y="4912739"/>
            <a:ext cx="10906168"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6600" dirty="0">
                <a:solidFill>
                  <a:schemeClr val="accent2">
                    <a:lumMod val="40000"/>
                    <a:lumOff val="60000"/>
                  </a:schemeClr>
                </a:solidFill>
                <a:latin typeface="華康中圓體" panose="020F0509000000000000" pitchFamily="49" charset="-120"/>
                <a:ea typeface="華康中圓體"/>
              </a:rPr>
              <a:t>你要選擇</a:t>
            </a:r>
            <a:r>
              <a:rPr lang="zh-TW" altLang="en-US" sz="6600" dirty="0">
                <a:solidFill>
                  <a:srgbClr val="FF9933"/>
                </a:solidFill>
                <a:latin typeface="華康中圓體" panose="020F0509000000000000" pitchFamily="49" charset="-120"/>
                <a:ea typeface="華康中圓體"/>
              </a:rPr>
              <a:t>陸路</a:t>
            </a:r>
            <a:r>
              <a:rPr lang="zh-TW" altLang="en-US" sz="6600" dirty="0">
                <a:solidFill>
                  <a:schemeClr val="accent2">
                    <a:lumMod val="40000"/>
                    <a:lumOff val="60000"/>
                  </a:schemeClr>
                </a:solidFill>
                <a:latin typeface="華康中圓體" panose="020F0509000000000000" pitchFamily="49" charset="-120"/>
                <a:ea typeface="華康中圓體"/>
              </a:rPr>
              <a:t>？或者</a:t>
            </a:r>
            <a:r>
              <a:rPr lang="zh-TW" altLang="en-US" sz="6600" dirty="0">
                <a:solidFill>
                  <a:srgbClr val="FF9933"/>
                </a:solidFill>
                <a:latin typeface="華康中圓體" panose="020F0509000000000000" pitchFamily="49" charset="-120"/>
                <a:ea typeface="華康中圓體"/>
              </a:rPr>
              <a:t>海路</a:t>
            </a:r>
            <a:r>
              <a:rPr lang="zh-TW" altLang="zh-TW" sz="6600" dirty="0">
                <a:solidFill>
                  <a:schemeClr val="accent2">
                    <a:lumMod val="40000"/>
                    <a:lumOff val="60000"/>
                  </a:schemeClr>
                </a:solidFill>
                <a:latin typeface="華康中圓體" panose="020F0509000000000000" pitchFamily="49" charset="-120"/>
                <a:ea typeface="華康中圓體"/>
              </a:rPr>
              <a:t>？</a:t>
            </a:r>
            <a:endParaRPr lang="en-US" altLang="zh-TW" sz="6600" dirty="0">
              <a:solidFill>
                <a:schemeClr val="accent2">
                  <a:lumMod val="40000"/>
                  <a:lumOff val="60000"/>
                </a:schemeClr>
              </a:solidFill>
              <a:latin typeface="華康中圓體" panose="020F0509000000000000" pitchFamily="49" charset="-120"/>
              <a:ea typeface="華康中圓體"/>
              <a:cs typeface="SetoFont" panose="02000600000000000000" pitchFamily="2" charset="-120"/>
            </a:endParaRPr>
          </a:p>
        </p:txBody>
      </p:sp>
      <p:sp>
        <p:nvSpPr>
          <p:cNvPr id="9" name="五邊形 8"/>
          <p:cNvSpPr/>
          <p:nvPr/>
        </p:nvSpPr>
        <p:spPr>
          <a:xfrm>
            <a:off x="1" y="544393"/>
            <a:ext cx="5570482"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10" name="文字方塊 9"/>
          <p:cNvSpPr txBox="1"/>
          <p:nvPr/>
        </p:nvSpPr>
        <p:spPr>
          <a:xfrm>
            <a:off x="726042" y="616771"/>
            <a:ext cx="4770407" cy="1107996"/>
          </a:xfrm>
          <a:prstGeom prst="rect">
            <a:avLst/>
          </a:prstGeom>
          <a:noFill/>
        </p:spPr>
        <p:txBody>
          <a:bodyPr wrap="square" rtlCol="0" anchor="t">
            <a:spAutoFit/>
          </a:bodyPr>
          <a:lstStyle/>
          <a:p>
            <a:r>
              <a:rPr lang="zh-TW" altLang="en-US" sz="6600" dirty="0">
                <a:solidFill>
                  <a:srgbClr val="363639"/>
                </a:solidFill>
                <a:latin typeface="SetoFont" panose="02000600000000000000" pitchFamily="2" charset="-120"/>
                <a:ea typeface="SetoFont"/>
                <a:cs typeface="SetoFont" panose="02000600000000000000" pitchFamily="2" charset="-120"/>
              </a:rPr>
              <a:t>拒絕付錢</a:t>
            </a:r>
            <a:endParaRPr lang="zh-TW" altLang="en-US" sz="6600" dirty="0">
              <a:solidFill>
                <a:srgbClr val="363639"/>
              </a:solidFill>
              <a:latin typeface="SetoFont" panose="02000600000000000000" pitchFamily="2" charset="-120"/>
              <a:ea typeface="SetoFont" panose="02000600000000000000" pitchFamily="2" charset="-120"/>
              <a:cs typeface="SetoFont" panose="02000600000000000000" pitchFamily="2" charset="-120"/>
            </a:endParaRPr>
          </a:p>
        </p:txBody>
      </p:sp>
    </p:spTree>
    <p:extLst>
      <p:ext uri="{BB962C8B-B14F-4D97-AF65-F5344CB8AC3E}">
        <p14:creationId xmlns:p14="http://schemas.microsoft.com/office/powerpoint/2010/main" val="75869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9632" y="0"/>
            <a:ext cx="6872737" cy="6872737"/>
          </a:xfrm>
          <a:prstGeom prst="rect">
            <a:avLst/>
          </a:prstGeom>
        </p:spPr>
      </p:pic>
      <p:sp>
        <p:nvSpPr>
          <p:cNvPr id="4" name="文字方塊 3"/>
          <p:cNvSpPr txBox="1"/>
          <p:nvPr/>
        </p:nvSpPr>
        <p:spPr>
          <a:xfrm>
            <a:off x="8997348" y="6514840"/>
            <a:ext cx="3263660" cy="246221"/>
          </a:xfrm>
          <a:prstGeom prst="rect">
            <a:avLst/>
          </a:prstGeom>
          <a:noFill/>
        </p:spPr>
        <p:txBody>
          <a:bodyPr wrap="square" rtlCol="0">
            <a:spAutoFit/>
          </a:bodyPr>
          <a:lstStyle/>
          <a:p>
            <a:r>
              <a:rPr lang="zh-TW" altLang="en-US" sz="1000" dirty="0">
                <a:solidFill>
                  <a:schemeClr val="tx1">
                    <a:lumMod val="50000"/>
                  </a:schemeClr>
                </a:solidFill>
                <a:latin typeface="+mn-ea"/>
              </a:rPr>
              <a:t>圖片來源</a:t>
            </a:r>
            <a:r>
              <a:rPr lang="en-US" altLang="zh-TW" sz="1000" dirty="0">
                <a:solidFill>
                  <a:schemeClr val="tx1">
                    <a:lumMod val="50000"/>
                  </a:schemeClr>
                </a:solidFill>
                <a:latin typeface="+mn-ea"/>
              </a:rPr>
              <a:t>https://</a:t>
            </a:r>
            <a:r>
              <a:rPr lang="en-US" altLang="zh-TW" sz="1000" dirty="0" err="1">
                <a:solidFill>
                  <a:schemeClr val="tx1">
                    <a:lumMod val="50000"/>
                  </a:schemeClr>
                </a:solidFill>
                <a:latin typeface="+mn-ea"/>
              </a:rPr>
              <a:t>www.instagram.com</a:t>
            </a:r>
            <a:r>
              <a:rPr lang="en-US" altLang="zh-TW" sz="1000" dirty="0">
                <a:solidFill>
                  <a:schemeClr val="tx1">
                    <a:lumMod val="50000"/>
                  </a:schemeClr>
                </a:solidFill>
                <a:latin typeface="+mn-ea"/>
              </a:rPr>
              <a:t>/</a:t>
            </a:r>
            <a:r>
              <a:rPr lang="en-US" altLang="zh-TW" sz="1000" dirty="0" err="1">
                <a:solidFill>
                  <a:schemeClr val="tx1">
                    <a:lumMod val="50000"/>
                  </a:schemeClr>
                </a:solidFill>
                <a:latin typeface="+mn-ea"/>
              </a:rPr>
              <a:t>ugurgallen</a:t>
            </a:r>
            <a:r>
              <a:rPr lang="en-US" altLang="zh-TW" sz="1000" dirty="0">
                <a:solidFill>
                  <a:schemeClr val="tx1">
                    <a:lumMod val="50000"/>
                  </a:schemeClr>
                </a:solidFill>
                <a:latin typeface="+mn-ea"/>
              </a:rPr>
              <a:t>/</a:t>
            </a:r>
            <a:endParaRPr lang="zh-TW" altLang="en-US" sz="1000" dirty="0">
              <a:solidFill>
                <a:schemeClr val="tx1">
                  <a:lumMod val="50000"/>
                </a:schemeClr>
              </a:solidFill>
              <a:latin typeface="+mn-ea"/>
            </a:endParaRPr>
          </a:p>
        </p:txBody>
      </p:sp>
    </p:spTree>
    <p:extLst>
      <p:ext uri="{BB962C8B-B14F-4D97-AF65-F5344CB8AC3E}">
        <p14:creationId xmlns:p14="http://schemas.microsoft.com/office/powerpoint/2010/main" val="10659851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手繪多邊形 11">
            <a:hlinkClick r:id="rId3" action="ppaction://hlinksldjump"/>
            <a:extLst>
              <a:ext uri="{FF2B5EF4-FFF2-40B4-BE49-F238E27FC236}">
                <a16:creationId xmlns:a16="http://schemas.microsoft.com/office/drawing/2014/main" xmlns="" id="{E69F919F-9A4A-49E3-BCBE-C42BBA8734EA}"/>
              </a:ext>
            </a:extLst>
          </p:cNvPr>
          <p:cNvSpPr/>
          <p:nvPr/>
        </p:nvSpPr>
        <p:spPr>
          <a:xfrm rot="10800000">
            <a:off x="-2" y="-14377"/>
            <a:ext cx="6453353" cy="6877401"/>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6B86A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5" name="手繪多邊形 10">
            <a:hlinkClick r:id="rId4" action="ppaction://hlinksldjump"/>
            <a:extLst>
              <a:ext uri="{FF2B5EF4-FFF2-40B4-BE49-F238E27FC236}">
                <a16:creationId xmlns:a16="http://schemas.microsoft.com/office/drawing/2014/main" xmlns="" id="{6D18017E-3C9A-490E-8B7E-2A913E8A8142}"/>
              </a:ext>
            </a:extLst>
          </p:cNvPr>
          <p:cNvSpPr/>
          <p:nvPr/>
        </p:nvSpPr>
        <p:spPr>
          <a:xfrm>
            <a:off x="5749226" y="-7188"/>
            <a:ext cx="6453354" cy="6863024"/>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C35A7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 name="文字方塊 1">
            <a:hlinkClick r:id="rId3" action="ppaction://hlinksldjump"/>
          </p:cNvPr>
          <p:cNvSpPr txBox="1"/>
          <p:nvPr/>
        </p:nvSpPr>
        <p:spPr>
          <a:xfrm>
            <a:off x="516384" y="2068466"/>
            <a:ext cx="5189724" cy="1446550"/>
          </a:xfrm>
          <a:prstGeom prst="rect">
            <a:avLst/>
          </a:prstGeom>
          <a:noFill/>
        </p:spPr>
        <p:txBody>
          <a:bodyPr wrap="square" rtlCol="0" anchor="t">
            <a:spAutoFit/>
          </a:bodyPr>
          <a:lstStyle/>
          <a:p>
            <a:pPr algn="ctr"/>
            <a:r>
              <a:rPr lang="zh-TW" altLang="en-US" sz="8800" dirty="0">
                <a:ea typeface="SetoFont"/>
              </a:rPr>
              <a:t>海路</a:t>
            </a:r>
          </a:p>
        </p:txBody>
      </p:sp>
      <p:sp>
        <p:nvSpPr>
          <p:cNvPr id="4" name="文字方塊 3">
            <a:hlinkClick r:id="rId4" action="ppaction://hlinksldjump"/>
          </p:cNvPr>
          <p:cNvSpPr txBox="1"/>
          <p:nvPr/>
        </p:nvSpPr>
        <p:spPr>
          <a:xfrm>
            <a:off x="6453351" y="2141382"/>
            <a:ext cx="5619238" cy="1446550"/>
          </a:xfrm>
          <a:prstGeom prst="rect">
            <a:avLst/>
          </a:prstGeom>
          <a:noFill/>
        </p:spPr>
        <p:txBody>
          <a:bodyPr wrap="square" rtlCol="0" anchor="t">
            <a:spAutoFit/>
          </a:bodyPr>
          <a:lstStyle/>
          <a:p>
            <a:pPr algn="ctr"/>
            <a:r>
              <a:rPr lang="zh-TW" altLang="en-US" sz="8800" dirty="0">
                <a:ea typeface="SetoFont"/>
              </a:rPr>
              <a:t>陸路</a:t>
            </a:r>
            <a:endParaRPr lang="zh-TW" sz="8800" dirty="0">
              <a:ea typeface="SetoFont"/>
            </a:endParaRPr>
          </a:p>
        </p:txBody>
      </p:sp>
      <p:sp>
        <p:nvSpPr>
          <p:cNvPr id="8" name="文字方塊 7"/>
          <p:cNvSpPr txBox="1"/>
          <p:nvPr/>
        </p:nvSpPr>
        <p:spPr>
          <a:xfrm>
            <a:off x="2007475" y="4444747"/>
            <a:ext cx="3414763" cy="830997"/>
          </a:xfrm>
          <a:prstGeom prst="rect">
            <a:avLst/>
          </a:prstGeom>
          <a:noFill/>
        </p:spPr>
        <p:txBody>
          <a:bodyPr wrap="square" rtlCol="0" anchor="t">
            <a:spAutoFit/>
          </a:bodyPr>
          <a:lstStyle/>
          <a:p>
            <a:r>
              <a:rPr lang="en-US" altLang="zh-TW" sz="2400" dirty="0">
                <a:latin typeface="華康中圓體" panose="020F0509000000000000" pitchFamily="49" charset="-120"/>
                <a:ea typeface="華康中圓體"/>
                <a:cs typeface="SetoFont" panose="02000600000000000000" pitchFamily="2" charset="-120"/>
              </a:rPr>
              <a:t>-</a:t>
            </a:r>
            <a:r>
              <a:rPr lang="zh-TW" altLang="en-US" sz="2400" dirty="0">
                <a:latin typeface="華康中圓體" panose="020F0509000000000000" pitchFamily="49" charset="-120"/>
                <a:ea typeface="華康中圓體"/>
                <a:cs typeface="SetoFont" panose="02000600000000000000" pitchFamily="2" charset="-120"/>
              </a:rPr>
              <a:t>小</a:t>
            </a:r>
            <a:r>
              <a:rPr lang="zh-TW" sz="2400" dirty="0">
                <a:latin typeface="華康中圓體" panose="020F0509000000000000" pitchFamily="49" charset="-120"/>
                <a:ea typeface="華康中圓體"/>
                <a:cs typeface="SetoFont" panose="02000600000000000000" pitchFamily="2" charset="-120"/>
              </a:rPr>
              <a:t>船很</a:t>
            </a:r>
            <a:r>
              <a:rPr lang="zh-TW" altLang="en-US" sz="2400" dirty="0">
                <a:latin typeface="華康中圓體" panose="020F0509000000000000" pitchFamily="49" charset="-120"/>
                <a:ea typeface="華康中圓體"/>
                <a:cs typeface="SetoFont" panose="02000600000000000000" pitchFamily="2" charset="-120"/>
              </a:rPr>
              <a:t>容易沉船</a:t>
            </a:r>
            <a:endParaRPr lang="en-US" altLang="zh-TW" sz="2400" dirty="0">
              <a:latin typeface="華康中圓體" panose="020F0509000000000000" pitchFamily="49" charset="-120"/>
              <a:ea typeface="華康中圓體"/>
              <a:cs typeface="SetoFont" panose="02000600000000000000" pitchFamily="2" charset="-120"/>
            </a:endParaRPr>
          </a:p>
          <a:p>
            <a:r>
              <a:rPr lang="en-US" altLang="zh-TW" sz="2400" dirty="0">
                <a:latin typeface="華康中圓體" panose="020F0509000000000000" pitchFamily="49" charset="-120"/>
                <a:ea typeface="華康中圓體"/>
                <a:cs typeface="SetoFont" panose="02000600000000000000" pitchFamily="2" charset="-120"/>
              </a:rPr>
              <a:t>-</a:t>
            </a:r>
            <a:r>
              <a:rPr lang="zh-TW" sz="2400" dirty="0">
                <a:latin typeface="華康中圓體" panose="020F0509000000000000" pitchFamily="49" charset="-120"/>
                <a:ea typeface="華康中圓體"/>
                <a:cs typeface="SetoFont" panose="02000600000000000000" pitchFamily="2" charset="-120"/>
              </a:rPr>
              <a:t>不</a:t>
            </a:r>
            <a:r>
              <a:rPr lang="zh-TW" altLang="en-US" sz="2400" dirty="0">
                <a:latin typeface="華康中圓體" panose="020F0509000000000000" pitchFamily="49" charset="-120"/>
                <a:ea typeface="華康中圓體"/>
                <a:cs typeface="SetoFont" panose="02000600000000000000" pitchFamily="2" charset="-120"/>
              </a:rPr>
              <a:t>易被抓</a:t>
            </a:r>
            <a:endParaRPr lang="zh-TW" dirty="0"/>
          </a:p>
        </p:txBody>
      </p:sp>
      <p:sp>
        <p:nvSpPr>
          <p:cNvPr id="9" name="文字方塊 8"/>
          <p:cNvSpPr txBox="1"/>
          <p:nvPr/>
        </p:nvSpPr>
        <p:spPr>
          <a:xfrm>
            <a:off x="8208579" y="4390886"/>
            <a:ext cx="3339224" cy="830997"/>
          </a:xfrm>
          <a:prstGeom prst="rect">
            <a:avLst/>
          </a:prstGeom>
          <a:noFill/>
        </p:spPr>
        <p:txBody>
          <a:bodyPr wrap="square" rtlCol="0" anchor="t">
            <a:spAutoFit/>
          </a:bodyPr>
          <a:lstStyle/>
          <a:p>
            <a:r>
              <a:rPr lang="en-US" altLang="zh-TW" sz="2400" dirty="0">
                <a:latin typeface="華康中圓體" panose="020F0509000000000000" pitchFamily="49" charset="-120"/>
                <a:ea typeface="華康中圓體"/>
                <a:cs typeface="SetoFont" panose="02000600000000000000" pitchFamily="2" charset="-120"/>
              </a:rPr>
              <a:t>-</a:t>
            </a:r>
            <a:r>
              <a:rPr lang="zh-TW" altLang="en-US" sz="2400" dirty="0" smtClean="0">
                <a:latin typeface="華康中圓體" panose="020F0509000000000000" pitchFamily="49" charset="-120"/>
                <a:ea typeface="華康中圓體"/>
                <a:cs typeface="SetoFont" panose="02000600000000000000" pitchFamily="2" charset="-120"/>
              </a:rPr>
              <a:t>陸路不用跨海</a:t>
            </a:r>
            <a:endParaRPr lang="en-US" altLang="zh-TW" sz="2400" dirty="0" smtClean="0">
              <a:latin typeface="華康中圓體" panose="020F0509000000000000" pitchFamily="49" charset="-120"/>
              <a:ea typeface="華康中圓體"/>
              <a:cs typeface="SetoFont" panose="02000600000000000000" pitchFamily="2" charset="-120"/>
            </a:endParaRPr>
          </a:p>
          <a:p>
            <a:r>
              <a:rPr lang="en-US" altLang="zh-TW" sz="2400" dirty="0" smtClean="0">
                <a:latin typeface="華康中圓體" panose="020F0509000000000000" pitchFamily="49" charset="-120"/>
                <a:ea typeface="華康中圓體"/>
                <a:cs typeface="SetoFont" panose="02000600000000000000" pitchFamily="2" charset="-120"/>
              </a:rPr>
              <a:t>-</a:t>
            </a:r>
            <a:r>
              <a:rPr lang="zh-TW" altLang="en-US" sz="2400" dirty="0">
                <a:latin typeface="華康中圓體" panose="020F0509000000000000" pitchFamily="49" charset="-120"/>
                <a:ea typeface="華康中圓體"/>
                <a:cs typeface="SetoFont" panose="02000600000000000000" pitchFamily="2" charset="-120"/>
              </a:rPr>
              <a:t>可</a:t>
            </a:r>
            <a:r>
              <a:rPr lang="zh-TW" sz="2400" dirty="0">
                <a:latin typeface="華康中圓體" panose="020F0509000000000000" pitchFamily="49" charset="-120"/>
                <a:ea typeface="華康中圓體"/>
                <a:cs typeface="SetoFont" panose="02000600000000000000" pitchFamily="2" charset="-120"/>
              </a:rPr>
              <a:t>能會被抓到</a:t>
            </a:r>
            <a:endParaRPr lang="zh-TW" dirty="0"/>
          </a:p>
        </p:txBody>
      </p:sp>
    </p:spTree>
    <p:extLst>
      <p:ext uri="{BB962C8B-B14F-4D97-AF65-F5344CB8AC3E}">
        <p14:creationId xmlns:p14="http://schemas.microsoft.com/office/powerpoint/2010/main" val="9834429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字方塊 15">
            <a:extLst>
              <a:ext uri="{FF2B5EF4-FFF2-40B4-BE49-F238E27FC236}">
                <a16:creationId xmlns:a16="http://schemas.microsoft.com/office/drawing/2014/main" xmlns="" id="{B8EE0597-E336-4242-B2E4-4A33309134C5}"/>
              </a:ext>
            </a:extLst>
          </p:cNvPr>
          <p:cNvSpPr txBox="1"/>
          <p:nvPr/>
        </p:nvSpPr>
        <p:spPr>
          <a:xfrm>
            <a:off x="630720" y="2111470"/>
            <a:ext cx="1108206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400" dirty="0">
                <a:latin typeface="華康中圓體" panose="020F0509000000000000" pitchFamily="49" charset="-120"/>
                <a:ea typeface="華康中圓體" panose="020F0509000000000000" pitchFamily="49" charset="-120"/>
                <a:cs typeface="+mn-lt"/>
              </a:rPr>
              <a:t>阿</a:t>
            </a:r>
            <a:r>
              <a:rPr lang="zh-TW" altLang="en-US" sz="2400" dirty="0" smtClean="0">
                <a:latin typeface="華康中圓體" panose="020F0509000000000000" pitchFamily="49" charset="-120"/>
                <a:ea typeface="華康中圓體" panose="020F0509000000000000" pitchFamily="49" charset="-120"/>
                <a:cs typeface="+mn-lt"/>
              </a:rPr>
              <a:t>布帶</a:t>
            </a:r>
            <a:r>
              <a:rPr lang="zh-TW" altLang="en-US" sz="2400" dirty="0">
                <a:latin typeface="華康中圓體" panose="020F0509000000000000" pitchFamily="49" charset="-120"/>
                <a:ea typeface="華康中圓體" panose="020F0509000000000000" pitchFamily="49" charset="-120"/>
                <a:cs typeface="+mn-lt"/>
              </a:rPr>
              <a:t>你和你的家人登上一艘小船，船上</a:t>
            </a:r>
            <a:r>
              <a:rPr lang="zh-TW" altLang="en-US" sz="2400" dirty="0" smtClean="0">
                <a:latin typeface="華康中圓體" panose="020F0509000000000000" pitchFamily="49" charset="-120"/>
                <a:ea typeface="華康中圓體" panose="020F0509000000000000" pitchFamily="49" charset="-120"/>
                <a:cs typeface="+mn-lt"/>
              </a:rPr>
              <a:t>擠滿了人。</a:t>
            </a:r>
            <a:endParaRPr lang="en-US" altLang="zh-TW" sz="2400" dirty="0">
              <a:latin typeface="華康中圓體" panose="020F0509000000000000" pitchFamily="49" charset="-120"/>
              <a:ea typeface="華康中圓體" panose="020F0509000000000000" pitchFamily="49" charset="-120"/>
              <a:cs typeface="+mn-lt"/>
            </a:endParaRPr>
          </a:p>
          <a:p>
            <a:endParaRPr lang="zh-TW" altLang="en-US" sz="2400" dirty="0">
              <a:latin typeface="華康中圓體" panose="020F0509000000000000" pitchFamily="49" charset="-120"/>
              <a:ea typeface="華康中圓體" panose="020F0509000000000000" pitchFamily="49" charset="-120"/>
              <a:cs typeface="+mn-lt"/>
            </a:endParaRPr>
          </a:p>
          <a:p>
            <a:r>
              <a:rPr lang="zh-TW" altLang="en-US" sz="2400" dirty="0">
                <a:latin typeface="華康中圓體" panose="020F0509000000000000" pitchFamily="49" charset="-120"/>
                <a:ea typeface="華康中圓體" panose="020F0509000000000000" pitchFamily="49" charset="-120"/>
                <a:cs typeface="+mn-lt"/>
              </a:rPr>
              <a:t>經過一天漫長的航程，船上的發動機不動了。</a:t>
            </a:r>
            <a:endParaRPr lang="en-US" altLang="zh-TW" sz="2400" dirty="0">
              <a:latin typeface="華康中圓體" panose="020F0509000000000000" pitchFamily="49" charset="-120"/>
              <a:ea typeface="華康中圓體" panose="020F0509000000000000" pitchFamily="49" charset="-120"/>
              <a:cs typeface="+mn-lt"/>
            </a:endParaRPr>
          </a:p>
          <a:p>
            <a:endParaRPr lang="zh-TW" altLang="en-US" sz="2400" dirty="0">
              <a:latin typeface="華康中圓體" panose="020F0509000000000000" pitchFamily="49" charset="-120"/>
              <a:ea typeface="華康中圓體" panose="020F0509000000000000" pitchFamily="49" charset="-120"/>
              <a:cs typeface="+mn-lt"/>
            </a:endParaRPr>
          </a:p>
          <a:p>
            <a:r>
              <a:rPr lang="zh-TW" altLang="en-US" sz="2400" dirty="0">
                <a:latin typeface="華康中圓體" panose="020F0509000000000000" pitchFamily="49" charset="-120"/>
                <a:ea typeface="華康中圓體" panose="020F0509000000000000" pitchFamily="49" charset="-120"/>
                <a:cs typeface="+mn-lt"/>
              </a:rPr>
              <a:t>司機有一隻衛星電話，但電池電量不足，只夠打</a:t>
            </a:r>
            <a:r>
              <a:rPr lang="zh-TW" altLang="en-US" sz="2400" dirty="0">
                <a:solidFill>
                  <a:srgbClr val="C35A78"/>
                </a:solidFill>
                <a:latin typeface="華康中圓體" panose="020F0509000000000000" pitchFamily="49" charset="-120"/>
                <a:ea typeface="華康中圓體" panose="020F0509000000000000" pitchFamily="49" charset="-120"/>
                <a:cs typeface="+mn-lt"/>
              </a:rPr>
              <a:t>一個電話</a:t>
            </a:r>
            <a:r>
              <a:rPr lang="zh-TW" altLang="en-US" sz="2400" dirty="0" smtClean="0">
                <a:latin typeface="華康中圓體" panose="020F0509000000000000" pitchFamily="49" charset="-120"/>
                <a:ea typeface="華康中圓體" panose="020F0509000000000000" pitchFamily="49" charset="-120"/>
                <a:cs typeface="+mn-lt"/>
              </a:rPr>
              <a:t>。</a:t>
            </a:r>
            <a:endParaRPr lang="en-US" altLang="zh-TW" sz="2400" dirty="0">
              <a:latin typeface="華康中圓體" panose="020F0509000000000000" pitchFamily="49" charset="-120"/>
              <a:ea typeface="華康中圓體" panose="020F0509000000000000" pitchFamily="49" charset="-120"/>
              <a:cs typeface="+mn-lt"/>
            </a:endParaRPr>
          </a:p>
        </p:txBody>
      </p:sp>
      <p:sp>
        <p:nvSpPr>
          <p:cNvPr id="7" name="文字方塊 6">
            <a:extLst>
              <a:ext uri="{FF2B5EF4-FFF2-40B4-BE49-F238E27FC236}">
                <a16:creationId xmlns:a16="http://schemas.microsoft.com/office/drawing/2014/main" xmlns="" id="{D4D07BCD-EF56-4381-BB77-3151E20452B2}"/>
              </a:ext>
            </a:extLst>
          </p:cNvPr>
          <p:cNvSpPr txBox="1"/>
          <p:nvPr/>
        </p:nvSpPr>
        <p:spPr>
          <a:xfrm>
            <a:off x="630720" y="4512129"/>
            <a:ext cx="1090616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5400" dirty="0" smtClean="0">
                <a:solidFill>
                  <a:schemeClr val="accent2">
                    <a:lumMod val="40000"/>
                    <a:lumOff val="60000"/>
                  </a:schemeClr>
                </a:solidFill>
                <a:latin typeface="華康中圓體" panose="020F0509000000000000" pitchFamily="49" charset="-120"/>
                <a:ea typeface="華康中圓體" panose="020F0509000000000000" pitchFamily="49" charset="-120"/>
                <a:cs typeface="+mn-lt"/>
              </a:rPr>
              <a:t>你</a:t>
            </a:r>
            <a:r>
              <a:rPr lang="zh-TW" altLang="en-US" sz="5400" dirty="0">
                <a:solidFill>
                  <a:schemeClr val="accent2">
                    <a:lumMod val="40000"/>
                    <a:lumOff val="60000"/>
                  </a:schemeClr>
                </a:solidFill>
                <a:latin typeface="華康中圓體" panose="020F0509000000000000" pitchFamily="49" charset="-120"/>
                <a:ea typeface="華康中圓體" panose="020F0509000000000000" pitchFamily="49" charset="-120"/>
                <a:cs typeface="+mn-lt"/>
              </a:rPr>
              <a:t>要打給</a:t>
            </a:r>
            <a:r>
              <a:rPr lang="zh-TW" altLang="en-US" sz="5400" dirty="0">
                <a:solidFill>
                  <a:srgbClr val="FF9933"/>
                </a:solidFill>
                <a:latin typeface="華康中圓體" panose="020F0509000000000000" pitchFamily="49" charset="-120"/>
                <a:ea typeface="華康中圓體" panose="020F0509000000000000" pitchFamily="49" charset="-120"/>
                <a:cs typeface="+mn-lt"/>
              </a:rPr>
              <a:t>海岸警衛隊</a:t>
            </a:r>
            <a:r>
              <a:rPr lang="zh-TW" altLang="en-US" sz="5400" dirty="0">
                <a:solidFill>
                  <a:schemeClr val="accent2">
                    <a:lumMod val="40000"/>
                    <a:lumOff val="60000"/>
                  </a:schemeClr>
                </a:solidFill>
                <a:latin typeface="華康中圓體" panose="020F0509000000000000" pitchFamily="49" charset="-120"/>
                <a:ea typeface="華康中圓體" panose="020F0509000000000000" pitchFamily="49" charset="-120"/>
                <a:cs typeface="+mn-lt"/>
              </a:rPr>
              <a:t>或者</a:t>
            </a:r>
            <a:r>
              <a:rPr lang="zh-TW" altLang="en-US" sz="5400" dirty="0">
                <a:solidFill>
                  <a:srgbClr val="FF9933"/>
                </a:solidFill>
                <a:latin typeface="華康中圓體" panose="020F0509000000000000" pitchFamily="49" charset="-120"/>
                <a:ea typeface="華康中圓體" panose="020F0509000000000000" pitchFamily="49" charset="-120"/>
                <a:cs typeface="+mn-lt"/>
              </a:rPr>
              <a:t>走私犯</a:t>
            </a:r>
            <a:r>
              <a:rPr lang="zh-TW" altLang="en-US" sz="5400" dirty="0">
                <a:solidFill>
                  <a:schemeClr val="accent2">
                    <a:lumMod val="40000"/>
                    <a:lumOff val="60000"/>
                  </a:schemeClr>
                </a:solidFill>
                <a:latin typeface="華康中圓體" panose="020F0509000000000000" pitchFamily="49" charset="-120"/>
                <a:ea typeface="華康中圓體" panose="020F0509000000000000" pitchFamily="49" charset="-120"/>
                <a:cs typeface="+mn-lt"/>
              </a:rPr>
              <a:t>呢</a:t>
            </a:r>
            <a:r>
              <a:rPr lang="zh-TW" altLang="en-US" sz="5400" dirty="0" smtClean="0">
                <a:solidFill>
                  <a:schemeClr val="accent2">
                    <a:lumMod val="40000"/>
                    <a:lumOff val="60000"/>
                  </a:schemeClr>
                </a:solidFill>
                <a:latin typeface="華康中圓體" panose="020F0509000000000000" pitchFamily="49" charset="-120"/>
                <a:ea typeface="華康中圓體" panose="020F0509000000000000" pitchFamily="49" charset="-120"/>
                <a:cs typeface="+mn-lt"/>
              </a:rPr>
              <a:t>？</a:t>
            </a:r>
            <a:endParaRPr lang="zh-TW" altLang="en-US" sz="5400" dirty="0">
              <a:solidFill>
                <a:schemeClr val="accent2">
                  <a:lumMod val="40000"/>
                  <a:lumOff val="60000"/>
                </a:schemeClr>
              </a:solidFill>
              <a:latin typeface="華康中圓體" panose="020F0509000000000000" pitchFamily="49" charset="-120"/>
              <a:ea typeface="華康中圓體" panose="020F0509000000000000" pitchFamily="49" charset="-120"/>
              <a:cs typeface="+mn-lt"/>
            </a:endParaRPr>
          </a:p>
        </p:txBody>
      </p:sp>
      <p:sp>
        <p:nvSpPr>
          <p:cNvPr id="6" name="五邊形 5"/>
          <p:cNvSpPr/>
          <p:nvPr/>
        </p:nvSpPr>
        <p:spPr>
          <a:xfrm>
            <a:off x="1" y="544393"/>
            <a:ext cx="4593020"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8" name="文字方塊 7"/>
          <p:cNvSpPr txBox="1"/>
          <p:nvPr/>
        </p:nvSpPr>
        <p:spPr>
          <a:xfrm>
            <a:off x="948906" y="623972"/>
            <a:ext cx="2319811" cy="1107996"/>
          </a:xfrm>
          <a:prstGeom prst="rect">
            <a:avLst/>
          </a:prstGeom>
          <a:noFill/>
        </p:spPr>
        <p:txBody>
          <a:bodyPr wrap="square" rtlCol="0" anchor="t">
            <a:spAutoFit/>
          </a:bodyPr>
          <a:lstStyle/>
          <a:p>
            <a:r>
              <a:rPr lang="zh-TW" altLang="en-US" sz="6600" dirty="0">
                <a:solidFill>
                  <a:srgbClr val="363639"/>
                </a:solidFill>
                <a:latin typeface="SetoFont" panose="02000600000000000000" pitchFamily="2" charset="-120"/>
                <a:ea typeface="SetoFont"/>
                <a:cs typeface="SetoFont" panose="02000600000000000000" pitchFamily="2" charset="-120"/>
              </a:rPr>
              <a:t>海路</a:t>
            </a:r>
            <a:endParaRPr lang="zh-TW" altLang="en-US" sz="6600" dirty="0">
              <a:solidFill>
                <a:srgbClr val="363639"/>
              </a:solidFill>
              <a:latin typeface="SetoFont" panose="02000600000000000000" pitchFamily="2" charset="-120"/>
              <a:ea typeface="SetoFont" panose="02000600000000000000" pitchFamily="2" charset="-120"/>
              <a:cs typeface="SetoFont" panose="02000600000000000000" pitchFamily="2" charset="-120"/>
            </a:endParaRPr>
          </a:p>
        </p:txBody>
      </p:sp>
    </p:spTree>
    <p:extLst>
      <p:ext uri="{BB962C8B-B14F-4D97-AF65-F5344CB8AC3E}">
        <p14:creationId xmlns:p14="http://schemas.microsoft.com/office/powerpoint/2010/main" val="349444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手繪多邊形 11">
            <a:hlinkClick r:id="rId3" action="ppaction://hlinksldjump"/>
            <a:extLst>
              <a:ext uri="{FF2B5EF4-FFF2-40B4-BE49-F238E27FC236}">
                <a16:creationId xmlns:a16="http://schemas.microsoft.com/office/drawing/2014/main" xmlns="" id="{E69F919F-9A4A-49E3-BCBE-C42BBA8734EA}"/>
              </a:ext>
            </a:extLst>
          </p:cNvPr>
          <p:cNvSpPr/>
          <p:nvPr/>
        </p:nvSpPr>
        <p:spPr>
          <a:xfrm rot="10800000">
            <a:off x="-2" y="-14377"/>
            <a:ext cx="6453353" cy="6877401"/>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6B86A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5" name="手繪多邊形 10">
            <a:hlinkClick r:id="rId4" action="ppaction://hlinksldjump"/>
            <a:extLst>
              <a:ext uri="{FF2B5EF4-FFF2-40B4-BE49-F238E27FC236}">
                <a16:creationId xmlns:a16="http://schemas.microsoft.com/office/drawing/2014/main" xmlns="" id="{6D18017E-3C9A-490E-8B7E-2A913E8A8142}"/>
              </a:ext>
            </a:extLst>
          </p:cNvPr>
          <p:cNvSpPr/>
          <p:nvPr/>
        </p:nvSpPr>
        <p:spPr>
          <a:xfrm>
            <a:off x="5749226" y="-7188"/>
            <a:ext cx="6453354" cy="6863024"/>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C35A7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 name="文字方塊 1">
            <a:hlinkClick r:id="rId3" action="ppaction://hlinksldjump"/>
          </p:cNvPr>
          <p:cNvSpPr txBox="1"/>
          <p:nvPr/>
        </p:nvSpPr>
        <p:spPr>
          <a:xfrm>
            <a:off x="516384" y="2142784"/>
            <a:ext cx="5189724" cy="1200329"/>
          </a:xfrm>
          <a:prstGeom prst="rect">
            <a:avLst/>
          </a:prstGeom>
          <a:noFill/>
        </p:spPr>
        <p:txBody>
          <a:bodyPr wrap="square" rtlCol="0" anchor="t">
            <a:spAutoFit/>
          </a:bodyPr>
          <a:lstStyle/>
          <a:p>
            <a:pPr algn="ctr"/>
            <a:r>
              <a:rPr lang="zh-TW" sz="7200" dirty="0">
                <a:ea typeface="SetoFont"/>
              </a:rPr>
              <a:t>海岸警衛隊</a:t>
            </a:r>
            <a:endParaRPr lang="zh-TW" dirty="0"/>
          </a:p>
        </p:txBody>
      </p:sp>
      <p:sp>
        <p:nvSpPr>
          <p:cNvPr id="4" name="文字方塊 3">
            <a:hlinkClick r:id="rId4" action="ppaction://hlinksldjump"/>
          </p:cNvPr>
          <p:cNvSpPr txBox="1"/>
          <p:nvPr/>
        </p:nvSpPr>
        <p:spPr>
          <a:xfrm>
            <a:off x="6255606" y="2110147"/>
            <a:ext cx="5619238" cy="1323439"/>
          </a:xfrm>
          <a:prstGeom prst="rect">
            <a:avLst/>
          </a:prstGeom>
          <a:noFill/>
        </p:spPr>
        <p:txBody>
          <a:bodyPr wrap="square" rtlCol="0" anchor="t">
            <a:spAutoFit/>
          </a:bodyPr>
          <a:lstStyle/>
          <a:p>
            <a:pPr algn="ctr"/>
            <a:r>
              <a:rPr lang="zh-TW" sz="8000" dirty="0">
                <a:ea typeface="SetoFont"/>
              </a:rPr>
              <a:t>走私犯</a:t>
            </a:r>
            <a:endParaRPr lang="zh-TW" sz="2000" dirty="0"/>
          </a:p>
        </p:txBody>
      </p:sp>
      <p:sp>
        <p:nvSpPr>
          <p:cNvPr id="8" name="文字方塊 7"/>
          <p:cNvSpPr txBox="1"/>
          <p:nvPr/>
        </p:nvSpPr>
        <p:spPr>
          <a:xfrm>
            <a:off x="879580" y="4860248"/>
            <a:ext cx="4869645" cy="830997"/>
          </a:xfrm>
          <a:prstGeom prst="rect">
            <a:avLst/>
          </a:prstGeom>
          <a:noFill/>
        </p:spPr>
        <p:txBody>
          <a:bodyPr wrap="square" rtlCol="0" anchor="t">
            <a:spAutoFit/>
          </a:bodyPr>
          <a:lstStyle/>
          <a:p>
            <a:r>
              <a:rPr lang="en-US" altLang="zh-TW" sz="2400" dirty="0" smtClean="0">
                <a:latin typeface="華康中圓體" panose="020F0509000000000000" pitchFamily="49" charset="-120"/>
                <a:ea typeface="華康中圓體"/>
                <a:cs typeface="SetoFont" panose="02000600000000000000" pitchFamily="2" charset="-120"/>
              </a:rPr>
              <a:t>-</a:t>
            </a:r>
            <a:r>
              <a:rPr lang="zh-TW" sz="2400" dirty="0" smtClean="0">
                <a:latin typeface="華康中圓體" panose="020F0509000000000000" pitchFamily="49" charset="-120"/>
                <a:ea typeface="華康中圓體"/>
                <a:cs typeface="SetoFont" panose="02000600000000000000" pitchFamily="2" charset="-120"/>
              </a:rPr>
              <a:t>可能</a:t>
            </a:r>
            <a:r>
              <a:rPr lang="zh-TW" sz="2400" dirty="0">
                <a:latin typeface="華康中圓體" panose="020F0509000000000000" pitchFamily="49" charset="-120"/>
                <a:ea typeface="華康中圓體"/>
                <a:cs typeface="SetoFont" panose="02000600000000000000" pitchFamily="2" charset="-120"/>
              </a:rPr>
              <a:t>會拯救</a:t>
            </a:r>
            <a:r>
              <a:rPr lang="zh-TW" sz="2400" dirty="0" smtClean="0">
                <a:latin typeface="華康中圓體" panose="020F0509000000000000" pitchFamily="49" charset="-120"/>
                <a:ea typeface="華康中圓體"/>
                <a:cs typeface="SetoFont" panose="02000600000000000000" pitchFamily="2" charset="-120"/>
              </a:rPr>
              <a:t>你們</a:t>
            </a:r>
            <a:endParaRPr lang="en-US" altLang="zh-TW" sz="2400" dirty="0" smtClean="0">
              <a:latin typeface="華康中圓體" panose="020F0509000000000000" pitchFamily="49" charset="-120"/>
              <a:ea typeface="華康中圓體"/>
              <a:cs typeface="SetoFont" panose="02000600000000000000" pitchFamily="2" charset="-120"/>
            </a:endParaRPr>
          </a:p>
          <a:p>
            <a:r>
              <a:rPr lang="en-US" altLang="zh-TW" sz="2400" dirty="0" smtClean="0">
                <a:latin typeface="華康中圓體" panose="020F0509000000000000" pitchFamily="49" charset="-120"/>
                <a:ea typeface="華康中圓體"/>
                <a:cs typeface="SetoFont" panose="02000600000000000000" pitchFamily="2" charset="-120"/>
              </a:rPr>
              <a:t>-</a:t>
            </a:r>
            <a:r>
              <a:rPr lang="zh-TW" altLang="en-US" sz="2400" dirty="0" smtClean="0">
                <a:latin typeface="華康中圓體" panose="020F0509000000000000" pitchFamily="49" charset="-120"/>
                <a:ea typeface="華康中圓體"/>
                <a:cs typeface="SetoFont" panose="02000600000000000000" pitchFamily="2" charset="-120"/>
              </a:rPr>
              <a:t>可能把你</a:t>
            </a:r>
            <a:r>
              <a:rPr lang="zh-TW" altLang="en-US" sz="2400" dirty="0">
                <a:latin typeface="華康中圓體" panose="020F0509000000000000" pitchFamily="49" charset="-120"/>
                <a:ea typeface="華康中圓體"/>
                <a:cs typeface="SetoFont" panose="02000600000000000000" pitchFamily="2" charset="-120"/>
              </a:rPr>
              <a:t>們</a:t>
            </a:r>
            <a:r>
              <a:rPr lang="zh-TW" sz="2400" dirty="0" smtClean="0">
                <a:latin typeface="華康中圓體" panose="020F0509000000000000" pitchFamily="49" charset="-120"/>
                <a:ea typeface="華康中圓體"/>
                <a:cs typeface="SetoFont" panose="02000600000000000000" pitchFamily="2" charset="-120"/>
              </a:rPr>
              <a:t>趕</a:t>
            </a:r>
            <a:r>
              <a:rPr lang="zh-TW" sz="2400" dirty="0">
                <a:latin typeface="華康中圓體" panose="020F0509000000000000" pitchFamily="49" charset="-120"/>
                <a:ea typeface="華康中圓體"/>
                <a:cs typeface="SetoFont" panose="02000600000000000000" pitchFamily="2" charset="-120"/>
              </a:rPr>
              <a:t>回</a:t>
            </a:r>
            <a:r>
              <a:rPr lang="zh-TW" sz="2400" dirty="0" smtClean="0">
                <a:latin typeface="華康中圓體" panose="020F0509000000000000" pitchFamily="49" charset="-120"/>
                <a:ea typeface="華康中圓體"/>
                <a:cs typeface="SetoFont" panose="02000600000000000000" pitchFamily="2" charset="-120"/>
              </a:rPr>
              <a:t>土耳其</a:t>
            </a:r>
            <a:endParaRPr lang="zh-TW" dirty="0"/>
          </a:p>
        </p:txBody>
      </p:sp>
      <p:sp>
        <p:nvSpPr>
          <p:cNvPr id="9" name="文字方塊 8"/>
          <p:cNvSpPr txBox="1"/>
          <p:nvPr/>
        </p:nvSpPr>
        <p:spPr>
          <a:xfrm>
            <a:off x="7846541" y="4860249"/>
            <a:ext cx="3805881" cy="830997"/>
          </a:xfrm>
          <a:prstGeom prst="rect">
            <a:avLst/>
          </a:prstGeom>
          <a:noFill/>
        </p:spPr>
        <p:txBody>
          <a:bodyPr wrap="square" rtlCol="0" anchor="t">
            <a:spAutoFit/>
          </a:bodyPr>
          <a:lstStyle/>
          <a:p>
            <a:r>
              <a:rPr lang="en-US" altLang="zh-TW" sz="2400" dirty="0" smtClean="0">
                <a:latin typeface="華康中圓體" panose="020F0509000000000000" pitchFamily="49" charset="-120"/>
                <a:ea typeface="華康中圓體"/>
                <a:cs typeface="SetoFont" panose="02000600000000000000" pitchFamily="2" charset="-120"/>
              </a:rPr>
              <a:t>-</a:t>
            </a:r>
            <a:r>
              <a:rPr lang="zh-TW" sz="2400" dirty="0" smtClean="0">
                <a:latin typeface="華康中圓體" panose="020F0509000000000000" pitchFamily="49" charset="-120"/>
                <a:ea typeface="華康中圓體"/>
                <a:cs typeface="SetoFont" panose="02000600000000000000" pitchFamily="2" charset="-120"/>
              </a:rPr>
              <a:t>可能派</a:t>
            </a:r>
            <a:r>
              <a:rPr lang="zh-TW" sz="2400" dirty="0">
                <a:latin typeface="華康中圓體" panose="020F0509000000000000" pitchFamily="49" charset="-120"/>
                <a:ea typeface="華康中圓體"/>
                <a:cs typeface="SetoFont" panose="02000600000000000000" pitchFamily="2" charset="-120"/>
              </a:rPr>
              <a:t>一艘船</a:t>
            </a:r>
            <a:r>
              <a:rPr lang="zh-TW" altLang="en-US" sz="2400" dirty="0" smtClean="0">
                <a:latin typeface="華康中圓體" panose="020F0509000000000000" pitchFamily="49" charset="-120"/>
                <a:ea typeface="華康中圓體"/>
                <a:cs typeface="SetoFont" panose="02000600000000000000" pitchFamily="2" charset="-120"/>
              </a:rPr>
              <a:t>來</a:t>
            </a:r>
            <a:endParaRPr lang="en-US" altLang="zh-TW" sz="2400" dirty="0" smtClean="0">
              <a:latin typeface="華康中圓體" panose="020F0509000000000000" pitchFamily="49" charset="-120"/>
              <a:ea typeface="華康中圓體"/>
              <a:cs typeface="SetoFont" panose="02000600000000000000" pitchFamily="2" charset="-120"/>
            </a:endParaRPr>
          </a:p>
          <a:p>
            <a:r>
              <a:rPr lang="en-US" altLang="zh-TW" sz="2400" dirty="0" smtClean="0">
                <a:latin typeface="華康中圓體" panose="020F0509000000000000" pitchFamily="49" charset="-120"/>
                <a:ea typeface="華康中圓體"/>
                <a:cs typeface="SetoFont" panose="02000600000000000000" pitchFamily="2" charset="-120"/>
              </a:rPr>
              <a:t>-</a:t>
            </a:r>
            <a:r>
              <a:rPr lang="zh-TW" altLang="en-US" sz="2400" dirty="0" smtClean="0">
                <a:latin typeface="華康中圓體" panose="020F0509000000000000" pitchFamily="49" charset="-120"/>
                <a:ea typeface="華康中圓體"/>
                <a:cs typeface="SetoFont" panose="02000600000000000000" pitchFamily="2" charset="-120"/>
              </a:rPr>
              <a:t>可</a:t>
            </a:r>
            <a:r>
              <a:rPr lang="zh-TW" sz="2400" dirty="0" smtClean="0">
                <a:latin typeface="華康中圓體" panose="020F0509000000000000" pitchFamily="49" charset="-120"/>
                <a:ea typeface="華康中圓體"/>
                <a:cs typeface="SetoFont" panose="02000600000000000000" pitchFamily="2" charset="-120"/>
              </a:rPr>
              <a:t>能</a:t>
            </a:r>
            <a:r>
              <a:rPr lang="zh-TW" altLang="en-US" sz="2400" dirty="0" smtClean="0">
                <a:latin typeface="華康中圓體" panose="020F0509000000000000" pitchFamily="49" charset="-120"/>
                <a:ea typeface="華康中圓體"/>
                <a:cs typeface="SetoFont" panose="02000600000000000000" pitchFamily="2" charset="-120"/>
              </a:rPr>
              <a:t>不理你們</a:t>
            </a:r>
            <a:endParaRPr lang="zh-TW" dirty="0"/>
          </a:p>
        </p:txBody>
      </p:sp>
    </p:spTree>
    <p:extLst>
      <p:ext uri="{BB962C8B-B14F-4D97-AF65-F5344CB8AC3E}">
        <p14:creationId xmlns:p14="http://schemas.microsoft.com/office/powerpoint/2010/main" val="36130443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1328468" y="5236234"/>
            <a:ext cx="3053749" cy="369332"/>
          </a:xfrm>
          <a:prstGeom prst="rect">
            <a:avLst/>
          </a:prstGeom>
          <a:noFill/>
        </p:spPr>
        <p:txBody>
          <a:bodyPr wrap="square" rtlCol="0" anchor="t">
            <a:spAutoFit/>
          </a:bodyPr>
          <a:lstStyle/>
          <a:p>
            <a:endParaRPr lang="zh-TW" dirty="0">
              <a:cs typeface="Calibri"/>
            </a:endParaRPr>
          </a:p>
        </p:txBody>
      </p:sp>
      <p:sp>
        <p:nvSpPr>
          <p:cNvPr id="9" name="文字方塊 8"/>
          <p:cNvSpPr txBox="1"/>
          <p:nvPr/>
        </p:nvSpPr>
        <p:spPr>
          <a:xfrm>
            <a:off x="6958639" y="5236234"/>
            <a:ext cx="3053749" cy="369332"/>
          </a:xfrm>
          <a:prstGeom prst="rect">
            <a:avLst/>
          </a:prstGeom>
          <a:noFill/>
        </p:spPr>
        <p:txBody>
          <a:bodyPr wrap="square" rtlCol="0" anchor="t">
            <a:spAutoFit/>
          </a:bodyPr>
          <a:lstStyle/>
          <a:p>
            <a:endParaRPr lang="zh-TW" dirty="0">
              <a:ea typeface="+mn-lt"/>
              <a:cs typeface="+mn-lt"/>
            </a:endParaRPr>
          </a:p>
        </p:txBody>
      </p:sp>
      <p:pic>
        <p:nvPicPr>
          <p:cNvPr id="4098" name="Picture 2" descr="Fail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5310" y="-2374379"/>
            <a:ext cx="3758496" cy="2510693"/>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p:cNvSpPr txBox="1"/>
          <p:nvPr/>
        </p:nvSpPr>
        <p:spPr>
          <a:xfrm>
            <a:off x="5108523" y="6457890"/>
            <a:ext cx="5752134" cy="400110"/>
          </a:xfrm>
          <a:prstGeom prst="rect">
            <a:avLst/>
          </a:prstGeom>
          <a:noFill/>
        </p:spPr>
        <p:txBody>
          <a:bodyPr wrap="square" rtlCol="0">
            <a:spAutoFit/>
          </a:bodyPr>
          <a:lstStyle/>
          <a:p>
            <a:r>
              <a:rPr lang="zh-TW" altLang="en-US" sz="1000" dirty="0">
                <a:solidFill>
                  <a:schemeClr val="bg2">
                    <a:lumMod val="50000"/>
                    <a:lumOff val="50000"/>
                  </a:schemeClr>
                </a:solidFill>
                <a:latin typeface="+mn-ea"/>
              </a:rPr>
              <a:t>圖片來源</a:t>
            </a:r>
            <a:r>
              <a:rPr lang="en-US" altLang="zh-TW" sz="1000" dirty="0">
                <a:solidFill>
                  <a:schemeClr val="bg2">
                    <a:lumMod val="50000"/>
                    <a:lumOff val="50000"/>
                  </a:schemeClr>
                </a:solidFill>
                <a:latin typeface="+mn-ea"/>
              </a:rPr>
              <a:t>https://</a:t>
            </a:r>
            <a:r>
              <a:rPr lang="en-US" altLang="zh-TW" sz="1000" dirty="0" err="1">
                <a:solidFill>
                  <a:schemeClr val="bg2">
                    <a:lumMod val="50000"/>
                    <a:lumOff val="50000"/>
                  </a:schemeClr>
                </a:solidFill>
                <a:latin typeface="+mn-ea"/>
              </a:rPr>
              <a:t>vanna.com</a:t>
            </a:r>
            <a:r>
              <a:rPr lang="en-US" altLang="zh-TW" sz="1000" dirty="0">
                <a:solidFill>
                  <a:schemeClr val="bg2">
                    <a:lumMod val="50000"/>
                    <a:lumOff val="50000"/>
                  </a:schemeClr>
                </a:solidFill>
                <a:latin typeface="+mn-ea"/>
              </a:rPr>
              <a:t>/articles/read/</a:t>
            </a:r>
            <a:r>
              <a:rPr lang="en-US" altLang="zh-TW" sz="1000" dirty="0" err="1">
                <a:solidFill>
                  <a:schemeClr val="bg2">
                    <a:lumMod val="50000"/>
                    <a:lumOff val="50000"/>
                  </a:schemeClr>
                </a:solidFill>
                <a:latin typeface="+mn-ea"/>
              </a:rPr>
              <a:t>tell-me-about-a-time-you-failed-8008?hl</a:t>
            </a:r>
            <a:r>
              <a:rPr lang="en-US" altLang="zh-TW" sz="1000" dirty="0">
                <a:solidFill>
                  <a:schemeClr val="bg2">
                    <a:lumMod val="50000"/>
                    <a:lumOff val="50000"/>
                  </a:schemeClr>
                </a:solidFill>
                <a:latin typeface="+mn-ea"/>
              </a:rPr>
              <a:t>=</a:t>
            </a:r>
            <a:r>
              <a:rPr lang="en-US" altLang="zh-TW" sz="1000" dirty="0" err="1">
                <a:solidFill>
                  <a:schemeClr val="bg2">
                    <a:lumMod val="50000"/>
                    <a:lumOff val="50000"/>
                  </a:schemeClr>
                </a:solidFill>
                <a:latin typeface="+mn-ea"/>
              </a:rPr>
              <a:t>zh-Hant</a:t>
            </a:r>
            <a:endParaRPr lang="zh-TW" altLang="en-US" sz="1000" dirty="0">
              <a:solidFill>
                <a:schemeClr val="bg2">
                  <a:lumMod val="50000"/>
                  <a:lumOff val="50000"/>
                </a:schemeClr>
              </a:solidFill>
            </a:endParaRPr>
          </a:p>
          <a:p>
            <a:endParaRPr lang="zh-TW" altLang="en-US" sz="1000" dirty="0">
              <a:solidFill>
                <a:schemeClr val="bg2">
                  <a:lumMod val="50000"/>
                  <a:lumOff val="50000"/>
                </a:schemeClr>
              </a:solidFill>
              <a:latin typeface="+mn-ea"/>
            </a:endParaRPr>
          </a:p>
        </p:txBody>
      </p:sp>
      <p:sp>
        <p:nvSpPr>
          <p:cNvPr id="16" name="五邊形 15"/>
          <p:cNvSpPr/>
          <p:nvPr/>
        </p:nvSpPr>
        <p:spPr>
          <a:xfrm>
            <a:off x="1" y="573147"/>
            <a:ext cx="5753819" cy="1238400"/>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17" name="文字方塊 16"/>
          <p:cNvSpPr txBox="1"/>
          <p:nvPr/>
        </p:nvSpPr>
        <p:spPr>
          <a:xfrm>
            <a:off x="226187" y="653328"/>
            <a:ext cx="4646763" cy="1015663"/>
          </a:xfrm>
          <a:prstGeom prst="rect">
            <a:avLst/>
          </a:prstGeom>
          <a:noFill/>
        </p:spPr>
        <p:txBody>
          <a:bodyPr wrap="square" rtlCol="0" anchor="t">
            <a:spAutoFit/>
          </a:bodyPr>
          <a:lstStyle/>
          <a:p>
            <a:pPr algn="ctr"/>
            <a:r>
              <a:rPr lang="zh-TW" altLang="en-US" sz="6000" dirty="0">
                <a:solidFill>
                  <a:schemeClr val="bg1">
                    <a:lumMod val="75000"/>
                    <a:lumOff val="25000"/>
                  </a:schemeClr>
                </a:solidFill>
                <a:latin typeface="SetoFont" panose="02000600000000000000" pitchFamily="2" charset="-120"/>
                <a:ea typeface="SetoFont" panose="02000600000000000000" pitchFamily="2" charset="-120"/>
                <a:cs typeface="SetoFont" panose="02000600000000000000" pitchFamily="2" charset="-120"/>
              </a:rPr>
              <a:t>海岸警衛隊</a:t>
            </a:r>
          </a:p>
        </p:txBody>
      </p:sp>
      <p:sp>
        <p:nvSpPr>
          <p:cNvPr id="3" name="文字方塊 2">
            <a:extLst>
              <a:ext uri="{FF2B5EF4-FFF2-40B4-BE49-F238E27FC236}">
                <a16:creationId xmlns:a16="http://schemas.microsoft.com/office/drawing/2014/main" xmlns="" id="{B8EE0597-E336-4242-B2E4-4A33309134C5}"/>
              </a:ext>
            </a:extLst>
          </p:cNvPr>
          <p:cNvSpPr txBox="1"/>
          <p:nvPr/>
        </p:nvSpPr>
        <p:spPr>
          <a:xfrm>
            <a:off x="641230" y="2539042"/>
            <a:ext cx="1090953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400" dirty="0">
                <a:latin typeface="華康中圓體" panose="020F0509000000000000" pitchFamily="49" charset="-120"/>
                <a:ea typeface="華康中圓體" panose="020F0509000000000000" pitchFamily="49" charset="-120"/>
                <a:cs typeface="SetoFont" panose="02000600000000000000" pitchFamily="2" charset="-120"/>
              </a:rPr>
              <a:t>你呼叫</a:t>
            </a:r>
            <a:r>
              <a:rPr lang="zh-TW" sz="2400" dirty="0">
                <a:solidFill>
                  <a:srgbClr val="A06188"/>
                </a:solidFill>
                <a:latin typeface="華康中圓體" panose="020F0509000000000000" pitchFamily="49" charset="-120"/>
                <a:ea typeface="華康中圓體" panose="020F0509000000000000" pitchFamily="49" charset="-120"/>
                <a:cs typeface="SetoFont" panose="02000600000000000000" pitchFamily="2" charset="-120"/>
              </a:rPr>
              <a:t>希臘</a:t>
            </a:r>
            <a:r>
              <a:rPr lang="zh-TW" sz="2400" dirty="0">
                <a:latin typeface="華康中圓體" panose="020F0509000000000000" pitchFamily="49" charset="-120"/>
                <a:ea typeface="華康中圓體" panose="020F0509000000000000" pitchFamily="49" charset="-120"/>
                <a:cs typeface="SetoFont" panose="02000600000000000000" pitchFamily="2" charset="-120"/>
              </a:rPr>
              <a:t>海岸警衛隊，但他們沒有出現。</a:t>
            </a:r>
            <a:endParaRPr lang="en-US" sz="2400" dirty="0">
              <a:latin typeface="華康中圓體" panose="020F0509000000000000" pitchFamily="49" charset="-120"/>
              <a:ea typeface="華康中圓體" panose="020F0509000000000000" pitchFamily="49" charset="-120"/>
              <a:cs typeface="SetoFont" panose="02000600000000000000" pitchFamily="2" charset="-120"/>
            </a:endParaRPr>
          </a:p>
          <a:p>
            <a:endParaRPr lang="en-US" altLang="zh-TW" sz="2400" dirty="0">
              <a:latin typeface="華康中圓體" panose="020F0509000000000000" pitchFamily="49" charset="-120"/>
              <a:ea typeface="華康中圓體" panose="020F0509000000000000" pitchFamily="49" charset="-120"/>
              <a:cs typeface="SetoFont" panose="02000600000000000000" pitchFamily="2" charset="-120"/>
            </a:endParaRPr>
          </a:p>
          <a:p>
            <a:r>
              <a:rPr lang="zh-TW" sz="2400" dirty="0">
                <a:latin typeface="華康中圓體" panose="020F0509000000000000" pitchFamily="49" charset="-120"/>
                <a:ea typeface="華康中圓體" panose="020F0509000000000000" pitchFamily="49" charset="-120"/>
                <a:cs typeface="SetoFont" panose="02000600000000000000" pitchFamily="2" charset="-120"/>
              </a:rPr>
              <a:t>相反地，</a:t>
            </a:r>
            <a:r>
              <a:rPr lang="zh-TW" sz="2400" dirty="0">
                <a:solidFill>
                  <a:srgbClr val="6B86A3"/>
                </a:solidFill>
                <a:latin typeface="華康中圓體" panose="020F0509000000000000" pitchFamily="49" charset="-120"/>
                <a:ea typeface="華康中圓體" panose="020F0509000000000000" pitchFamily="49" charset="-120"/>
                <a:cs typeface="SetoFont" panose="02000600000000000000" pitchFamily="2" charset="-120"/>
              </a:rPr>
              <a:t>土耳其</a:t>
            </a:r>
            <a:r>
              <a:rPr lang="zh-TW" sz="2400" dirty="0">
                <a:latin typeface="華康中圓體" panose="020F0509000000000000" pitchFamily="49" charset="-120"/>
                <a:ea typeface="華康中圓體" panose="020F0509000000000000" pitchFamily="49" charset="-120"/>
                <a:cs typeface="SetoFont" panose="02000600000000000000" pitchFamily="2" charset="-120"/>
              </a:rPr>
              <a:t>海岸警衛隊出現了，</a:t>
            </a:r>
            <a:r>
              <a:rPr lang="zh-TW" altLang="en-US" sz="2400" dirty="0">
                <a:latin typeface="華康中圓體" panose="020F0509000000000000" pitchFamily="49" charset="-120"/>
                <a:ea typeface="華康中圓體" panose="020F0509000000000000" pitchFamily="49" charset="-120"/>
                <a:cs typeface="SetoFont" panose="02000600000000000000" pitchFamily="2" charset="-120"/>
              </a:rPr>
              <a:t>他</a:t>
            </a:r>
            <a:r>
              <a:rPr lang="zh-TW" sz="2400" dirty="0">
                <a:latin typeface="華康中圓體" panose="020F0509000000000000" pitchFamily="49" charset="-120"/>
                <a:ea typeface="華康中圓體" panose="020F0509000000000000" pitchFamily="49" charset="-120"/>
                <a:cs typeface="SetoFont" panose="02000600000000000000" pitchFamily="2" charset="-120"/>
              </a:rPr>
              <a:t>們把你的船拖回到土耳其。</a:t>
            </a:r>
            <a:endParaRPr lang="en-US" sz="2400" dirty="0">
              <a:latin typeface="華康中圓體" panose="020F0509000000000000" pitchFamily="49" charset="-120"/>
              <a:ea typeface="華康中圓體" panose="020F0509000000000000" pitchFamily="49" charset="-120"/>
              <a:cs typeface="SetoFont" panose="02000600000000000000" pitchFamily="2" charset="-120"/>
            </a:endParaRPr>
          </a:p>
        </p:txBody>
      </p:sp>
      <p:sp>
        <p:nvSpPr>
          <p:cNvPr id="15" name="文字方塊 14">
            <a:extLst>
              <a:ext uri="{FF2B5EF4-FFF2-40B4-BE49-F238E27FC236}">
                <a16:creationId xmlns:a16="http://schemas.microsoft.com/office/drawing/2014/main" xmlns="" id="{B8EE0597-E336-4242-B2E4-4A33309134C5}"/>
              </a:ext>
            </a:extLst>
          </p:cNvPr>
          <p:cNvSpPr txBox="1"/>
          <p:nvPr/>
        </p:nvSpPr>
        <p:spPr>
          <a:xfrm>
            <a:off x="637623" y="4317630"/>
            <a:ext cx="1090616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zh-TW" sz="4400" dirty="0">
                <a:latin typeface="華康中圓體" panose="020F0509000000000000" pitchFamily="49" charset="-120"/>
                <a:ea typeface="華康中圓體" panose="020F0509000000000000" pitchFamily="49" charset="-120"/>
                <a:cs typeface="SetoFont" panose="02000600000000000000" pitchFamily="2" charset="-120"/>
              </a:rPr>
              <a:t>你和你的家人被安置在一個</a:t>
            </a:r>
            <a:r>
              <a:rPr lang="zh-TW" altLang="zh-TW" sz="4400" dirty="0">
                <a:solidFill>
                  <a:srgbClr val="C35A78"/>
                </a:solidFill>
                <a:latin typeface="華康中圓體" panose="020F0509000000000000" pitchFamily="49" charset="-120"/>
                <a:ea typeface="華康中圓體" panose="020F0509000000000000" pitchFamily="49" charset="-120"/>
                <a:cs typeface="SetoFont" panose="02000600000000000000" pitchFamily="2" charset="-120"/>
              </a:rPr>
              <a:t>難民營</a:t>
            </a:r>
            <a:r>
              <a:rPr lang="zh-TW" altLang="zh-TW" sz="4400" dirty="0">
                <a:latin typeface="華康中圓體" panose="020F0509000000000000" pitchFamily="49" charset="-120"/>
                <a:ea typeface="華康中圓體" panose="020F0509000000000000" pitchFamily="49" charset="-120"/>
                <a:cs typeface="SetoFont" panose="02000600000000000000" pitchFamily="2" charset="-120"/>
              </a:rPr>
              <a:t>。</a:t>
            </a:r>
            <a:endParaRPr lang="zh-TW" altLang="zh-TW" sz="4400" dirty="0">
              <a:latin typeface="華康中圓體" panose="020F0509000000000000" pitchFamily="49" charset="-120"/>
              <a:ea typeface="華康中圓體" panose="020F0509000000000000" pitchFamily="49" charset="-120"/>
            </a:endParaRPr>
          </a:p>
        </p:txBody>
      </p:sp>
      <p:pic>
        <p:nvPicPr>
          <p:cNvPr id="5" name="圖片 4"/>
          <p:cNvPicPr>
            <a:picLocks noChangeAspect="1"/>
          </p:cNvPicPr>
          <p:nvPr/>
        </p:nvPicPr>
        <p:blipFill>
          <a:blip r:embed="rId4"/>
          <a:stretch>
            <a:fillRect/>
          </a:stretch>
        </p:blipFill>
        <p:spPr>
          <a:xfrm rot="20711958">
            <a:off x="3399583" y="2230176"/>
            <a:ext cx="5382249" cy="2908705"/>
          </a:xfrm>
          <a:prstGeom prst="rect">
            <a:avLst/>
          </a:prstGeom>
        </p:spPr>
      </p:pic>
      <p:sp>
        <p:nvSpPr>
          <p:cNvPr id="18" name="五邊形 17">
            <a:hlinkClick r:id="rId5" action="ppaction://hlinksldjump"/>
          </p:cNvPr>
          <p:cNvSpPr/>
          <p:nvPr/>
        </p:nvSpPr>
        <p:spPr>
          <a:xfrm>
            <a:off x="10964174" y="6205729"/>
            <a:ext cx="1026543" cy="422211"/>
          </a:xfrm>
          <a:prstGeom prst="homePlate">
            <a:avLst>
              <a:gd name="adj" fmla="val 48303"/>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 </a:t>
            </a:r>
          </a:p>
        </p:txBody>
      </p:sp>
      <p:sp>
        <p:nvSpPr>
          <p:cNvPr id="19" name="五邊形 18">
            <a:hlinkClick r:id="rId6" action="ppaction://hlinksldjump"/>
          </p:cNvPr>
          <p:cNvSpPr/>
          <p:nvPr/>
        </p:nvSpPr>
        <p:spPr>
          <a:xfrm rot="10800000">
            <a:off x="10860657" y="5671459"/>
            <a:ext cx="1026543" cy="422211"/>
          </a:xfrm>
          <a:prstGeom prst="homePlate">
            <a:avLst>
              <a:gd name="adj" fmla="val 48303"/>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 </a:t>
            </a:r>
          </a:p>
        </p:txBody>
      </p:sp>
      <p:sp>
        <p:nvSpPr>
          <p:cNvPr id="20" name="文字方塊 19">
            <a:hlinkClick r:id="rId6" action="ppaction://hlinksldjump"/>
          </p:cNvPr>
          <p:cNvSpPr txBox="1"/>
          <p:nvPr/>
        </p:nvSpPr>
        <p:spPr>
          <a:xfrm>
            <a:off x="10912417" y="5713288"/>
            <a:ext cx="1026543" cy="338554"/>
          </a:xfrm>
          <a:prstGeom prst="rect">
            <a:avLst/>
          </a:prstGeom>
          <a:noFill/>
        </p:spPr>
        <p:txBody>
          <a:bodyPr wrap="square" rtlCol="0">
            <a:spAutoFit/>
          </a:bodyPr>
          <a:lstStyle/>
          <a:p>
            <a:r>
              <a:rPr lang="zh-TW" altLang="en-US" sz="1600" dirty="0">
                <a:solidFill>
                  <a:schemeClr val="bg1"/>
                </a:solidFill>
                <a:latin typeface="Mamelon" panose="02000600000000000000" pitchFamily="50" charset="-128"/>
                <a:ea typeface="Mamelon" panose="02000600000000000000" pitchFamily="50" charset="-128"/>
              </a:rPr>
              <a:t>再試一次</a:t>
            </a:r>
          </a:p>
        </p:txBody>
      </p:sp>
      <p:sp>
        <p:nvSpPr>
          <p:cNvPr id="21" name="文字方塊 20">
            <a:hlinkClick r:id="rId5" action="ppaction://hlinksldjump"/>
          </p:cNvPr>
          <p:cNvSpPr txBox="1"/>
          <p:nvPr/>
        </p:nvSpPr>
        <p:spPr>
          <a:xfrm>
            <a:off x="10935422" y="6255533"/>
            <a:ext cx="1003538" cy="338554"/>
          </a:xfrm>
          <a:prstGeom prst="rect">
            <a:avLst/>
          </a:prstGeom>
          <a:noFill/>
        </p:spPr>
        <p:txBody>
          <a:bodyPr wrap="square" rtlCol="0">
            <a:spAutoFit/>
          </a:bodyPr>
          <a:lstStyle/>
          <a:p>
            <a:r>
              <a:rPr lang="zh-TW" altLang="en-US" sz="1600" dirty="0">
                <a:solidFill>
                  <a:schemeClr val="bg1"/>
                </a:solidFill>
                <a:latin typeface="Mamelon" panose="02000600000000000000" pitchFamily="50" charset="-128"/>
                <a:ea typeface="Mamelon" panose="02000600000000000000" pitchFamily="50" charset="-128"/>
              </a:rPr>
              <a:t>跳至結尾</a:t>
            </a:r>
          </a:p>
        </p:txBody>
      </p:sp>
    </p:spTree>
    <p:extLst>
      <p:ext uri="{BB962C8B-B14F-4D97-AF65-F5344CB8AC3E}">
        <p14:creationId xmlns:p14="http://schemas.microsoft.com/office/powerpoint/2010/main" val="101364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3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750"/>
                                        <p:tgtEl>
                                          <p:spTgt spid="4098"/>
                                        </p:tgtEl>
                                        <p:attrNameLst>
                                          <p:attrName>ppt_x</p:attrName>
                                        </p:attrNameLst>
                                      </p:cBhvr>
                                      <p:tavLst>
                                        <p:tav tm="0">
                                          <p:val>
                                            <p:strVal val="ppt_x"/>
                                          </p:val>
                                        </p:tav>
                                        <p:tav tm="100000">
                                          <p:val>
                                            <p:strVal val="ppt_x"/>
                                          </p:val>
                                        </p:tav>
                                      </p:tavLst>
                                    </p:anim>
                                    <p:anim calcmode="lin" valueType="num">
                                      <p:cBhvr additive="base">
                                        <p:cTn id="17" dur="750"/>
                                        <p:tgtEl>
                                          <p:spTgt spid="4098"/>
                                        </p:tgtEl>
                                        <p:attrNameLst>
                                          <p:attrName>ppt_y</p:attrName>
                                        </p:attrNameLst>
                                      </p:cBhvr>
                                      <p:tavLst>
                                        <p:tav tm="0">
                                          <p:val>
                                            <p:strVal val="ppt_y"/>
                                          </p:val>
                                        </p:tav>
                                        <p:tav tm="100000">
                                          <p:val>
                                            <p:strVal val="1+ppt_h/2"/>
                                          </p:val>
                                        </p:tav>
                                      </p:tavLst>
                                    </p:anim>
                                    <p:set>
                                      <p:cBhvr>
                                        <p:cTn id="18" dur="1" fill="hold">
                                          <p:stCondLst>
                                            <p:cond delay="749"/>
                                          </p:stCondLst>
                                        </p:cTn>
                                        <p:tgtEl>
                                          <p:spTgt spid="4098"/>
                                        </p:tgtEl>
                                        <p:attrNameLst>
                                          <p:attrName>style.visibility</p:attrName>
                                        </p:attrNameLst>
                                      </p:cBhvr>
                                      <p:to>
                                        <p:strVal val="hidden"/>
                                      </p:to>
                                    </p:set>
                                  </p:childTnLst>
                                </p:cTn>
                              </p:par>
                            </p:childTnLst>
                          </p:cTn>
                        </p:par>
                        <p:par>
                          <p:cTn id="19" fill="hold">
                            <p:stCondLst>
                              <p:cond delay="750"/>
                            </p:stCondLst>
                            <p:childTnLst>
                              <p:par>
                                <p:cTn id="20" presetID="1" presetClass="entr" presetSubtype="0" fill="hold" nodeType="afterEffect">
                                  <p:stCondLst>
                                    <p:cond delay="50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字方塊 11">
            <a:extLst>
              <a:ext uri="{FF2B5EF4-FFF2-40B4-BE49-F238E27FC236}">
                <a16:creationId xmlns:a16="http://schemas.microsoft.com/office/drawing/2014/main" xmlns="" id="{D4D07BCD-EF56-4381-BB77-3151E20452B2}"/>
              </a:ext>
            </a:extLst>
          </p:cNvPr>
          <p:cNvSpPr txBox="1"/>
          <p:nvPr/>
        </p:nvSpPr>
        <p:spPr>
          <a:xfrm>
            <a:off x="630720" y="4706169"/>
            <a:ext cx="1156128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5400" dirty="0">
                <a:solidFill>
                  <a:schemeClr val="accent2">
                    <a:lumMod val="40000"/>
                    <a:lumOff val="60000"/>
                  </a:schemeClr>
                </a:solidFill>
                <a:latin typeface="華康中圓體"/>
                <a:ea typeface="華康中圓體"/>
              </a:rPr>
              <a:t>他們</a:t>
            </a:r>
            <a:r>
              <a:rPr lang="zh-TW" altLang="zh-TW" sz="5400" dirty="0">
                <a:solidFill>
                  <a:srgbClr val="FF9933"/>
                </a:solidFill>
                <a:latin typeface="華康中圓體"/>
                <a:ea typeface="華康中圓體"/>
              </a:rPr>
              <a:t>救</a:t>
            </a:r>
            <a:r>
              <a:rPr lang="zh-TW" altLang="en-US" sz="5400" dirty="0">
                <a:solidFill>
                  <a:schemeClr val="accent2">
                    <a:lumMod val="40000"/>
                    <a:lumOff val="60000"/>
                  </a:schemeClr>
                </a:solidFill>
                <a:latin typeface="華康中圓體"/>
                <a:ea typeface="華康中圓體"/>
              </a:rPr>
              <a:t>了你們</a:t>
            </a:r>
            <a:r>
              <a:rPr lang="zh-TW" altLang="zh-TW" sz="5400" dirty="0">
                <a:solidFill>
                  <a:schemeClr val="accent2">
                    <a:lumMod val="40000"/>
                    <a:lumOff val="60000"/>
                  </a:schemeClr>
                </a:solidFill>
                <a:latin typeface="華康中圓體"/>
                <a:ea typeface="華康中圓體"/>
              </a:rPr>
              <a:t>，你們</a:t>
            </a:r>
            <a:r>
              <a:rPr lang="zh-TW" altLang="en-US" sz="5400" dirty="0">
                <a:solidFill>
                  <a:schemeClr val="accent2">
                    <a:lumMod val="40000"/>
                    <a:lumOff val="60000"/>
                  </a:schemeClr>
                </a:solidFill>
                <a:latin typeface="華康中圓體"/>
                <a:ea typeface="華康中圓體"/>
              </a:rPr>
              <a:t>被帶到</a:t>
            </a:r>
            <a:r>
              <a:rPr lang="zh-TW" altLang="en-US" sz="5400" dirty="0">
                <a:solidFill>
                  <a:srgbClr val="FF9933"/>
                </a:solidFill>
                <a:latin typeface="華康中圓體"/>
                <a:ea typeface="華康中圓體"/>
              </a:rPr>
              <a:t>希臘</a:t>
            </a:r>
            <a:r>
              <a:rPr lang="zh-TW" altLang="zh-TW" sz="5400" dirty="0">
                <a:solidFill>
                  <a:schemeClr val="accent2">
                    <a:lumMod val="40000"/>
                    <a:lumOff val="60000"/>
                  </a:schemeClr>
                </a:solidFill>
                <a:latin typeface="華康中圓體"/>
                <a:ea typeface="華康中圓體"/>
              </a:rPr>
              <a:t>。</a:t>
            </a:r>
            <a:endParaRPr lang="zh-TW" altLang="zh-TW" sz="5400" dirty="0">
              <a:solidFill>
                <a:schemeClr val="accent2">
                  <a:lumMod val="40000"/>
                  <a:lumOff val="60000"/>
                </a:schemeClr>
              </a:solidFill>
              <a:latin typeface="華康中圓體"/>
            </a:endParaRPr>
          </a:p>
        </p:txBody>
      </p:sp>
      <p:sp>
        <p:nvSpPr>
          <p:cNvPr id="11" name="五邊形 10"/>
          <p:cNvSpPr/>
          <p:nvPr/>
        </p:nvSpPr>
        <p:spPr>
          <a:xfrm>
            <a:off x="1" y="544393"/>
            <a:ext cx="4136570"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2" name="文字方塊 1"/>
          <p:cNvSpPr txBox="1"/>
          <p:nvPr/>
        </p:nvSpPr>
        <p:spPr>
          <a:xfrm>
            <a:off x="630720" y="2443250"/>
            <a:ext cx="10494969" cy="1938992"/>
          </a:xfrm>
          <a:prstGeom prst="rect">
            <a:avLst/>
          </a:prstGeom>
          <a:noFill/>
        </p:spPr>
        <p:txBody>
          <a:bodyPr wrap="square" rtlCol="0" anchor="t">
            <a:spAutoFit/>
          </a:bodyPr>
          <a:lstStyle/>
          <a:p>
            <a:r>
              <a:rPr lang="zh-TW" altLang="en-US" sz="2400" dirty="0">
                <a:latin typeface="華康中圓體"/>
                <a:ea typeface="華康中圓體"/>
              </a:rPr>
              <a:t>問了</a:t>
            </a:r>
            <a:r>
              <a:rPr lang="zh-TW" sz="2400" dirty="0">
                <a:latin typeface="華康中圓體"/>
                <a:ea typeface="華康中圓體"/>
              </a:rPr>
              <a:t>你</a:t>
            </a:r>
            <a:r>
              <a:rPr lang="zh-TW" altLang="en-US" sz="2400" dirty="0">
                <a:latin typeface="華康中圓體"/>
                <a:ea typeface="華康中圓體"/>
              </a:rPr>
              <a:t>們的坐標後</a:t>
            </a:r>
            <a:r>
              <a:rPr lang="zh-TW" sz="2400" dirty="0">
                <a:latin typeface="華康中圓體"/>
                <a:ea typeface="華康中圓體"/>
              </a:rPr>
              <a:t>，</a:t>
            </a:r>
            <a:r>
              <a:rPr lang="zh-TW" altLang="en-US" sz="2400" dirty="0">
                <a:latin typeface="華康中圓體"/>
                <a:ea typeface="華康中圓體"/>
              </a:rPr>
              <a:t>走私者答應</a:t>
            </a:r>
            <a:r>
              <a:rPr lang="zh-TW" sz="2400" dirty="0">
                <a:latin typeface="華康中圓體"/>
                <a:ea typeface="華康中圓體"/>
              </a:rPr>
              <a:t>會</a:t>
            </a:r>
            <a:r>
              <a:rPr lang="zh-TW" altLang="en-US" sz="2400" dirty="0">
                <a:latin typeface="華康中圓體"/>
                <a:ea typeface="華康中圓體"/>
              </a:rPr>
              <a:t>過來幫忙</a:t>
            </a:r>
            <a:r>
              <a:rPr lang="zh-TW" sz="2400" dirty="0">
                <a:latin typeface="華康中圓體"/>
                <a:ea typeface="華康中圓體"/>
              </a:rPr>
              <a:t>。</a:t>
            </a:r>
            <a:r>
              <a:rPr lang="zh-TW" altLang="en-US" sz="2400" dirty="0">
                <a:latin typeface="華康中圓體"/>
                <a:ea typeface="華康中圓體"/>
              </a:rPr>
              <a:t>但是</a:t>
            </a:r>
            <a:r>
              <a:rPr lang="zh-TW" sz="2400" dirty="0">
                <a:latin typeface="華康中圓體"/>
                <a:ea typeface="華康中圓體"/>
              </a:rPr>
              <a:t>，沒有</a:t>
            </a:r>
            <a:r>
              <a:rPr lang="zh-TW" altLang="en-US" sz="2400" dirty="0">
                <a:latin typeface="華康中圓體"/>
                <a:ea typeface="華康中圓體"/>
              </a:rPr>
              <a:t>任何</a:t>
            </a:r>
            <a:r>
              <a:rPr lang="zh-TW" sz="2400" dirty="0">
                <a:latin typeface="華康中圓體"/>
                <a:ea typeface="華康中圓體"/>
              </a:rPr>
              <a:t>人</a:t>
            </a:r>
            <a:r>
              <a:rPr lang="zh-TW" altLang="en-US" sz="2400" dirty="0">
                <a:latin typeface="華康中圓體"/>
                <a:ea typeface="華康中圓體"/>
              </a:rPr>
              <a:t>出現</a:t>
            </a:r>
            <a:r>
              <a:rPr lang="zh-TW" sz="2400" dirty="0">
                <a:latin typeface="華康中圓體"/>
                <a:ea typeface="華康中圓體"/>
              </a:rPr>
              <a:t>。</a:t>
            </a:r>
            <a:endParaRPr lang="en-US" sz="2400" dirty="0">
              <a:latin typeface="華康中圓體"/>
              <a:ea typeface="+mn-lt"/>
              <a:cs typeface="+mn-lt"/>
            </a:endParaRPr>
          </a:p>
          <a:p>
            <a:endParaRPr lang="zh-TW" sz="2400" dirty="0">
              <a:ea typeface="+mn-lt"/>
              <a:cs typeface="+mn-lt"/>
            </a:endParaRPr>
          </a:p>
          <a:p>
            <a:r>
              <a:rPr lang="zh-TW" sz="2400" dirty="0">
                <a:latin typeface="華康中圓體"/>
                <a:ea typeface="華康中圓體"/>
              </a:rPr>
              <a:t>在海上</a:t>
            </a:r>
            <a:r>
              <a:rPr lang="zh-TW" altLang="en-US" sz="2400" dirty="0">
                <a:latin typeface="華康中圓體"/>
                <a:ea typeface="華康中圓體"/>
              </a:rPr>
              <a:t>漂流數小時後</a:t>
            </a:r>
            <a:r>
              <a:rPr lang="zh-TW" altLang="en-US" sz="2400" dirty="0" smtClean="0">
                <a:latin typeface="華康中圓體"/>
                <a:ea typeface="華康中圓體"/>
              </a:rPr>
              <a:t>，你</a:t>
            </a:r>
            <a:r>
              <a:rPr lang="zh-TW" altLang="en-US" sz="2400" dirty="0">
                <a:latin typeface="華康中圓體"/>
                <a:ea typeface="華康中圓體"/>
              </a:rPr>
              <a:t>發</a:t>
            </a:r>
            <a:r>
              <a:rPr lang="zh-TW" sz="2400" dirty="0">
                <a:latin typeface="華康中圓體"/>
                <a:ea typeface="華康中圓體"/>
              </a:rPr>
              <a:t>現一艘船。</a:t>
            </a:r>
            <a:endParaRPr lang="en-US" altLang="zh-TW" sz="2400" dirty="0">
              <a:latin typeface="華康中圓體"/>
              <a:ea typeface="華康中圓體"/>
            </a:endParaRPr>
          </a:p>
          <a:p>
            <a:endParaRPr lang="en-US" altLang="zh-TW" sz="2400" dirty="0">
              <a:latin typeface="華康中圓體"/>
              <a:ea typeface="華康中圓體"/>
            </a:endParaRPr>
          </a:p>
          <a:p>
            <a:r>
              <a:rPr lang="zh-TW" sz="2400" dirty="0">
                <a:latin typeface="華康中圓體"/>
                <a:ea typeface="華康中圓體"/>
              </a:rPr>
              <a:t>隨著</a:t>
            </a:r>
            <a:r>
              <a:rPr lang="zh-TW" altLang="en-US" sz="2400" dirty="0">
                <a:latin typeface="華康中圓體"/>
                <a:ea typeface="華康中圓體"/>
              </a:rPr>
              <a:t>它的逼近，</a:t>
            </a:r>
            <a:r>
              <a:rPr lang="zh-TW" sz="2400" dirty="0">
                <a:latin typeface="華康中圓體"/>
                <a:ea typeface="華康中圓體"/>
              </a:rPr>
              <a:t>你</a:t>
            </a:r>
            <a:r>
              <a:rPr lang="zh-TW" altLang="en-US" sz="2400" dirty="0" smtClean="0">
                <a:latin typeface="華康中圓體"/>
                <a:ea typeface="華康中圓體"/>
              </a:rPr>
              <a:t>發現那是一艘希臘</a:t>
            </a:r>
            <a:r>
              <a:rPr lang="zh-TW" altLang="en-US" sz="2400" dirty="0">
                <a:latin typeface="華康中圓體"/>
                <a:ea typeface="華康中圓體"/>
              </a:rPr>
              <a:t>貨輪</a:t>
            </a:r>
            <a:r>
              <a:rPr lang="zh-TW" sz="2400" dirty="0">
                <a:latin typeface="華康中圓體"/>
                <a:ea typeface="華康中圓體"/>
              </a:rPr>
              <a:t>。</a:t>
            </a:r>
            <a:endParaRPr lang="en-US" sz="2400" dirty="0">
              <a:latin typeface="華康中圓體"/>
              <a:ea typeface="+mn-lt"/>
              <a:cs typeface="+mn-lt"/>
            </a:endParaRPr>
          </a:p>
        </p:txBody>
      </p:sp>
      <p:sp>
        <p:nvSpPr>
          <p:cNvPr id="10" name="文字方塊 9"/>
          <p:cNvSpPr txBox="1"/>
          <p:nvPr/>
        </p:nvSpPr>
        <p:spPr>
          <a:xfrm>
            <a:off x="575095" y="655806"/>
            <a:ext cx="5316746" cy="1015663"/>
          </a:xfrm>
          <a:prstGeom prst="rect">
            <a:avLst/>
          </a:prstGeom>
          <a:noFill/>
        </p:spPr>
        <p:txBody>
          <a:bodyPr wrap="square" rtlCol="0" anchor="t">
            <a:spAutoFit/>
          </a:bodyPr>
          <a:lstStyle/>
          <a:p>
            <a:r>
              <a:rPr lang="zh-TW" altLang="en-US" sz="6000" dirty="0">
                <a:solidFill>
                  <a:srgbClr val="363639"/>
                </a:solidFill>
                <a:latin typeface="SetoFont" panose="02000600000000000000" pitchFamily="2" charset="-120"/>
                <a:ea typeface="SetoFont"/>
                <a:cs typeface="SetoFont" panose="02000600000000000000" pitchFamily="2" charset="-120"/>
              </a:rPr>
              <a:t>走私犯</a:t>
            </a:r>
            <a:endParaRPr lang="zh-TW" sz="6000" dirty="0">
              <a:solidFill>
                <a:srgbClr val="363639"/>
              </a:solidFill>
              <a:latin typeface="SetoFont" panose="02000600000000000000" pitchFamily="2" charset="-120"/>
              <a:ea typeface="SetoFont" panose="02000600000000000000" pitchFamily="2" charset="-120"/>
              <a:cs typeface="SetoFont" panose="02000600000000000000" pitchFamily="2" charset="-120"/>
            </a:endParaRPr>
          </a:p>
        </p:txBody>
      </p:sp>
      <p:pic>
        <p:nvPicPr>
          <p:cNvPr id="6" name="圖片 5"/>
          <p:cNvPicPr>
            <a:picLocks noChangeAspect="1"/>
          </p:cNvPicPr>
          <p:nvPr/>
        </p:nvPicPr>
        <p:blipFill>
          <a:blip r:embed="rId3"/>
          <a:stretch>
            <a:fillRect/>
          </a:stretch>
        </p:blipFill>
        <p:spPr>
          <a:xfrm>
            <a:off x="1916950" y="1835545"/>
            <a:ext cx="7827689" cy="4086152"/>
          </a:xfrm>
          <a:prstGeom prst="rect">
            <a:avLst/>
          </a:prstGeom>
        </p:spPr>
      </p:pic>
      <p:pic>
        <p:nvPicPr>
          <p:cNvPr id="13" name="圖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7497" y="-1876724"/>
            <a:ext cx="6421348" cy="6858000"/>
          </a:xfrm>
          <a:prstGeom prst="rect">
            <a:avLst/>
          </a:prstGeom>
          <a:noFill/>
          <a:ln>
            <a:noFill/>
          </a:ln>
        </p:spPr>
      </p:pic>
      <p:pic>
        <p:nvPicPr>
          <p:cNvPr id="14" name="圖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0886" y="1922358"/>
            <a:ext cx="5206348" cy="5560380"/>
          </a:xfrm>
          <a:prstGeom prst="rect">
            <a:avLst/>
          </a:prstGeom>
        </p:spPr>
      </p:pic>
      <p:sp>
        <p:nvSpPr>
          <p:cNvPr id="9" name="五邊形 8">
            <a:hlinkClick r:id="rId5" action="ppaction://hlinksldjump"/>
          </p:cNvPr>
          <p:cNvSpPr/>
          <p:nvPr/>
        </p:nvSpPr>
        <p:spPr>
          <a:xfrm>
            <a:off x="10964174" y="6205729"/>
            <a:ext cx="1026543" cy="422211"/>
          </a:xfrm>
          <a:prstGeom prst="homePlate">
            <a:avLst>
              <a:gd name="adj" fmla="val 48303"/>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 </a:t>
            </a:r>
          </a:p>
        </p:txBody>
      </p:sp>
      <p:sp>
        <p:nvSpPr>
          <p:cNvPr id="15" name="五邊形 14">
            <a:hlinkClick r:id="rId6" action="ppaction://hlinksldjump"/>
          </p:cNvPr>
          <p:cNvSpPr/>
          <p:nvPr/>
        </p:nvSpPr>
        <p:spPr>
          <a:xfrm rot="10800000">
            <a:off x="10860657" y="5671459"/>
            <a:ext cx="1026543" cy="422211"/>
          </a:xfrm>
          <a:prstGeom prst="homePlate">
            <a:avLst>
              <a:gd name="adj" fmla="val 48303"/>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 </a:t>
            </a:r>
          </a:p>
        </p:txBody>
      </p:sp>
      <p:sp>
        <p:nvSpPr>
          <p:cNvPr id="16" name="文字方塊 15">
            <a:hlinkClick r:id="rId6" action="ppaction://hlinksldjump"/>
          </p:cNvPr>
          <p:cNvSpPr txBox="1"/>
          <p:nvPr/>
        </p:nvSpPr>
        <p:spPr>
          <a:xfrm>
            <a:off x="10912417" y="5713288"/>
            <a:ext cx="1026543" cy="338554"/>
          </a:xfrm>
          <a:prstGeom prst="rect">
            <a:avLst/>
          </a:prstGeom>
          <a:noFill/>
        </p:spPr>
        <p:txBody>
          <a:bodyPr wrap="square" rtlCol="0">
            <a:spAutoFit/>
          </a:bodyPr>
          <a:lstStyle/>
          <a:p>
            <a:r>
              <a:rPr lang="zh-TW" altLang="en-US" sz="1600" dirty="0">
                <a:solidFill>
                  <a:schemeClr val="bg1"/>
                </a:solidFill>
                <a:latin typeface="Mamelon" panose="02000600000000000000" pitchFamily="50" charset="-128"/>
                <a:ea typeface="Mamelon" panose="02000600000000000000" pitchFamily="50" charset="-128"/>
              </a:rPr>
              <a:t>再試一次</a:t>
            </a:r>
          </a:p>
        </p:txBody>
      </p:sp>
      <p:sp>
        <p:nvSpPr>
          <p:cNvPr id="17" name="文字方塊 16">
            <a:hlinkClick r:id="rId5" action="ppaction://hlinksldjump"/>
          </p:cNvPr>
          <p:cNvSpPr txBox="1"/>
          <p:nvPr/>
        </p:nvSpPr>
        <p:spPr>
          <a:xfrm>
            <a:off x="10935422" y="6255533"/>
            <a:ext cx="1003538" cy="338554"/>
          </a:xfrm>
          <a:prstGeom prst="rect">
            <a:avLst/>
          </a:prstGeom>
          <a:noFill/>
        </p:spPr>
        <p:txBody>
          <a:bodyPr wrap="square" rtlCol="0">
            <a:spAutoFit/>
          </a:bodyPr>
          <a:lstStyle/>
          <a:p>
            <a:r>
              <a:rPr lang="zh-TW" altLang="en-US" sz="1600" dirty="0">
                <a:solidFill>
                  <a:schemeClr val="bg1"/>
                </a:solidFill>
                <a:latin typeface="Mamelon" panose="02000600000000000000" pitchFamily="50" charset="-128"/>
                <a:ea typeface="Mamelon" panose="02000600000000000000" pitchFamily="50" charset="-128"/>
              </a:rPr>
              <a:t>跳至結尾</a:t>
            </a:r>
          </a:p>
        </p:txBody>
      </p:sp>
    </p:spTree>
    <p:extLst>
      <p:ext uri="{BB962C8B-B14F-4D97-AF65-F5344CB8AC3E}">
        <p14:creationId xmlns:p14="http://schemas.microsoft.com/office/powerpoint/2010/main" val="327724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3000"/>
                                        <p:tgtEl>
                                          <p:spTgt spid="12"/>
                                        </p:tgtEl>
                                      </p:cBhvr>
                                    </p:animEffect>
                                  </p:childTnLst>
                                </p:cTn>
                              </p:par>
                            </p:childTnLst>
                          </p:cTn>
                        </p:par>
                        <p:par>
                          <p:cTn id="13" fill="hold">
                            <p:stCondLst>
                              <p:cond delay="3000"/>
                            </p:stCondLst>
                            <p:childTnLst>
                              <p:par>
                                <p:cTn id="14" presetID="53"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53" presetClass="entr" presetSubtype="16" fill="hold" nodeType="withEffect">
                                  <p:stCondLst>
                                    <p:cond delay="75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par>
                          <p:cTn id="24" fill="hold">
                            <p:stCondLst>
                              <p:cond delay="4250"/>
                            </p:stCondLst>
                            <p:childTnLst>
                              <p:par>
                                <p:cTn id="25" presetID="10" presetClass="exit" presetSubtype="0" fill="hold" nodeType="after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par>
                          <p:cTn id="33" fill="hold">
                            <p:stCondLst>
                              <p:cond delay="4750"/>
                            </p:stCondLst>
                            <p:childTnLst>
                              <p:par>
                                <p:cTn id="34" presetID="10" presetClass="exit" presetSubtype="0" fill="hold" nodeType="afterEffect">
                                  <p:stCondLst>
                                    <p:cond delay="0"/>
                                  </p:stCondLst>
                                  <p:childTnLst>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字方塊 15">
            <a:extLst>
              <a:ext uri="{FF2B5EF4-FFF2-40B4-BE49-F238E27FC236}">
                <a16:creationId xmlns:a16="http://schemas.microsoft.com/office/drawing/2014/main" xmlns="" id="{B8EE0597-E336-4242-B2E4-4A33309134C5}"/>
              </a:ext>
            </a:extLst>
          </p:cNvPr>
          <p:cNvSpPr txBox="1"/>
          <p:nvPr/>
        </p:nvSpPr>
        <p:spPr>
          <a:xfrm>
            <a:off x="630720" y="2111470"/>
            <a:ext cx="1108206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zh-TW" sz="2400" dirty="0">
                <a:latin typeface="華康中圓體" panose="020F0509000000000000" pitchFamily="49" charset="-120"/>
                <a:ea typeface="華康中圓體" panose="020F0509000000000000" pitchFamily="49" charset="-120"/>
              </a:rPr>
              <a:t>搭了很</a:t>
            </a:r>
            <a:r>
              <a:rPr lang="zh-TW" altLang="zh-TW" sz="2400" dirty="0" smtClean="0">
                <a:latin typeface="華康中圓體" panose="020F0509000000000000" pitchFamily="49" charset="-120"/>
                <a:ea typeface="華康中圓體" panose="020F0509000000000000" pitchFamily="49" charset="-120"/>
              </a:rPr>
              <a:t>久的</a:t>
            </a:r>
            <a:r>
              <a:rPr lang="zh-TW" altLang="zh-TW" sz="2400" dirty="0">
                <a:latin typeface="華康中圓體" panose="020F0509000000000000" pitchFamily="49" charset="-120"/>
                <a:ea typeface="華康中圓體" panose="020F0509000000000000" pitchFamily="49" charset="-120"/>
              </a:rPr>
              <a:t>巴士</a:t>
            </a:r>
            <a:r>
              <a:rPr lang="zh-TW" altLang="zh-TW" sz="2400" dirty="0" smtClean="0">
                <a:latin typeface="華康中圓體" panose="020F0509000000000000" pitchFamily="49" charset="-120"/>
                <a:ea typeface="華康中圓體" panose="020F0509000000000000" pitchFamily="49" charset="-120"/>
              </a:rPr>
              <a:t>，</a:t>
            </a:r>
            <a:r>
              <a:rPr lang="zh-TW" altLang="en-US" sz="2400" dirty="0" smtClean="0">
                <a:latin typeface="華康中圓體" panose="020F0509000000000000" pitchFamily="49" charset="-120"/>
                <a:ea typeface="華康中圓體" panose="020F0509000000000000" pitchFamily="49" charset="-120"/>
              </a:rPr>
              <a:t>你們到達</a:t>
            </a:r>
            <a:r>
              <a:rPr lang="zh-TW" altLang="en-US" sz="2400" dirty="0">
                <a:latin typeface="華康中圓體" panose="020F0509000000000000" pitchFamily="49" charset="-120"/>
                <a:ea typeface="華康中圓體" panose="020F0509000000000000" pitchFamily="49" charset="-120"/>
              </a:rPr>
              <a:t>了馬里查</a:t>
            </a:r>
            <a:r>
              <a:rPr lang="zh-TW" altLang="zh-TW" sz="2400" dirty="0">
                <a:latin typeface="華康中圓體" panose="020F0509000000000000" pitchFamily="49" charset="-120"/>
                <a:ea typeface="華康中圓體" panose="020F0509000000000000" pitchFamily="49" charset="-120"/>
              </a:rPr>
              <a:t>河</a:t>
            </a:r>
            <a:r>
              <a:rPr lang="zh-TW" altLang="en-US" sz="2400" dirty="0" smtClean="0">
                <a:latin typeface="華康中圓體" panose="020F0509000000000000" pitchFamily="49" charset="-120"/>
                <a:ea typeface="華康中圓體" panose="020F0509000000000000" pitchFamily="49" charset="-120"/>
              </a:rPr>
              <a:t>，這</a:t>
            </a:r>
            <a:r>
              <a:rPr lang="zh-TW" altLang="zh-TW" sz="2400" dirty="0" smtClean="0">
                <a:latin typeface="華康中圓體" panose="020F0509000000000000" pitchFamily="49" charset="-120"/>
                <a:ea typeface="華康中圓體" panose="020F0509000000000000" pitchFamily="49" charset="-120"/>
              </a:rPr>
              <a:t>是</a:t>
            </a:r>
            <a:r>
              <a:rPr lang="zh-TW" altLang="zh-TW" sz="2400" dirty="0">
                <a:latin typeface="華康中圓體" panose="020F0509000000000000" pitchFamily="49" charset="-120"/>
                <a:ea typeface="華康中圓體" panose="020F0509000000000000" pitchFamily="49" charset="-120"/>
              </a:rPr>
              <a:t>希臘和土耳其之間的天然邊界</a:t>
            </a:r>
            <a:r>
              <a:rPr lang="zh-TW" altLang="zh-TW" sz="2400" dirty="0" smtClean="0">
                <a:latin typeface="華康中圓體" panose="020F0509000000000000" pitchFamily="49" charset="-120"/>
                <a:ea typeface="華康中圓體" panose="020F0509000000000000" pitchFamily="49" charset="-120"/>
              </a:rPr>
              <a:t>。</a:t>
            </a:r>
            <a:endParaRPr lang="en-US" altLang="zh-TW" sz="2400" dirty="0" smtClean="0">
              <a:latin typeface="華康中圓體" panose="020F0509000000000000" pitchFamily="49" charset="-120"/>
              <a:ea typeface="華康中圓體" panose="020F0509000000000000" pitchFamily="49" charset="-120"/>
            </a:endParaRPr>
          </a:p>
          <a:p>
            <a:endParaRPr lang="en-US" altLang="zh-TW" sz="2400" dirty="0">
              <a:latin typeface="華康中圓體" panose="020F0509000000000000" pitchFamily="49" charset="-120"/>
              <a:ea typeface="華康中圓體" panose="020F0509000000000000" pitchFamily="49" charset="-120"/>
            </a:endParaRPr>
          </a:p>
          <a:p>
            <a:r>
              <a:rPr lang="zh-TW" altLang="en-US" sz="2400" dirty="0">
                <a:latin typeface="華康中圓體" panose="020F0509000000000000" pitchFamily="49" charset="-120"/>
                <a:ea typeface="華康中圓體" panose="020F0509000000000000" pitchFamily="49" charset="-120"/>
              </a:rPr>
              <a:t>阿布</a:t>
            </a:r>
            <a:r>
              <a:rPr lang="zh-TW" altLang="zh-TW" sz="2400" dirty="0">
                <a:latin typeface="華康中圓體" panose="020F0509000000000000" pitchFamily="49" charset="-120"/>
                <a:ea typeface="華康中圓體" panose="020F0509000000000000" pitchFamily="49" charset="-120"/>
              </a:rPr>
              <a:t>有一艘充氣艇</a:t>
            </a:r>
            <a:r>
              <a:rPr lang="zh-TW" altLang="zh-TW" sz="2400" dirty="0" smtClean="0">
                <a:latin typeface="華康中圓體" panose="020F0509000000000000" pitchFamily="49" charset="-120"/>
                <a:ea typeface="華康中圓體" panose="020F0509000000000000" pitchFamily="49" charset="-120"/>
              </a:rPr>
              <a:t>。</a:t>
            </a:r>
            <a:endParaRPr lang="en-US" altLang="zh-TW" sz="2400" dirty="0">
              <a:latin typeface="華康中圓體" panose="020F0509000000000000" pitchFamily="49" charset="-120"/>
              <a:ea typeface="華康中圓體" panose="020F0509000000000000" pitchFamily="49" charset="-120"/>
            </a:endParaRPr>
          </a:p>
          <a:p>
            <a:endParaRPr lang="en-US" altLang="zh-TW" sz="2400" dirty="0">
              <a:latin typeface="華康中圓體" panose="020F0509000000000000" pitchFamily="49" charset="-120"/>
              <a:ea typeface="華康中圓體" panose="020F0509000000000000" pitchFamily="49" charset="-120"/>
            </a:endParaRPr>
          </a:p>
          <a:p>
            <a:r>
              <a:rPr lang="zh-TW" altLang="zh-TW" sz="2400" dirty="0">
                <a:latin typeface="華康中圓體" panose="020F0509000000000000" pitchFamily="49" charset="-120"/>
                <a:ea typeface="華康中圓體" panose="020F0509000000000000" pitchFamily="49" charset="-120"/>
              </a:rPr>
              <a:t>你和</a:t>
            </a:r>
            <a:r>
              <a:rPr lang="zh-TW" altLang="zh-TW" sz="2400" dirty="0" smtClean="0">
                <a:latin typeface="華康中圓體" panose="020F0509000000000000" pitchFamily="49" charset="-120"/>
                <a:ea typeface="華康中圓體" panose="020F0509000000000000" pitchFamily="49" charset="-120"/>
              </a:rPr>
              <a:t>家人</a:t>
            </a:r>
            <a:r>
              <a:rPr lang="zh-TW" altLang="zh-TW" sz="2400" dirty="0" smtClean="0">
                <a:solidFill>
                  <a:srgbClr val="6B86A3"/>
                </a:solidFill>
                <a:latin typeface="華康中圓體" panose="020F0509000000000000" pitchFamily="49" charset="-120"/>
                <a:ea typeface="華康中圓體" panose="020F0509000000000000" pitchFamily="49" charset="-120"/>
              </a:rPr>
              <a:t>成</a:t>
            </a:r>
            <a:r>
              <a:rPr lang="zh-TW" altLang="zh-TW" sz="2400" dirty="0">
                <a:solidFill>
                  <a:srgbClr val="6B86A3"/>
                </a:solidFill>
                <a:latin typeface="華康中圓體" panose="020F0509000000000000" pitchFamily="49" charset="-120"/>
                <a:ea typeface="華康中圓體" panose="020F0509000000000000" pitchFamily="49" charset="-120"/>
              </a:rPr>
              <a:t>功</a:t>
            </a:r>
            <a:r>
              <a:rPr lang="zh-TW" altLang="zh-TW" sz="2400" dirty="0">
                <a:latin typeface="華康中圓體" panose="020F0509000000000000" pitchFamily="49" charset="-120"/>
                <a:ea typeface="華康中圓體" panose="020F0509000000000000" pitchFamily="49" charset="-120"/>
              </a:rPr>
              <a:t>過了河</a:t>
            </a:r>
            <a:r>
              <a:rPr lang="zh-TW" altLang="zh-TW" sz="2400" dirty="0" smtClean="0">
                <a:latin typeface="華康中圓體" panose="020F0509000000000000" pitchFamily="49" charset="-120"/>
                <a:ea typeface="華康中圓體" panose="020F0509000000000000" pitchFamily="49" charset="-120"/>
              </a:rPr>
              <a:t>。</a:t>
            </a:r>
            <a:r>
              <a:rPr lang="zh-TW" altLang="en-US" sz="2400" dirty="0" smtClean="0">
                <a:latin typeface="華康中圓體" panose="020F0509000000000000" pitchFamily="49" charset="-120"/>
                <a:ea typeface="華康中圓體" panose="020F0509000000000000" pitchFamily="49" charset="-120"/>
              </a:rPr>
              <a:t>但是</a:t>
            </a:r>
            <a:r>
              <a:rPr lang="zh-TW" altLang="zh-TW" sz="2400" dirty="0">
                <a:latin typeface="華康中圓體" panose="020F0509000000000000" pitchFamily="49" charset="-120"/>
                <a:ea typeface="華康中圓體" panose="020F0509000000000000" pitchFamily="49" charset="-120"/>
              </a:rPr>
              <a:t>充氣</a:t>
            </a:r>
            <a:r>
              <a:rPr lang="zh-TW" altLang="zh-TW" sz="2400" dirty="0" smtClean="0">
                <a:latin typeface="華康中圓體" panose="020F0509000000000000" pitchFamily="49" charset="-120"/>
                <a:ea typeface="華康中圓體" panose="020F0509000000000000" pitchFamily="49" charset="-120"/>
              </a:rPr>
              <a:t>艇</a:t>
            </a:r>
            <a:r>
              <a:rPr lang="zh-TW" altLang="en-US" sz="2400" dirty="0" smtClean="0">
                <a:latin typeface="華康中圓體" panose="020F0509000000000000" pitchFamily="49" charset="-120"/>
                <a:ea typeface="華康中圓體" panose="020F0509000000000000" pitchFamily="49" charset="-120"/>
              </a:rPr>
              <a:t>載第二批人時，因為超載而</a:t>
            </a:r>
            <a:r>
              <a:rPr lang="zh-TW" altLang="zh-TW" sz="2400" dirty="0" smtClean="0">
                <a:solidFill>
                  <a:srgbClr val="C35A78"/>
                </a:solidFill>
                <a:latin typeface="華康中圓體" panose="020F0509000000000000" pitchFamily="49" charset="-120"/>
                <a:ea typeface="華康中圓體" panose="020F0509000000000000" pitchFamily="49" charset="-120"/>
              </a:rPr>
              <a:t>傾覆</a:t>
            </a:r>
            <a:r>
              <a:rPr lang="zh-TW" altLang="zh-TW" sz="2400" dirty="0" smtClean="0">
                <a:latin typeface="華康中圓體" panose="020F0509000000000000" pitchFamily="49" charset="-120"/>
                <a:ea typeface="華康中圓體" panose="020F0509000000000000" pitchFamily="49" charset="-120"/>
              </a:rPr>
              <a:t>。</a:t>
            </a:r>
            <a:endParaRPr lang="en-US" altLang="zh-TW" sz="2400" dirty="0" smtClean="0">
              <a:latin typeface="華康中圓體" panose="020F0509000000000000" pitchFamily="49" charset="-120"/>
              <a:ea typeface="華康中圓體" panose="020F0509000000000000" pitchFamily="49" charset="-120"/>
            </a:endParaRPr>
          </a:p>
          <a:p>
            <a:endParaRPr lang="en-US" altLang="zh-TW" sz="2400" dirty="0">
              <a:latin typeface="華康中圓體" panose="020F0509000000000000" pitchFamily="49" charset="-120"/>
              <a:ea typeface="華康中圓體" panose="020F0509000000000000" pitchFamily="49" charset="-120"/>
            </a:endParaRPr>
          </a:p>
          <a:p>
            <a:r>
              <a:rPr lang="zh-TW" altLang="zh-TW" sz="2400" dirty="0" smtClean="0">
                <a:latin typeface="華康中圓體" panose="020F0509000000000000" pitchFamily="49" charset="-120"/>
                <a:ea typeface="華康中圓體" panose="020F0509000000000000" pitchFamily="49" charset="-120"/>
              </a:rPr>
              <a:t>你</a:t>
            </a:r>
            <a:r>
              <a:rPr lang="zh-TW" altLang="zh-TW" sz="2400" dirty="0">
                <a:latin typeface="華康中圓體" panose="020F0509000000000000" pitchFamily="49" charset="-120"/>
                <a:ea typeface="華康中圓體" panose="020F0509000000000000" pitchFamily="49" charset="-120"/>
              </a:rPr>
              <a:t>看到</a:t>
            </a:r>
            <a:r>
              <a:rPr lang="zh-TW" altLang="zh-TW" sz="2400" dirty="0" smtClean="0">
                <a:latin typeface="華康中圓體" panose="020F0509000000000000" pitchFamily="49" charset="-120"/>
                <a:ea typeface="華康中圓體" panose="020F0509000000000000" pitchFamily="49" charset="-120"/>
              </a:rPr>
              <a:t>一個</a:t>
            </a:r>
            <a:r>
              <a:rPr lang="zh-TW" altLang="en-US" sz="2400" dirty="0" smtClean="0">
                <a:latin typeface="華康中圓體" panose="020F0509000000000000" pitchFamily="49" charset="-120"/>
                <a:ea typeface="華康中圓體" panose="020F0509000000000000" pitchFamily="49" charset="-120"/>
              </a:rPr>
              <a:t>小女孩在水中</a:t>
            </a:r>
            <a:r>
              <a:rPr lang="zh-TW" altLang="en-US" sz="2400" dirty="0">
                <a:latin typeface="華康中圓體" panose="020F0509000000000000" pitchFamily="49" charset="-120"/>
                <a:ea typeface="華康中圓體" panose="020F0509000000000000" pitchFamily="49" charset="-120"/>
              </a:rPr>
              <a:t>掙扎</a:t>
            </a:r>
            <a:r>
              <a:rPr lang="zh-TW" altLang="zh-TW" sz="2400" dirty="0" smtClean="0">
                <a:latin typeface="華康中圓體" panose="020F0509000000000000" pitchFamily="49" charset="-120"/>
                <a:ea typeface="華康中圓體" panose="020F0509000000000000" pitchFamily="49" charset="-120"/>
              </a:rPr>
              <a:t>。</a:t>
            </a:r>
            <a:endParaRPr lang="en-US" altLang="zh-TW" sz="2400" dirty="0">
              <a:latin typeface="華康中圓體" panose="020F0509000000000000" pitchFamily="49" charset="-120"/>
              <a:ea typeface="華康中圓體" panose="020F0509000000000000" pitchFamily="49" charset="-120"/>
            </a:endParaRPr>
          </a:p>
        </p:txBody>
      </p:sp>
      <p:sp>
        <p:nvSpPr>
          <p:cNvPr id="7" name="文字方塊 6">
            <a:extLst>
              <a:ext uri="{FF2B5EF4-FFF2-40B4-BE49-F238E27FC236}">
                <a16:creationId xmlns:a16="http://schemas.microsoft.com/office/drawing/2014/main" xmlns="" id="{D4D07BCD-EF56-4381-BB77-3151E20452B2}"/>
              </a:ext>
            </a:extLst>
          </p:cNvPr>
          <p:cNvSpPr txBox="1"/>
          <p:nvPr/>
        </p:nvSpPr>
        <p:spPr>
          <a:xfrm>
            <a:off x="630720" y="5326283"/>
            <a:ext cx="1025558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5400" dirty="0">
                <a:solidFill>
                  <a:schemeClr val="accent2">
                    <a:lumMod val="40000"/>
                    <a:lumOff val="60000"/>
                  </a:schemeClr>
                </a:solidFill>
                <a:latin typeface="華康中圓體" panose="020F0509000000000000" pitchFamily="49" charset="-120"/>
                <a:ea typeface="華康中圓體"/>
              </a:rPr>
              <a:t>你要</a:t>
            </a:r>
            <a:r>
              <a:rPr lang="zh-TW" altLang="zh-TW" sz="5400" dirty="0">
                <a:solidFill>
                  <a:schemeClr val="accent2">
                    <a:lumMod val="40000"/>
                    <a:lumOff val="60000"/>
                  </a:schemeClr>
                </a:solidFill>
                <a:latin typeface="華康中圓體" panose="020F0509000000000000" pitchFamily="49" charset="-120"/>
                <a:ea typeface="華康中圓體" panose="020F0509000000000000" pitchFamily="49" charset="-120"/>
              </a:rPr>
              <a:t>跳下</a:t>
            </a:r>
            <a:r>
              <a:rPr lang="zh-TW" altLang="zh-TW" sz="5400" dirty="0" smtClean="0">
                <a:solidFill>
                  <a:schemeClr val="accent2">
                    <a:lumMod val="40000"/>
                    <a:lumOff val="60000"/>
                  </a:schemeClr>
                </a:solidFill>
                <a:latin typeface="華康中圓體" panose="020F0509000000000000" pitchFamily="49" charset="-120"/>
                <a:ea typeface="華康中圓體" panose="020F0509000000000000" pitchFamily="49" charset="-120"/>
              </a:rPr>
              <a:t>河</a:t>
            </a:r>
            <a:r>
              <a:rPr lang="zh-TW" altLang="zh-TW" sz="5400" dirty="0" smtClean="0">
                <a:solidFill>
                  <a:srgbClr val="FF9933"/>
                </a:solidFill>
                <a:latin typeface="華康中圓體" panose="020F0509000000000000" pitchFamily="49" charset="-120"/>
                <a:ea typeface="華康中圓體" panose="020F0509000000000000" pitchFamily="49" charset="-120"/>
              </a:rPr>
              <a:t>救</a:t>
            </a:r>
            <a:r>
              <a:rPr lang="zh-TW" altLang="en-US" sz="5400" dirty="0">
                <a:solidFill>
                  <a:srgbClr val="FF9933"/>
                </a:solidFill>
                <a:latin typeface="華康中圓體" panose="020F0509000000000000" pitchFamily="49" charset="-120"/>
                <a:ea typeface="華康中圓體" panose="020F0509000000000000" pitchFamily="49" charset="-120"/>
              </a:rPr>
              <a:t>人</a:t>
            </a:r>
            <a:r>
              <a:rPr lang="zh-TW" altLang="en-US" sz="5400" dirty="0" smtClean="0">
                <a:solidFill>
                  <a:schemeClr val="accent2">
                    <a:lumMod val="40000"/>
                    <a:lumOff val="60000"/>
                  </a:schemeClr>
                </a:solidFill>
                <a:latin typeface="華康中圓體" panose="020F0509000000000000" pitchFamily="49" charset="-120"/>
                <a:ea typeface="華康中圓體"/>
              </a:rPr>
              <a:t>？</a:t>
            </a:r>
            <a:r>
              <a:rPr lang="zh-TW" altLang="en-US" sz="5400" dirty="0">
                <a:solidFill>
                  <a:schemeClr val="accent2">
                    <a:lumMod val="40000"/>
                    <a:lumOff val="60000"/>
                  </a:schemeClr>
                </a:solidFill>
                <a:latin typeface="華康中圓體" panose="020F0509000000000000" pitchFamily="49" charset="-120"/>
                <a:ea typeface="華康中圓體"/>
              </a:rPr>
              <a:t>或</a:t>
            </a:r>
            <a:r>
              <a:rPr lang="zh-TW" altLang="zh-TW" sz="5400" dirty="0">
                <a:solidFill>
                  <a:srgbClr val="FF9933"/>
                </a:solidFill>
                <a:latin typeface="華康中圓體" panose="020F0509000000000000" pitchFamily="49" charset="-120"/>
                <a:ea typeface="華康中圓體" panose="020F0509000000000000" pitchFamily="49" charset="-120"/>
              </a:rPr>
              <a:t>躲進樹林</a:t>
            </a:r>
            <a:r>
              <a:rPr lang="zh-TW" altLang="zh-TW" sz="5400" dirty="0">
                <a:solidFill>
                  <a:schemeClr val="accent2">
                    <a:lumMod val="40000"/>
                    <a:lumOff val="60000"/>
                  </a:schemeClr>
                </a:solidFill>
                <a:latin typeface="華康中圓體" panose="020F0509000000000000" pitchFamily="49" charset="-120"/>
                <a:ea typeface="華康中圓體" panose="020F0509000000000000" pitchFamily="49" charset="-120"/>
              </a:rPr>
              <a:t>中</a:t>
            </a:r>
            <a:r>
              <a:rPr lang="zh-TW" altLang="zh-TW" sz="5400" dirty="0">
                <a:solidFill>
                  <a:schemeClr val="accent2">
                    <a:lumMod val="40000"/>
                    <a:lumOff val="60000"/>
                  </a:schemeClr>
                </a:solidFill>
                <a:latin typeface="華康中圓體" panose="020F0509000000000000" pitchFamily="49" charset="-120"/>
                <a:ea typeface="華康中圓體"/>
              </a:rPr>
              <a:t>？</a:t>
            </a:r>
            <a:endParaRPr lang="en-US" altLang="zh-TW" sz="5400" dirty="0">
              <a:solidFill>
                <a:schemeClr val="accent2">
                  <a:lumMod val="40000"/>
                  <a:lumOff val="60000"/>
                </a:schemeClr>
              </a:solidFill>
              <a:latin typeface="華康中圓體" panose="020F0509000000000000" pitchFamily="49" charset="-120"/>
              <a:ea typeface="華康中圓體"/>
              <a:cs typeface="SetoFont" panose="02000600000000000000" pitchFamily="2" charset="-120"/>
            </a:endParaRPr>
          </a:p>
        </p:txBody>
      </p:sp>
      <p:sp>
        <p:nvSpPr>
          <p:cNvPr id="9" name="五邊形 8"/>
          <p:cNvSpPr/>
          <p:nvPr/>
        </p:nvSpPr>
        <p:spPr>
          <a:xfrm>
            <a:off x="1" y="544393"/>
            <a:ext cx="4424854"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10" name="文字方塊 9"/>
          <p:cNvSpPr txBox="1"/>
          <p:nvPr/>
        </p:nvSpPr>
        <p:spPr>
          <a:xfrm>
            <a:off x="948906" y="623972"/>
            <a:ext cx="4770407" cy="1107996"/>
          </a:xfrm>
          <a:prstGeom prst="rect">
            <a:avLst/>
          </a:prstGeom>
          <a:noFill/>
        </p:spPr>
        <p:txBody>
          <a:bodyPr wrap="square" rtlCol="0" anchor="t">
            <a:spAutoFit/>
          </a:bodyPr>
          <a:lstStyle/>
          <a:p>
            <a:r>
              <a:rPr lang="zh-TW" altLang="en-US" sz="6600" dirty="0">
                <a:solidFill>
                  <a:srgbClr val="363639"/>
                </a:solidFill>
                <a:latin typeface="SetoFont" panose="02000600000000000000" pitchFamily="2" charset="-120"/>
                <a:ea typeface="SetoFont"/>
                <a:cs typeface="SetoFont" panose="02000600000000000000" pitchFamily="2" charset="-120"/>
              </a:rPr>
              <a:t>陸路</a:t>
            </a:r>
            <a:endParaRPr lang="zh-TW" altLang="en-US" sz="6600" dirty="0">
              <a:solidFill>
                <a:srgbClr val="363639"/>
              </a:solidFill>
              <a:latin typeface="SetoFont" panose="02000600000000000000" pitchFamily="2" charset="-120"/>
              <a:ea typeface="SetoFont" panose="02000600000000000000" pitchFamily="2" charset="-120"/>
              <a:cs typeface="SetoFont" panose="02000600000000000000" pitchFamily="2" charset="-120"/>
            </a:endParaRPr>
          </a:p>
        </p:txBody>
      </p:sp>
    </p:spTree>
    <p:extLst>
      <p:ext uri="{BB962C8B-B14F-4D97-AF65-F5344CB8AC3E}">
        <p14:creationId xmlns:p14="http://schemas.microsoft.com/office/powerpoint/2010/main" val="57303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手繪多邊形 11">
            <a:hlinkClick r:id="rId3" action="ppaction://hlinksldjump"/>
            <a:extLst>
              <a:ext uri="{FF2B5EF4-FFF2-40B4-BE49-F238E27FC236}">
                <a16:creationId xmlns:a16="http://schemas.microsoft.com/office/drawing/2014/main" xmlns="" id="{E69F919F-9A4A-49E3-BCBE-C42BBA8734EA}"/>
              </a:ext>
            </a:extLst>
          </p:cNvPr>
          <p:cNvSpPr/>
          <p:nvPr/>
        </p:nvSpPr>
        <p:spPr>
          <a:xfrm rot="10800000">
            <a:off x="-2" y="-14377"/>
            <a:ext cx="6453353" cy="6877401"/>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6B86A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15" name="手繪多邊形 10">
            <a:hlinkClick r:id="rId4" action="ppaction://hlinksldjump"/>
            <a:extLst>
              <a:ext uri="{FF2B5EF4-FFF2-40B4-BE49-F238E27FC236}">
                <a16:creationId xmlns:a16="http://schemas.microsoft.com/office/drawing/2014/main" xmlns="" id="{6D18017E-3C9A-490E-8B7E-2A913E8A8142}"/>
              </a:ext>
            </a:extLst>
          </p:cNvPr>
          <p:cNvSpPr/>
          <p:nvPr/>
        </p:nvSpPr>
        <p:spPr>
          <a:xfrm>
            <a:off x="5749226" y="-7188"/>
            <a:ext cx="6453354" cy="6863024"/>
          </a:xfrm>
          <a:custGeom>
            <a:avLst/>
            <a:gdLst>
              <a:gd name="connsiteX0" fmla="*/ 1034980 w 6963508"/>
              <a:gd name="connsiteY0" fmla="*/ 0 h 6863024"/>
              <a:gd name="connsiteX1" fmla="*/ 0 w 6963508"/>
              <a:gd name="connsiteY1" fmla="*/ 6863024 h 6863024"/>
              <a:gd name="connsiteX2" fmla="*/ 6953459 w 6963508"/>
              <a:gd name="connsiteY2" fmla="*/ 6863024 h 6863024"/>
              <a:gd name="connsiteX3" fmla="*/ 6963508 w 6963508"/>
              <a:gd name="connsiteY3" fmla="*/ 10048 h 6863024"/>
              <a:gd name="connsiteX4" fmla="*/ 1034980 w 6963508"/>
              <a:gd name="connsiteY4" fmla="*/ 0 h 686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3508" h="6863024">
                <a:moveTo>
                  <a:pt x="1034980" y="0"/>
                </a:moveTo>
                <a:lnTo>
                  <a:pt x="0" y="6863024"/>
                </a:lnTo>
                <a:lnTo>
                  <a:pt x="6953459" y="6863024"/>
                </a:lnTo>
                <a:cubicBezTo>
                  <a:pt x="6956809" y="4578699"/>
                  <a:pt x="6960158" y="2294373"/>
                  <a:pt x="6963508" y="10048"/>
                </a:cubicBezTo>
                <a:lnTo>
                  <a:pt x="1034980" y="0"/>
                </a:lnTo>
                <a:close/>
              </a:path>
            </a:pathLst>
          </a:custGeom>
          <a:solidFill>
            <a:srgbClr val="C35A7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2" name="文字方塊 1">
            <a:hlinkClick r:id="rId3" action="ppaction://hlinksldjump"/>
          </p:cNvPr>
          <p:cNvSpPr txBox="1"/>
          <p:nvPr/>
        </p:nvSpPr>
        <p:spPr>
          <a:xfrm>
            <a:off x="516384" y="2249389"/>
            <a:ext cx="5189724" cy="1446550"/>
          </a:xfrm>
          <a:prstGeom prst="rect">
            <a:avLst/>
          </a:prstGeom>
          <a:noFill/>
        </p:spPr>
        <p:txBody>
          <a:bodyPr wrap="square" rtlCol="0" anchor="t">
            <a:spAutoFit/>
          </a:bodyPr>
          <a:lstStyle/>
          <a:p>
            <a:pPr algn="ctr"/>
            <a:r>
              <a:rPr lang="zh-TW" altLang="en-US" sz="8800" dirty="0">
                <a:ea typeface="SetoFont"/>
              </a:rPr>
              <a:t>救人</a:t>
            </a:r>
          </a:p>
        </p:txBody>
      </p:sp>
      <p:sp>
        <p:nvSpPr>
          <p:cNvPr id="4" name="文字方塊 3">
            <a:hlinkClick r:id="rId4" action="ppaction://hlinksldjump"/>
          </p:cNvPr>
          <p:cNvSpPr txBox="1"/>
          <p:nvPr/>
        </p:nvSpPr>
        <p:spPr>
          <a:xfrm>
            <a:off x="6255606" y="2495610"/>
            <a:ext cx="5619238" cy="1200329"/>
          </a:xfrm>
          <a:prstGeom prst="rect">
            <a:avLst/>
          </a:prstGeom>
          <a:noFill/>
        </p:spPr>
        <p:txBody>
          <a:bodyPr wrap="square" rtlCol="0" anchor="t">
            <a:spAutoFit/>
          </a:bodyPr>
          <a:lstStyle/>
          <a:p>
            <a:pPr algn="ctr"/>
            <a:r>
              <a:rPr lang="zh-TW" sz="7200" b="1" dirty="0">
                <a:latin typeface="清松手寫體1" pitchFamily="2" charset="-120"/>
                <a:ea typeface="清松手寫體1" pitchFamily="2" charset="-120"/>
                <a:cs typeface="SetoFont" panose="02000600000000000000" pitchFamily="2" charset="-120"/>
              </a:rPr>
              <a:t>躲</a:t>
            </a:r>
            <a:r>
              <a:rPr lang="zh-TW" sz="7200" dirty="0">
                <a:ea typeface="SetoFont"/>
              </a:rPr>
              <a:t>進</a:t>
            </a:r>
            <a:r>
              <a:rPr lang="zh-TW" altLang="en-US" sz="7200" dirty="0">
                <a:ea typeface="SetoFont"/>
              </a:rPr>
              <a:t>樹</a:t>
            </a:r>
            <a:r>
              <a:rPr lang="zh-TW" sz="7200" dirty="0">
                <a:ea typeface="SetoFont"/>
              </a:rPr>
              <a:t>叢</a:t>
            </a:r>
          </a:p>
        </p:txBody>
      </p:sp>
      <p:sp>
        <p:nvSpPr>
          <p:cNvPr id="8" name="文字方塊 7"/>
          <p:cNvSpPr txBox="1"/>
          <p:nvPr/>
        </p:nvSpPr>
        <p:spPr>
          <a:xfrm>
            <a:off x="2217683" y="4860248"/>
            <a:ext cx="3204555" cy="461665"/>
          </a:xfrm>
          <a:prstGeom prst="rect">
            <a:avLst/>
          </a:prstGeom>
          <a:noFill/>
        </p:spPr>
        <p:txBody>
          <a:bodyPr wrap="square" rtlCol="0" anchor="t">
            <a:spAutoFit/>
          </a:bodyPr>
          <a:lstStyle/>
          <a:p>
            <a:r>
              <a:rPr lang="en-US" altLang="zh-TW" sz="2400" dirty="0">
                <a:latin typeface="華康中圓體" panose="020F0509000000000000" pitchFamily="49" charset="-120"/>
                <a:ea typeface="華康中圓體"/>
                <a:cs typeface="SetoFont" panose="02000600000000000000" pitchFamily="2" charset="-120"/>
              </a:rPr>
              <a:t>-</a:t>
            </a:r>
            <a:r>
              <a:rPr lang="zh-TW" altLang="en-US" sz="2400" dirty="0">
                <a:latin typeface="華康中圓體" panose="020F0509000000000000" pitchFamily="49" charset="-120"/>
                <a:ea typeface="華康中圓體"/>
                <a:cs typeface="SetoFont" panose="02000600000000000000" pitchFamily="2" charset="-120"/>
              </a:rPr>
              <a:t>你不忍心</a:t>
            </a:r>
            <a:endParaRPr lang="zh-TW" dirty="0"/>
          </a:p>
        </p:txBody>
      </p:sp>
      <p:sp>
        <p:nvSpPr>
          <p:cNvPr id="9" name="文字方塊 8"/>
          <p:cNvSpPr txBox="1"/>
          <p:nvPr/>
        </p:nvSpPr>
        <p:spPr>
          <a:xfrm>
            <a:off x="7777722" y="4860249"/>
            <a:ext cx="3360178" cy="461665"/>
          </a:xfrm>
          <a:prstGeom prst="rect">
            <a:avLst/>
          </a:prstGeom>
          <a:noFill/>
        </p:spPr>
        <p:txBody>
          <a:bodyPr wrap="square" rtlCol="0" anchor="t">
            <a:spAutoFit/>
          </a:bodyPr>
          <a:lstStyle/>
          <a:p>
            <a:r>
              <a:rPr lang="en-US" altLang="zh-TW" sz="2400" dirty="0">
                <a:latin typeface="華康中圓體" panose="020F0509000000000000" pitchFamily="49" charset="-120"/>
                <a:ea typeface="華康中圓體"/>
                <a:cs typeface="SetoFont" panose="02000600000000000000" pitchFamily="2" charset="-120"/>
              </a:rPr>
              <a:t>-</a:t>
            </a:r>
            <a:r>
              <a:rPr lang="zh-TW" sz="2400" dirty="0" smtClean="0">
                <a:latin typeface="華康中圓體" panose="020F0509000000000000" pitchFamily="49" charset="-120"/>
                <a:ea typeface="華康中圓體"/>
                <a:cs typeface="SetoFont" panose="02000600000000000000" pitchFamily="2" charset="-120"/>
              </a:rPr>
              <a:t>你可能</a:t>
            </a:r>
            <a:r>
              <a:rPr lang="zh-TW" altLang="en-US" sz="2400" dirty="0">
                <a:latin typeface="華康中圓體" panose="020F0509000000000000" pitchFamily="49" charset="-120"/>
                <a:ea typeface="華康中圓體"/>
                <a:cs typeface="SetoFont" panose="02000600000000000000" pitchFamily="2" charset="-120"/>
              </a:rPr>
              <a:t>被抓</a:t>
            </a:r>
            <a:endParaRPr lang="zh-TW" dirty="0"/>
          </a:p>
        </p:txBody>
      </p:sp>
    </p:spTree>
    <p:extLst>
      <p:ext uri="{BB962C8B-B14F-4D97-AF65-F5344CB8AC3E}">
        <p14:creationId xmlns:p14="http://schemas.microsoft.com/office/powerpoint/2010/main" val="20028676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1328468" y="5236234"/>
            <a:ext cx="3053749" cy="369332"/>
          </a:xfrm>
          <a:prstGeom prst="rect">
            <a:avLst/>
          </a:prstGeom>
          <a:noFill/>
        </p:spPr>
        <p:txBody>
          <a:bodyPr wrap="square" rtlCol="0" anchor="t">
            <a:spAutoFit/>
          </a:bodyPr>
          <a:lstStyle/>
          <a:p>
            <a:endParaRPr lang="zh-TW" dirty="0">
              <a:cs typeface="Calibri"/>
            </a:endParaRPr>
          </a:p>
        </p:txBody>
      </p:sp>
      <p:sp>
        <p:nvSpPr>
          <p:cNvPr id="9" name="文字方塊 8"/>
          <p:cNvSpPr txBox="1"/>
          <p:nvPr/>
        </p:nvSpPr>
        <p:spPr>
          <a:xfrm>
            <a:off x="6958639" y="5236234"/>
            <a:ext cx="3053749" cy="369332"/>
          </a:xfrm>
          <a:prstGeom prst="rect">
            <a:avLst/>
          </a:prstGeom>
          <a:noFill/>
        </p:spPr>
        <p:txBody>
          <a:bodyPr wrap="square" rtlCol="0" anchor="t">
            <a:spAutoFit/>
          </a:bodyPr>
          <a:lstStyle/>
          <a:p>
            <a:endParaRPr lang="zh-TW" dirty="0">
              <a:ea typeface="+mn-lt"/>
              <a:cs typeface="+mn-lt"/>
            </a:endParaRPr>
          </a:p>
        </p:txBody>
      </p:sp>
      <p:pic>
        <p:nvPicPr>
          <p:cNvPr id="4098" name="Picture 2" descr="Fail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5310" y="-2374379"/>
            <a:ext cx="3758496" cy="2510693"/>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p:cNvSpPr txBox="1"/>
          <p:nvPr/>
        </p:nvSpPr>
        <p:spPr>
          <a:xfrm>
            <a:off x="5108523" y="6457890"/>
            <a:ext cx="5752134" cy="400110"/>
          </a:xfrm>
          <a:prstGeom prst="rect">
            <a:avLst/>
          </a:prstGeom>
          <a:noFill/>
        </p:spPr>
        <p:txBody>
          <a:bodyPr wrap="square" rtlCol="0">
            <a:spAutoFit/>
          </a:bodyPr>
          <a:lstStyle/>
          <a:p>
            <a:r>
              <a:rPr lang="zh-TW" altLang="en-US" sz="1000" dirty="0">
                <a:solidFill>
                  <a:schemeClr val="bg2">
                    <a:lumMod val="50000"/>
                    <a:lumOff val="50000"/>
                  </a:schemeClr>
                </a:solidFill>
                <a:latin typeface="+mn-ea"/>
              </a:rPr>
              <a:t>圖片來源</a:t>
            </a:r>
            <a:r>
              <a:rPr lang="en-US" altLang="zh-TW" sz="1000" dirty="0">
                <a:solidFill>
                  <a:schemeClr val="bg2">
                    <a:lumMod val="50000"/>
                    <a:lumOff val="50000"/>
                  </a:schemeClr>
                </a:solidFill>
                <a:latin typeface="+mn-ea"/>
              </a:rPr>
              <a:t>https://</a:t>
            </a:r>
            <a:r>
              <a:rPr lang="en-US" altLang="zh-TW" sz="1000" dirty="0" err="1">
                <a:solidFill>
                  <a:schemeClr val="bg2">
                    <a:lumMod val="50000"/>
                    <a:lumOff val="50000"/>
                  </a:schemeClr>
                </a:solidFill>
                <a:latin typeface="+mn-ea"/>
              </a:rPr>
              <a:t>vanna.com</a:t>
            </a:r>
            <a:r>
              <a:rPr lang="en-US" altLang="zh-TW" sz="1000" dirty="0">
                <a:solidFill>
                  <a:schemeClr val="bg2">
                    <a:lumMod val="50000"/>
                    <a:lumOff val="50000"/>
                  </a:schemeClr>
                </a:solidFill>
                <a:latin typeface="+mn-ea"/>
              </a:rPr>
              <a:t>/articles/read/</a:t>
            </a:r>
            <a:r>
              <a:rPr lang="en-US" altLang="zh-TW" sz="1000" dirty="0" err="1">
                <a:solidFill>
                  <a:schemeClr val="bg2">
                    <a:lumMod val="50000"/>
                    <a:lumOff val="50000"/>
                  </a:schemeClr>
                </a:solidFill>
                <a:latin typeface="+mn-ea"/>
              </a:rPr>
              <a:t>tell-me-about-a-time-you-failed-8008?hl</a:t>
            </a:r>
            <a:r>
              <a:rPr lang="en-US" altLang="zh-TW" sz="1000" dirty="0">
                <a:solidFill>
                  <a:schemeClr val="bg2">
                    <a:lumMod val="50000"/>
                    <a:lumOff val="50000"/>
                  </a:schemeClr>
                </a:solidFill>
                <a:latin typeface="+mn-ea"/>
              </a:rPr>
              <a:t>=</a:t>
            </a:r>
            <a:r>
              <a:rPr lang="en-US" altLang="zh-TW" sz="1000" dirty="0" err="1">
                <a:solidFill>
                  <a:schemeClr val="bg2">
                    <a:lumMod val="50000"/>
                    <a:lumOff val="50000"/>
                  </a:schemeClr>
                </a:solidFill>
                <a:latin typeface="+mn-ea"/>
              </a:rPr>
              <a:t>zh-Hant</a:t>
            </a:r>
            <a:endParaRPr lang="zh-TW" altLang="en-US" sz="1000" dirty="0">
              <a:solidFill>
                <a:schemeClr val="bg2">
                  <a:lumMod val="50000"/>
                  <a:lumOff val="50000"/>
                </a:schemeClr>
              </a:solidFill>
            </a:endParaRPr>
          </a:p>
          <a:p>
            <a:endParaRPr lang="zh-TW" altLang="en-US" sz="1000" dirty="0">
              <a:solidFill>
                <a:schemeClr val="bg2">
                  <a:lumMod val="50000"/>
                  <a:lumOff val="50000"/>
                </a:schemeClr>
              </a:solidFill>
              <a:latin typeface="+mn-ea"/>
            </a:endParaRPr>
          </a:p>
        </p:txBody>
      </p:sp>
      <p:sp>
        <p:nvSpPr>
          <p:cNvPr id="16" name="五邊形 15"/>
          <p:cNvSpPr/>
          <p:nvPr/>
        </p:nvSpPr>
        <p:spPr>
          <a:xfrm>
            <a:off x="2" y="573147"/>
            <a:ext cx="3762702" cy="1238400"/>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17" name="文字方塊 16"/>
          <p:cNvSpPr txBox="1"/>
          <p:nvPr/>
        </p:nvSpPr>
        <p:spPr>
          <a:xfrm>
            <a:off x="-65359" y="693084"/>
            <a:ext cx="3302546" cy="1015663"/>
          </a:xfrm>
          <a:prstGeom prst="rect">
            <a:avLst/>
          </a:prstGeom>
          <a:noFill/>
        </p:spPr>
        <p:txBody>
          <a:bodyPr wrap="square" rtlCol="0" anchor="t">
            <a:spAutoFit/>
          </a:bodyPr>
          <a:lstStyle/>
          <a:p>
            <a:pPr algn="ctr"/>
            <a:r>
              <a:rPr lang="zh-TW" altLang="en-US" sz="6000" dirty="0">
                <a:solidFill>
                  <a:schemeClr val="bg1">
                    <a:lumMod val="75000"/>
                    <a:lumOff val="25000"/>
                  </a:schemeClr>
                </a:solidFill>
                <a:latin typeface="SetoFont" panose="02000600000000000000" pitchFamily="2" charset="-120"/>
                <a:ea typeface="SetoFont"/>
                <a:cs typeface="SetoFont" panose="02000600000000000000" pitchFamily="2" charset="-120"/>
              </a:rPr>
              <a:t>救人</a:t>
            </a:r>
            <a:endParaRPr lang="zh-TW" altLang="en-US" sz="6000" dirty="0">
              <a:solidFill>
                <a:schemeClr val="bg1">
                  <a:lumMod val="75000"/>
                  <a:lumOff val="25000"/>
                </a:schemeClr>
              </a:solidFill>
              <a:latin typeface="SetoFont" panose="02000600000000000000" pitchFamily="2" charset="-120"/>
              <a:ea typeface="SetoFont" panose="02000600000000000000" pitchFamily="2" charset="-120"/>
              <a:cs typeface="SetoFont" panose="02000600000000000000" pitchFamily="2" charset="-120"/>
            </a:endParaRPr>
          </a:p>
        </p:txBody>
      </p:sp>
      <p:sp>
        <p:nvSpPr>
          <p:cNvPr id="3" name="文字方塊 2">
            <a:extLst>
              <a:ext uri="{FF2B5EF4-FFF2-40B4-BE49-F238E27FC236}">
                <a16:creationId xmlns:a16="http://schemas.microsoft.com/office/drawing/2014/main" xmlns="" id="{B8EE0597-E336-4242-B2E4-4A33309134C5}"/>
              </a:ext>
            </a:extLst>
          </p:cNvPr>
          <p:cNvSpPr txBox="1"/>
          <p:nvPr/>
        </p:nvSpPr>
        <p:spPr>
          <a:xfrm>
            <a:off x="641230" y="2539042"/>
            <a:ext cx="1090953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400" dirty="0">
                <a:latin typeface="華康中圓體" panose="020F0509000000000000" pitchFamily="49" charset="-120"/>
                <a:ea typeface="華康中圓體" panose="020F0509000000000000" pitchFamily="49" charset="-120"/>
                <a:cs typeface="+mn-lt"/>
              </a:rPr>
              <a:t>你</a:t>
            </a:r>
            <a:r>
              <a:rPr lang="zh-TW" altLang="en-US" sz="2400" dirty="0">
                <a:latin typeface="華康中圓體" panose="020F0509000000000000" pitchFamily="49" charset="-120"/>
                <a:ea typeface="華康中圓體" panose="020F0509000000000000" pitchFamily="49" charset="-120"/>
                <a:cs typeface="+mn-lt"/>
              </a:rPr>
              <a:t>跳下水救起了</a:t>
            </a:r>
            <a:r>
              <a:rPr lang="zh-TW" altLang="en-US" sz="2400" dirty="0" smtClean="0">
                <a:latin typeface="華康中圓體" panose="020F0509000000000000" pitchFamily="49" charset="-120"/>
                <a:ea typeface="華康中圓體" panose="020F0509000000000000" pitchFamily="49" charset="-120"/>
                <a:cs typeface="+mn-lt"/>
              </a:rPr>
              <a:t>那個小女孩</a:t>
            </a:r>
            <a:r>
              <a:rPr lang="zh-TW" sz="2400" dirty="0" smtClean="0">
                <a:latin typeface="華康中圓體" panose="020F0509000000000000" pitchFamily="49" charset="-120"/>
                <a:ea typeface="華康中圓體" panose="020F0509000000000000" pitchFamily="49" charset="-120"/>
                <a:cs typeface="+mn-lt"/>
              </a:rPr>
              <a:t>。</a:t>
            </a:r>
            <a:r>
              <a:rPr lang="zh-TW" altLang="en-US" sz="2400" dirty="0">
                <a:latin typeface="華康中圓體" panose="020F0509000000000000" pitchFamily="49" charset="-120"/>
                <a:ea typeface="華康中圓體" panose="020F0509000000000000" pitchFamily="49" charset="-120"/>
                <a:cs typeface="+mn-lt"/>
              </a:rPr>
              <a:t>但是</a:t>
            </a:r>
            <a:r>
              <a:rPr lang="zh-TW" sz="2400" dirty="0">
                <a:latin typeface="華康中圓體" panose="020F0509000000000000" pitchFamily="49" charset="-120"/>
                <a:ea typeface="華康中圓體" panose="020F0509000000000000" pitchFamily="49" charset="-120"/>
                <a:cs typeface="+mn-lt"/>
              </a:rPr>
              <a:t>，</a:t>
            </a:r>
            <a:r>
              <a:rPr lang="zh-TW" altLang="en-US" sz="2400" dirty="0" smtClean="0">
                <a:latin typeface="華康中圓體" panose="020F0509000000000000" pitchFamily="49" charset="-120"/>
                <a:ea typeface="華康中圓體" panose="020F0509000000000000" pitchFamily="49" charset="-120"/>
                <a:cs typeface="+mn-lt"/>
              </a:rPr>
              <a:t>你游上</a:t>
            </a:r>
            <a:r>
              <a:rPr lang="zh-TW" altLang="en-US" sz="2400" dirty="0">
                <a:latin typeface="華康中圓體" panose="020F0509000000000000" pitchFamily="49" charset="-120"/>
                <a:ea typeface="華康中圓體" panose="020F0509000000000000" pitchFamily="49" charset="-120"/>
                <a:cs typeface="+mn-lt"/>
              </a:rPr>
              <a:t>的是</a:t>
            </a:r>
            <a:r>
              <a:rPr lang="zh-TW" sz="2400" dirty="0" smtClean="0">
                <a:solidFill>
                  <a:srgbClr val="6B86A3"/>
                </a:solidFill>
                <a:latin typeface="華康中圓體" panose="020F0509000000000000" pitchFamily="49" charset="-120"/>
                <a:ea typeface="華康中圓體" panose="020F0509000000000000" pitchFamily="49" charset="-120"/>
                <a:cs typeface="+mn-lt"/>
              </a:rPr>
              <a:t>土耳其</a:t>
            </a:r>
            <a:r>
              <a:rPr lang="zh-TW" altLang="en-US" sz="2400" dirty="0" smtClean="0">
                <a:latin typeface="華康中圓體" panose="020F0509000000000000" pitchFamily="49" charset="-120"/>
                <a:ea typeface="華康中圓體" panose="020F0509000000000000" pitchFamily="49" charset="-120"/>
                <a:cs typeface="+mn-lt"/>
              </a:rPr>
              <a:t>的</a:t>
            </a:r>
            <a:r>
              <a:rPr lang="zh-TW" sz="2400" dirty="0">
                <a:latin typeface="華康中圓體" panose="020F0509000000000000" pitchFamily="49" charset="-120"/>
                <a:ea typeface="華康中圓體" panose="020F0509000000000000" pitchFamily="49" charset="-120"/>
                <a:cs typeface="+mn-lt"/>
              </a:rPr>
              <a:t>岸</a:t>
            </a:r>
            <a:r>
              <a:rPr lang="zh-TW" altLang="en-US" sz="2400" dirty="0">
                <a:latin typeface="華康中圓體" panose="020F0509000000000000" pitchFamily="49" charset="-120"/>
                <a:ea typeface="華康中圓體" panose="020F0509000000000000" pitchFamily="49" charset="-120"/>
                <a:cs typeface="+mn-lt"/>
              </a:rPr>
              <a:t>。</a:t>
            </a:r>
            <a:endParaRPr lang="en-US" altLang="zh-TW" sz="2400" dirty="0">
              <a:latin typeface="華康中圓體" panose="020F0509000000000000" pitchFamily="49" charset="-120"/>
              <a:ea typeface="華康中圓體" panose="020F0509000000000000" pitchFamily="49" charset="-120"/>
              <a:cs typeface="+mn-lt"/>
            </a:endParaRPr>
          </a:p>
          <a:p>
            <a:endParaRPr lang="zh-TW" altLang="en-US" sz="2400" dirty="0">
              <a:latin typeface="華康中圓體" panose="020F0509000000000000" pitchFamily="49" charset="-120"/>
              <a:ea typeface="華康中圓體" panose="020F0509000000000000" pitchFamily="49" charset="-120"/>
              <a:cs typeface="+mn-lt"/>
            </a:endParaRPr>
          </a:p>
          <a:p>
            <a:r>
              <a:rPr lang="zh-TW" altLang="en-US" sz="2400" dirty="0">
                <a:latin typeface="華康中圓體" panose="020F0509000000000000" pitchFamily="49" charset="-120"/>
                <a:ea typeface="華康中圓體" panose="020F0509000000000000" pitchFamily="49" charset="-120"/>
                <a:cs typeface="+mn-lt"/>
              </a:rPr>
              <a:t>你的家人在希臘</a:t>
            </a:r>
            <a:r>
              <a:rPr lang="zh-TW" sz="2400" dirty="0">
                <a:latin typeface="華康中圓體" panose="020F0509000000000000" pitchFamily="49" charset="-120"/>
                <a:ea typeface="華康中圓體" panose="020F0509000000000000" pitchFamily="49" charset="-120"/>
                <a:cs typeface="+mn-lt"/>
              </a:rPr>
              <a:t>，你</a:t>
            </a:r>
            <a:r>
              <a:rPr lang="zh-TW" altLang="en-US" sz="2400" dirty="0">
                <a:latin typeface="華康中圓體" panose="020F0509000000000000" pitchFamily="49" charset="-120"/>
                <a:ea typeface="華康中圓體" panose="020F0509000000000000" pitchFamily="49" charset="-120"/>
                <a:cs typeface="+mn-lt"/>
              </a:rPr>
              <a:t>在土耳其。</a:t>
            </a:r>
            <a:endParaRPr lang="en-US" altLang="zh-TW" sz="2400" dirty="0">
              <a:latin typeface="華康中圓體" panose="020F0509000000000000" pitchFamily="49" charset="-120"/>
              <a:ea typeface="華康中圓體" panose="020F0509000000000000" pitchFamily="49" charset="-120"/>
              <a:cs typeface="+mn-lt"/>
            </a:endParaRPr>
          </a:p>
          <a:p>
            <a:endParaRPr lang="en-US" altLang="zh-TW" sz="2400" dirty="0">
              <a:latin typeface="華康中圓體" panose="020F0509000000000000" pitchFamily="49" charset="-120"/>
              <a:ea typeface="華康中圓體" panose="020F0509000000000000" pitchFamily="49" charset="-120"/>
              <a:cs typeface="+mn-lt"/>
            </a:endParaRPr>
          </a:p>
          <a:p>
            <a:r>
              <a:rPr lang="zh-TW" altLang="en-US" sz="2400" dirty="0">
                <a:latin typeface="華康中圓體" panose="020F0509000000000000" pitchFamily="49" charset="-120"/>
                <a:ea typeface="華康中圓體" panose="020F0509000000000000" pitchFamily="49" charset="-120"/>
                <a:cs typeface="+mn-lt"/>
              </a:rPr>
              <a:t>騷動已經引起注意，</a:t>
            </a:r>
            <a:r>
              <a:rPr lang="zh-TW" sz="2400" dirty="0">
                <a:latin typeface="華康中圓體" panose="020F0509000000000000" pitchFamily="49" charset="-120"/>
                <a:ea typeface="華康中圓體" panose="020F0509000000000000" pitchFamily="49" charset="-120"/>
                <a:cs typeface="+mn-lt"/>
              </a:rPr>
              <a:t>土耳其</a:t>
            </a:r>
            <a:r>
              <a:rPr lang="zh-TW" altLang="en-US" sz="2400" dirty="0">
                <a:latin typeface="華康中圓體" panose="020F0509000000000000" pitchFamily="49" charset="-120"/>
                <a:ea typeface="華康中圓體" panose="020F0509000000000000" pitchFamily="49" charset="-120"/>
                <a:cs typeface="+mn-lt"/>
              </a:rPr>
              <a:t>邊防軍到達，</a:t>
            </a:r>
            <a:r>
              <a:rPr lang="zh-TW" altLang="en-US" sz="2400" dirty="0">
                <a:solidFill>
                  <a:srgbClr val="A06188"/>
                </a:solidFill>
                <a:latin typeface="華康中圓體" panose="020F0509000000000000" pitchFamily="49" charset="-120"/>
                <a:ea typeface="華康中圓體" panose="020F0509000000000000" pitchFamily="49" charset="-120"/>
                <a:cs typeface="+mn-lt"/>
              </a:rPr>
              <a:t>包圍</a:t>
            </a:r>
            <a:r>
              <a:rPr lang="zh-TW" altLang="en-US" sz="2400" dirty="0">
                <a:latin typeface="華康中圓體" panose="020F0509000000000000" pitchFamily="49" charset="-120"/>
                <a:ea typeface="華康中圓體" panose="020F0509000000000000" pitchFamily="49" charset="-120"/>
                <a:cs typeface="+mn-lt"/>
              </a:rPr>
              <a:t>了你及其他人</a:t>
            </a:r>
            <a:r>
              <a:rPr lang="zh-TW" sz="2400" dirty="0">
                <a:latin typeface="華康中圓體" panose="020F0509000000000000" pitchFamily="49" charset="-120"/>
                <a:ea typeface="華康中圓體" panose="020F0509000000000000" pitchFamily="49" charset="-120"/>
                <a:cs typeface="+mn-lt"/>
              </a:rPr>
              <a:t>。</a:t>
            </a:r>
            <a:endParaRPr lang="en-US" sz="2400" dirty="0">
              <a:latin typeface="華康中圓體" panose="020F0509000000000000" pitchFamily="49" charset="-120"/>
              <a:ea typeface="華康中圓體" panose="020F0509000000000000" pitchFamily="49" charset="-120"/>
              <a:cs typeface="+mn-lt"/>
            </a:endParaRPr>
          </a:p>
        </p:txBody>
      </p:sp>
      <p:sp>
        <p:nvSpPr>
          <p:cNvPr id="15" name="文字方塊 14">
            <a:extLst>
              <a:ext uri="{FF2B5EF4-FFF2-40B4-BE49-F238E27FC236}">
                <a16:creationId xmlns:a16="http://schemas.microsoft.com/office/drawing/2014/main" xmlns="" id="{B8EE0597-E336-4242-B2E4-4A33309134C5}"/>
              </a:ext>
            </a:extLst>
          </p:cNvPr>
          <p:cNvSpPr txBox="1"/>
          <p:nvPr/>
        </p:nvSpPr>
        <p:spPr>
          <a:xfrm>
            <a:off x="637623" y="4987236"/>
            <a:ext cx="10906168"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zh-TW" sz="3400" dirty="0" smtClean="0">
                <a:latin typeface="華康中圓體" panose="020F0509000000000000" pitchFamily="49" charset="-120"/>
                <a:ea typeface="華康中圓體" panose="020F0509000000000000" pitchFamily="49" charset="-120"/>
                <a:cs typeface="+mn-lt"/>
              </a:rPr>
              <a:t>你被</a:t>
            </a:r>
            <a:r>
              <a:rPr lang="zh-TW" altLang="en-US" sz="3400" dirty="0">
                <a:latin typeface="華康中圓體" panose="020F0509000000000000" pitchFamily="49" charset="-120"/>
                <a:ea typeface="華康中圓體" panose="020F0509000000000000" pitchFamily="49" charset="-120"/>
                <a:cs typeface="+mn-lt"/>
              </a:rPr>
              <a:t>送到土耳其</a:t>
            </a:r>
            <a:r>
              <a:rPr lang="zh-TW" altLang="en-US" sz="3400" dirty="0" smtClean="0">
                <a:latin typeface="華康中圓體" panose="020F0509000000000000" pitchFamily="49" charset="-120"/>
                <a:ea typeface="華康中圓體" panose="020F0509000000000000" pitchFamily="49" charset="-120"/>
                <a:cs typeface="+mn-lt"/>
              </a:rPr>
              <a:t>的</a:t>
            </a:r>
            <a:r>
              <a:rPr lang="zh-TW" altLang="zh-TW" sz="3400" dirty="0" smtClean="0">
                <a:solidFill>
                  <a:srgbClr val="C35A78"/>
                </a:solidFill>
                <a:latin typeface="華康中圓體" panose="020F0509000000000000" pitchFamily="49" charset="-120"/>
                <a:ea typeface="華康中圓體" panose="020F0509000000000000" pitchFamily="49" charset="-120"/>
                <a:cs typeface="+mn-lt"/>
              </a:rPr>
              <a:t>難民營</a:t>
            </a:r>
            <a:r>
              <a:rPr lang="zh-TW" altLang="en-US" sz="3400" dirty="0" smtClean="0">
                <a:latin typeface="華康中圓體" panose="020F0509000000000000" pitchFamily="49" charset="-120"/>
                <a:ea typeface="華康中圓體" panose="020F0509000000000000" pitchFamily="49" charset="-120"/>
                <a:cs typeface="+mn-lt"/>
              </a:rPr>
              <a:t>，只能祈求家人平安</a:t>
            </a:r>
            <a:r>
              <a:rPr lang="zh-TW" altLang="en-US" sz="3400" dirty="0" smtClean="0">
                <a:solidFill>
                  <a:srgbClr val="FF9933"/>
                </a:solidFill>
                <a:latin typeface="華康中圓體" panose="020F0509000000000000" pitchFamily="49" charset="-120"/>
                <a:ea typeface="華康中圓體" panose="020F0509000000000000" pitchFamily="49" charset="-120"/>
                <a:cs typeface="+mn-lt"/>
              </a:rPr>
              <a:t>抵達歐洲</a:t>
            </a:r>
            <a:r>
              <a:rPr lang="zh-TW" altLang="en-US" sz="3400" dirty="0" smtClean="0">
                <a:latin typeface="華康中圓體" panose="020F0509000000000000" pitchFamily="49" charset="-120"/>
                <a:ea typeface="華康中圓體" panose="020F0509000000000000" pitchFamily="49" charset="-120"/>
                <a:cs typeface="+mn-lt"/>
              </a:rPr>
              <a:t>。</a:t>
            </a:r>
            <a:endParaRPr lang="zh-TW" altLang="zh-TW" sz="3400" dirty="0">
              <a:latin typeface="華康中圓體" panose="020F0509000000000000" pitchFamily="49" charset="-120"/>
              <a:ea typeface="華康中圓體" panose="020F0509000000000000" pitchFamily="49" charset="-120"/>
            </a:endParaRPr>
          </a:p>
        </p:txBody>
      </p:sp>
      <p:pic>
        <p:nvPicPr>
          <p:cNvPr id="5" name="圖片 4"/>
          <p:cNvPicPr>
            <a:picLocks noChangeAspect="1"/>
          </p:cNvPicPr>
          <p:nvPr/>
        </p:nvPicPr>
        <p:blipFill>
          <a:blip r:embed="rId4"/>
          <a:stretch>
            <a:fillRect/>
          </a:stretch>
        </p:blipFill>
        <p:spPr>
          <a:xfrm rot="20711958">
            <a:off x="3878633" y="2334646"/>
            <a:ext cx="5382249" cy="2908705"/>
          </a:xfrm>
          <a:prstGeom prst="rect">
            <a:avLst/>
          </a:prstGeom>
        </p:spPr>
      </p:pic>
      <p:sp>
        <p:nvSpPr>
          <p:cNvPr id="18" name="五邊形 17">
            <a:hlinkClick r:id="rId5" action="ppaction://hlinksldjump"/>
          </p:cNvPr>
          <p:cNvSpPr/>
          <p:nvPr/>
        </p:nvSpPr>
        <p:spPr>
          <a:xfrm>
            <a:off x="10964174" y="6205729"/>
            <a:ext cx="1026543" cy="422211"/>
          </a:xfrm>
          <a:prstGeom prst="homePlate">
            <a:avLst>
              <a:gd name="adj" fmla="val 48303"/>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 </a:t>
            </a:r>
          </a:p>
        </p:txBody>
      </p:sp>
      <p:sp>
        <p:nvSpPr>
          <p:cNvPr id="19" name="五邊形 18">
            <a:hlinkClick r:id="rId6" action="ppaction://hlinksldjump"/>
          </p:cNvPr>
          <p:cNvSpPr/>
          <p:nvPr/>
        </p:nvSpPr>
        <p:spPr>
          <a:xfrm rot="10800000">
            <a:off x="10860657" y="5671459"/>
            <a:ext cx="1026543" cy="422211"/>
          </a:xfrm>
          <a:prstGeom prst="homePlate">
            <a:avLst>
              <a:gd name="adj" fmla="val 48303"/>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 </a:t>
            </a:r>
          </a:p>
        </p:txBody>
      </p:sp>
      <p:sp>
        <p:nvSpPr>
          <p:cNvPr id="20" name="文字方塊 19">
            <a:hlinkClick r:id="rId6" action="ppaction://hlinksldjump"/>
          </p:cNvPr>
          <p:cNvSpPr txBox="1"/>
          <p:nvPr/>
        </p:nvSpPr>
        <p:spPr>
          <a:xfrm>
            <a:off x="10912417" y="5713288"/>
            <a:ext cx="1026543" cy="338554"/>
          </a:xfrm>
          <a:prstGeom prst="rect">
            <a:avLst/>
          </a:prstGeom>
          <a:noFill/>
        </p:spPr>
        <p:txBody>
          <a:bodyPr wrap="square" rtlCol="0">
            <a:spAutoFit/>
          </a:bodyPr>
          <a:lstStyle/>
          <a:p>
            <a:r>
              <a:rPr lang="zh-TW" altLang="en-US" sz="1600" dirty="0">
                <a:solidFill>
                  <a:schemeClr val="bg1"/>
                </a:solidFill>
                <a:latin typeface="Mamelon" panose="02000600000000000000" pitchFamily="50" charset="-128"/>
                <a:ea typeface="Mamelon" panose="02000600000000000000" pitchFamily="50" charset="-128"/>
              </a:rPr>
              <a:t>再試一次</a:t>
            </a:r>
          </a:p>
        </p:txBody>
      </p:sp>
      <p:sp>
        <p:nvSpPr>
          <p:cNvPr id="21" name="文字方塊 20">
            <a:hlinkClick r:id="rId5" action="ppaction://hlinksldjump"/>
          </p:cNvPr>
          <p:cNvSpPr txBox="1"/>
          <p:nvPr/>
        </p:nvSpPr>
        <p:spPr>
          <a:xfrm>
            <a:off x="10935422" y="6255533"/>
            <a:ext cx="1003538" cy="338554"/>
          </a:xfrm>
          <a:prstGeom prst="rect">
            <a:avLst/>
          </a:prstGeom>
          <a:noFill/>
        </p:spPr>
        <p:txBody>
          <a:bodyPr wrap="square" rtlCol="0">
            <a:spAutoFit/>
          </a:bodyPr>
          <a:lstStyle/>
          <a:p>
            <a:r>
              <a:rPr lang="zh-TW" altLang="en-US" sz="1600" dirty="0">
                <a:solidFill>
                  <a:schemeClr val="bg1"/>
                </a:solidFill>
                <a:latin typeface="Mamelon" panose="02000600000000000000" pitchFamily="50" charset="-128"/>
                <a:ea typeface="Mamelon" panose="02000600000000000000" pitchFamily="50" charset="-128"/>
              </a:rPr>
              <a:t>跳至結尾</a:t>
            </a:r>
          </a:p>
        </p:txBody>
      </p:sp>
    </p:spTree>
    <p:extLst>
      <p:ext uri="{BB962C8B-B14F-4D97-AF65-F5344CB8AC3E}">
        <p14:creationId xmlns:p14="http://schemas.microsoft.com/office/powerpoint/2010/main" val="230994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3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750"/>
                                        <p:tgtEl>
                                          <p:spTgt spid="4098"/>
                                        </p:tgtEl>
                                        <p:attrNameLst>
                                          <p:attrName>ppt_x</p:attrName>
                                        </p:attrNameLst>
                                      </p:cBhvr>
                                      <p:tavLst>
                                        <p:tav tm="0">
                                          <p:val>
                                            <p:strVal val="ppt_x"/>
                                          </p:val>
                                        </p:tav>
                                        <p:tav tm="100000">
                                          <p:val>
                                            <p:strVal val="ppt_x"/>
                                          </p:val>
                                        </p:tav>
                                      </p:tavLst>
                                    </p:anim>
                                    <p:anim calcmode="lin" valueType="num">
                                      <p:cBhvr additive="base">
                                        <p:cTn id="17" dur="750"/>
                                        <p:tgtEl>
                                          <p:spTgt spid="4098"/>
                                        </p:tgtEl>
                                        <p:attrNameLst>
                                          <p:attrName>ppt_y</p:attrName>
                                        </p:attrNameLst>
                                      </p:cBhvr>
                                      <p:tavLst>
                                        <p:tav tm="0">
                                          <p:val>
                                            <p:strVal val="ppt_y"/>
                                          </p:val>
                                        </p:tav>
                                        <p:tav tm="100000">
                                          <p:val>
                                            <p:strVal val="1+ppt_h/2"/>
                                          </p:val>
                                        </p:tav>
                                      </p:tavLst>
                                    </p:anim>
                                    <p:set>
                                      <p:cBhvr>
                                        <p:cTn id="18" dur="1" fill="hold">
                                          <p:stCondLst>
                                            <p:cond delay="749"/>
                                          </p:stCondLst>
                                        </p:cTn>
                                        <p:tgtEl>
                                          <p:spTgt spid="4098"/>
                                        </p:tgtEl>
                                        <p:attrNameLst>
                                          <p:attrName>style.visibility</p:attrName>
                                        </p:attrNameLst>
                                      </p:cBhvr>
                                      <p:to>
                                        <p:strVal val="hidden"/>
                                      </p:to>
                                    </p:set>
                                  </p:childTnLst>
                                </p:cTn>
                              </p:par>
                            </p:childTnLst>
                          </p:cTn>
                        </p:par>
                        <p:par>
                          <p:cTn id="19" fill="hold">
                            <p:stCondLst>
                              <p:cond delay="750"/>
                            </p:stCondLst>
                            <p:childTnLst>
                              <p:par>
                                <p:cTn id="20" presetID="1" presetClass="entr" presetSubtype="0" fill="hold" nodeType="afterEffect">
                                  <p:stCondLst>
                                    <p:cond delay="50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邊形 10"/>
          <p:cNvSpPr/>
          <p:nvPr/>
        </p:nvSpPr>
        <p:spPr>
          <a:xfrm>
            <a:off x="1" y="544393"/>
            <a:ext cx="4918840"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2" name="文字方塊 1">
            <a:hlinkClick r:id="rId3" action="ppaction://hlinksldjump"/>
          </p:cNvPr>
          <p:cNvSpPr txBox="1"/>
          <p:nvPr/>
        </p:nvSpPr>
        <p:spPr>
          <a:xfrm>
            <a:off x="644354" y="2301150"/>
            <a:ext cx="10494969" cy="1200329"/>
          </a:xfrm>
          <a:prstGeom prst="rect">
            <a:avLst/>
          </a:prstGeom>
          <a:noFill/>
        </p:spPr>
        <p:txBody>
          <a:bodyPr wrap="square" rtlCol="0" anchor="t">
            <a:spAutoFit/>
          </a:bodyPr>
          <a:lstStyle/>
          <a:p>
            <a:r>
              <a:rPr lang="zh-TW" sz="2400" dirty="0" smtClean="0">
                <a:latin typeface="華康中圓體" panose="020F0509000000000000" pitchFamily="49" charset="-120"/>
                <a:ea typeface="華康中圓體" panose="020F0509000000000000" pitchFamily="49" charset="-120"/>
                <a:cs typeface="SetoFont" panose="02000600000000000000" pitchFamily="2" charset="-120"/>
              </a:rPr>
              <a:t>你</a:t>
            </a:r>
            <a:r>
              <a:rPr lang="zh-TW" altLang="en-US" sz="2400" dirty="0" smtClean="0">
                <a:latin typeface="華康中圓體" panose="020F0509000000000000" pitchFamily="49" charset="-120"/>
                <a:ea typeface="華康中圓體" panose="020F0509000000000000" pitchFamily="49" charset="-120"/>
                <a:cs typeface="SetoFont" panose="02000600000000000000" pitchFamily="2" charset="-120"/>
              </a:rPr>
              <a:t>沒有去救人</a:t>
            </a:r>
            <a:r>
              <a:rPr lang="zh-TW" sz="2400" dirty="0" smtClean="0">
                <a:latin typeface="華康中圓體" panose="020F0509000000000000" pitchFamily="49" charset="-120"/>
                <a:ea typeface="華康中圓體" panose="020F0509000000000000" pitchFamily="49" charset="-120"/>
                <a:cs typeface="SetoFont" panose="02000600000000000000" pitchFamily="2" charset="-120"/>
              </a:rPr>
              <a:t>，</a:t>
            </a:r>
            <a:r>
              <a:rPr lang="zh-TW" altLang="en-US" sz="2400" dirty="0" smtClean="0">
                <a:latin typeface="華康中圓體" panose="020F0509000000000000" pitchFamily="49" charset="-120"/>
                <a:ea typeface="華康中圓體" panose="020F0509000000000000" pitchFamily="49" charset="-120"/>
                <a:cs typeface="SetoFont" panose="02000600000000000000" pitchFamily="2" charset="-120"/>
              </a:rPr>
              <a:t>只有</a:t>
            </a:r>
            <a:r>
              <a:rPr lang="zh-TW" sz="2400" dirty="0" smtClean="0">
                <a:latin typeface="華康中圓體" panose="020F0509000000000000" pitchFamily="49" charset="-120"/>
                <a:ea typeface="華康中圓體" panose="020F0509000000000000" pitchFamily="49" charset="-120"/>
                <a:cs typeface="SetoFont" panose="02000600000000000000" pitchFamily="2" charset="-120"/>
              </a:rPr>
              <a:t>暗自</a:t>
            </a:r>
            <a:r>
              <a:rPr lang="zh-TW" sz="2400" dirty="0">
                <a:latin typeface="華康中圓體" panose="020F0509000000000000" pitchFamily="49" charset="-120"/>
                <a:ea typeface="華康中圓體" panose="020F0509000000000000" pitchFamily="49" charset="-120"/>
                <a:cs typeface="SetoFont" panose="02000600000000000000" pitchFamily="2" charset="-120"/>
              </a:rPr>
              <a:t>祈禱</a:t>
            </a:r>
            <a:r>
              <a:rPr lang="zh-TW" sz="2400" dirty="0" smtClean="0">
                <a:latin typeface="華康中圓體" panose="020F0509000000000000" pitchFamily="49" charset="-120"/>
                <a:ea typeface="華康中圓體" panose="020F0509000000000000" pitchFamily="49" charset="-120"/>
                <a:cs typeface="SetoFont" panose="02000600000000000000" pitchFamily="2" charset="-120"/>
              </a:rPr>
              <a:t>她能</a:t>
            </a:r>
            <a:r>
              <a:rPr lang="zh-TW" sz="2400" dirty="0">
                <a:latin typeface="華康中圓體" panose="020F0509000000000000" pitchFamily="49" charset="-120"/>
                <a:ea typeface="華康中圓體" panose="020F0509000000000000" pitchFamily="49" charset="-120"/>
                <a:cs typeface="SetoFont" panose="02000600000000000000" pitchFamily="2" charset="-120"/>
              </a:rPr>
              <a:t>成功上岸。</a:t>
            </a:r>
            <a:endParaRPr lang="en-US" altLang="zh-TW" sz="2400" dirty="0">
              <a:latin typeface="華康中圓體" panose="020F0509000000000000" pitchFamily="49" charset="-120"/>
              <a:ea typeface="華康中圓體" panose="020F0509000000000000" pitchFamily="49" charset="-120"/>
              <a:cs typeface="SetoFont" panose="02000600000000000000" pitchFamily="2" charset="-120"/>
            </a:endParaRPr>
          </a:p>
          <a:p>
            <a:endParaRPr lang="zh-TW" altLang="en-US" sz="2400" dirty="0">
              <a:latin typeface="華康中圓體" panose="020F0509000000000000" pitchFamily="49" charset="-120"/>
              <a:ea typeface="華康中圓體" panose="020F0509000000000000" pitchFamily="49" charset="-120"/>
              <a:cs typeface="SetoFont" panose="02000600000000000000" pitchFamily="2" charset="-120"/>
            </a:endParaRPr>
          </a:p>
          <a:p>
            <a:r>
              <a:rPr lang="zh-TW" altLang="en-US" sz="2400" dirty="0">
                <a:latin typeface="華康中圓體" panose="020F0509000000000000" pitchFamily="49" charset="-120"/>
                <a:ea typeface="華康中圓體" panose="020F0509000000000000" pitchFamily="49" charset="-120"/>
                <a:cs typeface="SetoFont" panose="02000600000000000000" pitchFamily="2" charset="-120"/>
              </a:rPr>
              <a:t>你總算抵達希臘了</a:t>
            </a:r>
            <a:r>
              <a:rPr lang="zh-TW" sz="2400" dirty="0">
                <a:latin typeface="華康中圓體" panose="020F0509000000000000" pitchFamily="49" charset="-120"/>
                <a:ea typeface="華康中圓體" panose="020F0509000000000000" pitchFamily="49" charset="-120"/>
                <a:cs typeface="SetoFont" panose="02000600000000000000" pitchFamily="2" charset="-120"/>
              </a:rPr>
              <a:t>，</a:t>
            </a:r>
            <a:r>
              <a:rPr lang="zh-TW" altLang="en-US" sz="2400" dirty="0">
                <a:latin typeface="華康中圓體" panose="020F0509000000000000" pitchFamily="49" charset="-120"/>
                <a:ea typeface="華康中圓體" panose="020F0509000000000000" pitchFamily="49" charset="-120"/>
                <a:cs typeface="SetoFont" panose="02000600000000000000" pitchFamily="2" charset="-120"/>
              </a:rPr>
              <a:t>和家</a:t>
            </a:r>
            <a:r>
              <a:rPr lang="zh-TW" sz="2400" dirty="0">
                <a:latin typeface="華康中圓體" panose="020F0509000000000000" pitchFamily="49" charset="-120"/>
                <a:ea typeface="華康中圓體" panose="020F0509000000000000" pitchFamily="49" charset="-120"/>
                <a:cs typeface="SetoFont" panose="02000600000000000000" pitchFamily="2" charset="-120"/>
              </a:rPr>
              <a:t>人站在歐洲的土地</a:t>
            </a:r>
            <a:r>
              <a:rPr lang="zh-TW" sz="2400" dirty="0" smtClean="0">
                <a:latin typeface="華康中圓體" panose="020F0509000000000000" pitchFamily="49" charset="-120"/>
                <a:ea typeface="華康中圓體" panose="020F0509000000000000" pitchFamily="49" charset="-120"/>
                <a:cs typeface="SetoFont" panose="02000600000000000000" pitchFamily="2" charset="-120"/>
              </a:rPr>
              <a:t>上</a:t>
            </a:r>
            <a:r>
              <a:rPr lang="zh-TW" altLang="en-US" sz="2400" dirty="0" smtClean="0">
                <a:latin typeface="華康中圓體" panose="020F0509000000000000" pitchFamily="49" charset="-120"/>
                <a:ea typeface="華康中圓體" panose="020F0509000000000000" pitchFamily="49" charset="-120"/>
                <a:cs typeface="SetoFont" panose="02000600000000000000" pitchFamily="2" charset="-120"/>
              </a:rPr>
              <a:t>。</a:t>
            </a:r>
            <a:endParaRPr lang="en-US" altLang="zh-TW" sz="2400" dirty="0">
              <a:latin typeface="華康中圓體" panose="020F0509000000000000" pitchFamily="49" charset="-120"/>
              <a:ea typeface="華康中圓體" panose="020F0509000000000000" pitchFamily="49" charset="-120"/>
              <a:cs typeface="SetoFont" panose="02000600000000000000" pitchFamily="2" charset="-120"/>
            </a:endParaRPr>
          </a:p>
        </p:txBody>
      </p:sp>
      <p:sp>
        <p:nvSpPr>
          <p:cNvPr id="10" name="文字方塊 9"/>
          <p:cNvSpPr txBox="1"/>
          <p:nvPr/>
        </p:nvSpPr>
        <p:spPr>
          <a:xfrm>
            <a:off x="575095" y="710236"/>
            <a:ext cx="5316746" cy="1015663"/>
          </a:xfrm>
          <a:prstGeom prst="rect">
            <a:avLst/>
          </a:prstGeom>
          <a:noFill/>
        </p:spPr>
        <p:txBody>
          <a:bodyPr wrap="square" rtlCol="0" anchor="t">
            <a:spAutoFit/>
          </a:bodyPr>
          <a:lstStyle/>
          <a:p>
            <a:r>
              <a:rPr lang="zh-TW" altLang="en-US" sz="6000" b="1" dirty="0">
                <a:solidFill>
                  <a:srgbClr val="363639"/>
                </a:solidFill>
                <a:latin typeface="清松手寫體1" pitchFamily="2" charset="-120"/>
                <a:ea typeface="清松手寫體1" pitchFamily="2" charset="-120"/>
                <a:cs typeface="SetoFont" panose="02000600000000000000" pitchFamily="2" charset="-120"/>
              </a:rPr>
              <a:t>躲</a:t>
            </a:r>
            <a:r>
              <a:rPr lang="zh-TW" altLang="en-US" sz="6000" dirty="0">
                <a:solidFill>
                  <a:srgbClr val="363639"/>
                </a:solidFill>
                <a:latin typeface="SetoFont" panose="02000600000000000000" pitchFamily="2" charset="-120"/>
                <a:ea typeface="SetoFont" panose="02000600000000000000" pitchFamily="2" charset="-120"/>
                <a:cs typeface="SetoFont" panose="02000600000000000000" pitchFamily="2" charset="-120"/>
              </a:rPr>
              <a:t>進樹叢</a:t>
            </a:r>
          </a:p>
        </p:txBody>
      </p:sp>
      <p:sp>
        <p:nvSpPr>
          <p:cNvPr id="7" name="文字方塊 6">
            <a:extLst>
              <a:ext uri="{FF2B5EF4-FFF2-40B4-BE49-F238E27FC236}">
                <a16:creationId xmlns:a16="http://schemas.microsoft.com/office/drawing/2014/main" xmlns="" id="{D4D07BCD-EF56-4381-BB77-3151E20452B2}"/>
              </a:ext>
            </a:extLst>
          </p:cNvPr>
          <p:cNvSpPr txBox="1"/>
          <p:nvPr/>
        </p:nvSpPr>
        <p:spPr>
          <a:xfrm>
            <a:off x="644355" y="3945781"/>
            <a:ext cx="1095168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zh-TW" sz="3200" dirty="0">
                <a:solidFill>
                  <a:schemeClr val="accent2">
                    <a:lumMod val="40000"/>
                    <a:lumOff val="60000"/>
                  </a:schemeClr>
                </a:solidFill>
                <a:latin typeface="華康中圓體" panose="020F0509000000000000" pitchFamily="49" charset="-120"/>
                <a:ea typeface="華康中圓體" panose="020F0509000000000000" pitchFamily="49" charset="-120"/>
                <a:cs typeface="SetoFont" panose="02000600000000000000" pitchFamily="2" charset="-120"/>
              </a:rPr>
              <a:t>你一看到警方便喊：</a:t>
            </a:r>
            <a:r>
              <a:rPr lang="zh-TW" altLang="en-US" sz="3200" dirty="0">
                <a:solidFill>
                  <a:schemeClr val="accent2">
                    <a:lumMod val="40000"/>
                    <a:lumOff val="60000"/>
                  </a:schemeClr>
                </a:solidFill>
                <a:latin typeface="華康中圓體" panose="020F0509000000000000" pitchFamily="49" charset="-120"/>
                <a:ea typeface="華康中圓體" panose="020F0509000000000000" pitchFamily="49" charset="-120"/>
                <a:cs typeface="SetoFont" panose="02000600000000000000" pitchFamily="2" charset="-120"/>
              </a:rPr>
              <a:t>「</a:t>
            </a:r>
            <a:r>
              <a:rPr lang="zh-TW" altLang="zh-TW" sz="3200" dirty="0">
                <a:solidFill>
                  <a:schemeClr val="accent2">
                    <a:lumMod val="40000"/>
                    <a:lumOff val="60000"/>
                  </a:schemeClr>
                </a:solidFill>
                <a:latin typeface="華康中圓體" panose="020F0509000000000000" pitchFamily="49" charset="-120"/>
                <a:ea typeface="華康中圓體" panose="020F0509000000000000" pitchFamily="49" charset="-120"/>
                <a:cs typeface="SetoFont" panose="02000600000000000000" pitchFamily="2" charset="-120"/>
              </a:rPr>
              <a:t>我是來尋求</a:t>
            </a:r>
            <a:r>
              <a:rPr lang="zh-TW" altLang="zh-TW" sz="3200" dirty="0">
                <a:solidFill>
                  <a:srgbClr val="FF9933"/>
                </a:solidFill>
                <a:latin typeface="華康中圓體" panose="020F0509000000000000" pitchFamily="49" charset="-120"/>
                <a:ea typeface="華康中圓體" panose="020F0509000000000000" pitchFamily="49" charset="-120"/>
                <a:cs typeface="SetoFont" panose="02000600000000000000" pitchFamily="2" charset="-120"/>
              </a:rPr>
              <a:t>庇護</a:t>
            </a:r>
            <a:r>
              <a:rPr lang="zh-TW" altLang="zh-TW" sz="3200" dirty="0">
                <a:solidFill>
                  <a:schemeClr val="accent2">
                    <a:lumMod val="40000"/>
                    <a:lumOff val="60000"/>
                  </a:schemeClr>
                </a:solidFill>
                <a:latin typeface="華康中圓體" panose="020F0509000000000000" pitchFamily="49" charset="-120"/>
                <a:ea typeface="華康中圓體" panose="020F0509000000000000" pitchFamily="49" charset="-120"/>
                <a:cs typeface="SetoFont" panose="02000600000000000000" pitchFamily="2" charset="-120"/>
              </a:rPr>
              <a:t>的，我來自</a:t>
            </a:r>
            <a:r>
              <a:rPr lang="zh-TW" altLang="zh-TW" sz="3200" dirty="0">
                <a:solidFill>
                  <a:srgbClr val="FF9933"/>
                </a:solidFill>
                <a:latin typeface="華康中圓體" panose="020F0509000000000000" pitchFamily="49" charset="-120"/>
                <a:ea typeface="華康中圓體" panose="020F0509000000000000" pitchFamily="49" charset="-120"/>
                <a:cs typeface="SetoFont" panose="02000600000000000000" pitchFamily="2" charset="-120"/>
              </a:rPr>
              <a:t>敘利亞</a:t>
            </a:r>
            <a:r>
              <a:rPr lang="zh-TW" altLang="en-US" sz="3200" dirty="0">
                <a:solidFill>
                  <a:schemeClr val="accent2">
                    <a:lumMod val="40000"/>
                    <a:lumOff val="60000"/>
                  </a:schemeClr>
                </a:solidFill>
                <a:latin typeface="華康中圓體" panose="020F0509000000000000" pitchFamily="49" charset="-120"/>
                <a:ea typeface="華康中圓體" panose="020F0509000000000000" pitchFamily="49" charset="-120"/>
                <a:cs typeface="SetoFont" panose="02000600000000000000" pitchFamily="2" charset="-120"/>
              </a:rPr>
              <a:t>！」</a:t>
            </a:r>
            <a:endParaRPr lang="en-US" altLang="zh-TW" sz="3200" dirty="0">
              <a:solidFill>
                <a:schemeClr val="accent2">
                  <a:lumMod val="40000"/>
                  <a:lumOff val="60000"/>
                </a:schemeClr>
              </a:solidFill>
              <a:latin typeface="華康中圓體" panose="020F0509000000000000" pitchFamily="49" charset="-120"/>
              <a:ea typeface="華康中圓體" panose="020F0509000000000000" pitchFamily="49" charset="-120"/>
              <a:cs typeface="SetoFont" panose="02000600000000000000" pitchFamily="2" charset="-120"/>
            </a:endParaRPr>
          </a:p>
        </p:txBody>
      </p:sp>
      <p:pic>
        <p:nvPicPr>
          <p:cNvPr id="6" name="圖片 5"/>
          <p:cNvPicPr>
            <a:picLocks noChangeAspect="1"/>
          </p:cNvPicPr>
          <p:nvPr/>
        </p:nvPicPr>
        <p:blipFill>
          <a:blip r:embed="rId4"/>
          <a:stretch>
            <a:fillRect/>
          </a:stretch>
        </p:blipFill>
        <p:spPr>
          <a:xfrm>
            <a:off x="2943949" y="1725899"/>
            <a:ext cx="7025616" cy="3667460"/>
          </a:xfrm>
          <a:prstGeom prst="rect">
            <a:avLst/>
          </a:prstGeom>
        </p:spPr>
      </p:pic>
      <p:pic>
        <p:nvPicPr>
          <p:cNvPr id="9" name="圖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7497" y="-1876724"/>
            <a:ext cx="6421348" cy="6858000"/>
          </a:xfrm>
          <a:prstGeom prst="rect">
            <a:avLst/>
          </a:prstGeom>
        </p:spPr>
      </p:pic>
      <p:pic>
        <p:nvPicPr>
          <p:cNvPr id="12" name="圖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074" y="1553148"/>
            <a:ext cx="5206348" cy="5560380"/>
          </a:xfrm>
          <a:prstGeom prst="rect">
            <a:avLst/>
          </a:prstGeom>
        </p:spPr>
      </p:pic>
      <p:sp>
        <p:nvSpPr>
          <p:cNvPr id="13" name="五邊形 12">
            <a:hlinkClick r:id="rId6" action="ppaction://hlinksldjump"/>
          </p:cNvPr>
          <p:cNvSpPr/>
          <p:nvPr/>
        </p:nvSpPr>
        <p:spPr>
          <a:xfrm>
            <a:off x="10964174" y="6205729"/>
            <a:ext cx="1026543" cy="422211"/>
          </a:xfrm>
          <a:prstGeom prst="homePlate">
            <a:avLst>
              <a:gd name="adj" fmla="val 48303"/>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 </a:t>
            </a:r>
          </a:p>
        </p:txBody>
      </p:sp>
      <p:sp>
        <p:nvSpPr>
          <p:cNvPr id="14" name="五邊形 13">
            <a:hlinkClick r:id="rId7" action="ppaction://hlinksldjump"/>
          </p:cNvPr>
          <p:cNvSpPr/>
          <p:nvPr/>
        </p:nvSpPr>
        <p:spPr>
          <a:xfrm rot="10800000">
            <a:off x="10860657" y="5671459"/>
            <a:ext cx="1026543" cy="422211"/>
          </a:xfrm>
          <a:prstGeom prst="homePlate">
            <a:avLst>
              <a:gd name="adj" fmla="val 48303"/>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t> </a:t>
            </a:r>
          </a:p>
        </p:txBody>
      </p:sp>
      <p:sp>
        <p:nvSpPr>
          <p:cNvPr id="15" name="文字方塊 14">
            <a:hlinkClick r:id="rId7" action="ppaction://hlinksldjump"/>
          </p:cNvPr>
          <p:cNvSpPr txBox="1"/>
          <p:nvPr/>
        </p:nvSpPr>
        <p:spPr>
          <a:xfrm>
            <a:off x="10912417" y="5713288"/>
            <a:ext cx="1026543" cy="338554"/>
          </a:xfrm>
          <a:prstGeom prst="rect">
            <a:avLst/>
          </a:prstGeom>
          <a:noFill/>
        </p:spPr>
        <p:txBody>
          <a:bodyPr wrap="square" rtlCol="0">
            <a:spAutoFit/>
          </a:bodyPr>
          <a:lstStyle/>
          <a:p>
            <a:r>
              <a:rPr lang="zh-TW" altLang="en-US" sz="1600" dirty="0">
                <a:solidFill>
                  <a:schemeClr val="bg1"/>
                </a:solidFill>
                <a:latin typeface="Mamelon" panose="02000600000000000000" pitchFamily="50" charset="-128"/>
                <a:ea typeface="Mamelon" panose="02000600000000000000" pitchFamily="50" charset="-128"/>
              </a:rPr>
              <a:t>再試一次</a:t>
            </a:r>
          </a:p>
        </p:txBody>
      </p:sp>
      <p:sp>
        <p:nvSpPr>
          <p:cNvPr id="16" name="文字方塊 15">
            <a:hlinkClick r:id="rId6" action="ppaction://hlinksldjump"/>
          </p:cNvPr>
          <p:cNvSpPr txBox="1"/>
          <p:nvPr/>
        </p:nvSpPr>
        <p:spPr>
          <a:xfrm>
            <a:off x="10935422" y="6255533"/>
            <a:ext cx="1003538" cy="338554"/>
          </a:xfrm>
          <a:prstGeom prst="rect">
            <a:avLst/>
          </a:prstGeom>
          <a:noFill/>
        </p:spPr>
        <p:txBody>
          <a:bodyPr wrap="square" rtlCol="0">
            <a:spAutoFit/>
          </a:bodyPr>
          <a:lstStyle/>
          <a:p>
            <a:r>
              <a:rPr lang="zh-TW" altLang="en-US" sz="1600" dirty="0">
                <a:solidFill>
                  <a:schemeClr val="bg1"/>
                </a:solidFill>
                <a:latin typeface="Mamelon" panose="02000600000000000000" pitchFamily="50" charset="-128"/>
                <a:ea typeface="Mamelon" panose="02000600000000000000" pitchFamily="50" charset="-128"/>
              </a:rPr>
              <a:t>跳至結尾</a:t>
            </a:r>
          </a:p>
        </p:txBody>
      </p:sp>
    </p:spTree>
    <p:extLst>
      <p:ext uri="{BB962C8B-B14F-4D97-AF65-F5344CB8AC3E}">
        <p14:creationId xmlns:p14="http://schemas.microsoft.com/office/powerpoint/2010/main" val="353955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2500"/>
                                        <p:tgtEl>
                                          <p:spTgt spid="7"/>
                                        </p:tgtEl>
                                      </p:cBhvr>
                                    </p:animEffect>
                                  </p:childTnLst>
                                </p:cTn>
                              </p:par>
                            </p:childTnLst>
                          </p:cTn>
                        </p:par>
                        <p:par>
                          <p:cTn id="13" fill="hold">
                            <p:stCondLst>
                              <p:cond delay="2500"/>
                            </p:stCondLst>
                            <p:childTnLst>
                              <p:par>
                                <p:cTn id="14" presetID="53" presetClass="entr" presetSubtype="16" fill="hold" nodeType="afterEffect">
                                  <p:stCondLst>
                                    <p:cond delay="100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53" presetClass="entr" presetSubtype="16" fill="hold" nodeType="withEffect">
                                  <p:stCondLst>
                                    <p:cond delay="75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4000"/>
                            </p:stCondLst>
                            <p:childTnLst>
                              <p:par>
                                <p:cTn id="25" presetID="10" presetClass="exit" presetSubtype="0" fill="hold" nodeType="after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par>
                          <p:cTn id="33" fill="hold">
                            <p:stCondLst>
                              <p:cond delay="4500"/>
                            </p:stCondLst>
                            <p:childTnLst>
                              <p:par>
                                <p:cTn id="34" presetID="10" presetClass="exit" presetSubtype="0" fill="hold" nodeType="after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邊形 4"/>
          <p:cNvSpPr/>
          <p:nvPr/>
        </p:nvSpPr>
        <p:spPr>
          <a:xfrm>
            <a:off x="0" y="544393"/>
            <a:ext cx="7516167" cy="1267154"/>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2" name="標題 1"/>
          <p:cNvSpPr txBox="1">
            <a:spLocks/>
          </p:cNvSpPr>
          <p:nvPr/>
        </p:nvSpPr>
        <p:spPr>
          <a:xfrm>
            <a:off x="856488" y="826390"/>
            <a:ext cx="9144000" cy="9220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dirty="0">
                <a:solidFill>
                  <a:schemeClr val="bg1"/>
                </a:solidFill>
                <a:latin typeface="SetoFont" panose="02000600000000000000" pitchFamily="2" charset="-120"/>
                <a:ea typeface="SetoFont" panose="02000600000000000000" pitchFamily="2" charset="-120"/>
                <a:cs typeface="SetoFont" panose="02000600000000000000" pitchFamily="2" charset="-120"/>
              </a:rPr>
              <a:t>我們可以做什麼</a:t>
            </a:r>
            <a:r>
              <a:rPr lang="en-US" altLang="zh-TW" dirty="0">
                <a:solidFill>
                  <a:schemeClr val="bg1"/>
                </a:solidFill>
                <a:latin typeface="SetoFont" panose="02000600000000000000" pitchFamily="2" charset="-120"/>
                <a:ea typeface="SetoFont" panose="02000600000000000000" pitchFamily="2" charset="-120"/>
                <a:cs typeface="SetoFont" panose="02000600000000000000" pitchFamily="2" charset="-120"/>
              </a:rPr>
              <a:t>…</a:t>
            </a:r>
            <a:endParaRPr lang="zh-TW" altLang="en-US" dirty="0">
              <a:solidFill>
                <a:schemeClr val="bg1"/>
              </a:solidFill>
              <a:latin typeface="SetoFont" panose="02000600000000000000" pitchFamily="2" charset="-120"/>
              <a:ea typeface="SetoFont" panose="02000600000000000000" pitchFamily="2" charset="-120"/>
              <a:cs typeface="SetoFont" panose="02000600000000000000" pitchFamily="2" charset="-120"/>
            </a:endParaRPr>
          </a:p>
        </p:txBody>
      </p:sp>
      <p:sp>
        <p:nvSpPr>
          <p:cNvPr id="3" name="標題 1"/>
          <p:cNvSpPr txBox="1">
            <a:spLocks/>
          </p:cNvSpPr>
          <p:nvPr/>
        </p:nvSpPr>
        <p:spPr>
          <a:xfrm>
            <a:off x="8569941" y="5406561"/>
            <a:ext cx="1641894" cy="646991"/>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800" dirty="0">
                <a:latin typeface="華康中圓體" panose="020F0509000000000000" pitchFamily="49" charset="-120"/>
                <a:ea typeface="華康中圓體" panose="020F0509000000000000" pitchFamily="49" charset="-120"/>
                <a:cs typeface="Heiti TC" panose="040F0700000000000000" pitchFamily="82" charset="-120"/>
              </a:rPr>
              <a:t>關注他們</a:t>
            </a:r>
          </a:p>
        </p:txBody>
      </p:sp>
      <p:sp>
        <p:nvSpPr>
          <p:cNvPr id="4" name="標題 1"/>
          <p:cNvSpPr txBox="1">
            <a:spLocks/>
          </p:cNvSpPr>
          <p:nvPr/>
        </p:nvSpPr>
        <p:spPr>
          <a:xfrm>
            <a:off x="4281577" y="2318559"/>
            <a:ext cx="1641894" cy="174448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TW" altLang="en-US" sz="2000" dirty="0">
              <a:latin typeface="華康中圓體" panose="020F0509000000000000" pitchFamily="49" charset="-120"/>
              <a:ea typeface="華康中圓體" panose="020F0509000000000000" pitchFamily="49" charset="-120"/>
              <a:cs typeface="Heiti TC" panose="040F0700000000000000" pitchFamily="82" charset="-120"/>
            </a:endParaRPr>
          </a:p>
        </p:txBody>
      </p:sp>
      <p:pic>
        <p:nvPicPr>
          <p:cNvPr id="7" name="圖片 6"/>
          <p:cNvPicPr>
            <a:picLocks noChangeAspect="1"/>
          </p:cNvPicPr>
          <p:nvPr/>
        </p:nvPicPr>
        <p:blipFill rotWithShape="1">
          <a:blip r:embed="rId2">
            <a:extLst>
              <a:ext uri="{28A0092B-C50C-407E-A947-70E740481C1C}">
                <a14:useLocalDpi xmlns:a14="http://schemas.microsoft.com/office/drawing/2010/main" val="0"/>
              </a:ext>
            </a:extLst>
          </a:blip>
          <a:srcRect l="2116" t="68517" r="84095" b="3258"/>
          <a:stretch/>
        </p:blipFill>
        <p:spPr>
          <a:xfrm>
            <a:off x="997040" y="2100436"/>
            <a:ext cx="1975105" cy="19626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圖片 7"/>
          <p:cNvPicPr>
            <a:picLocks noChangeAspect="1"/>
          </p:cNvPicPr>
          <p:nvPr/>
        </p:nvPicPr>
        <p:blipFill rotWithShape="1">
          <a:blip r:embed="rId2">
            <a:extLst>
              <a:ext uri="{28A0092B-C50C-407E-A947-70E740481C1C}">
                <a14:useLocalDpi xmlns:a14="http://schemas.microsoft.com/office/drawing/2010/main" val="0"/>
              </a:ext>
            </a:extLst>
          </a:blip>
          <a:srcRect l="58931" t="67258" r="23004" b="9910"/>
          <a:stretch/>
        </p:blipFill>
        <p:spPr>
          <a:xfrm>
            <a:off x="5839443" y="4821572"/>
            <a:ext cx="2470052" cy="15154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圖片 8"/>
          <p:cNvPicPr>
            <a:picLocks noChangeAspect="1"/>
          </p:cNvPicPr>
          <p:nvPr/>
        </p:nvPicPr>
        <p:blipFill rotWithShape="1">
          <a:blip r:embed="rId3">
            <a:extLst>
              <a:ext uri="{28A0092B-C50C-407E-A947-70E740481C1C}">
                <a14:useLocalDpi xmlns:a14="http://schemas.microsoft.com/office/drawing/2010/main" val="0"/>
              </a:ext>
            </a:extLst>
          </a:blip>
          <a:srcRect l="2465" t="41037" r="79120" b="32075"/>
          <a:stretch/>
        </p:blipFill>
        <p:spPr>
          <a:xfrm>
            <a:off x="5742161" y="2212794"/>
            <a:ext cx="2478748" cy="15859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圖片 9"/>
          <p:cNvPicPr>
            <a:picLocks noChangeAspect="1"/>
          </p:cNvPicPr>
          <p:nvPr/>
        </p:nvPicPr>
        <p:blipFill rotWithShape="1">
          <a:blip r:embed="rId4">
            <a:extLst>
              <a:ext uri="{28A0092B-C50C-407E-A947-70E740481C1C}">
                <a14:useLocalDpi xmlns:a14="http://schemas.microsoft.com/office/drawing/2010/main" val="0"/>
              </a:ext>
            </a:extLst>
          </a:blip>
          <a:srcRect l="3283" t="48667" r="78124" b="31733"/>
          <a:stretch/>
        </p:blipFill>
        <p:spPr>
          <a:xfrm>
            <a:off x="997040" y="4593887"/>
            <a:ext cx="2040021" cy="1753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標題 1"/>
          <p:cNvSpPr txBox="1">
            <a:spLocks/>
          </p:cNvSpPr>
          <p:nvPr/>
        </p:nvSpPr>
        <p:spPr>
          <a:xfrm>
            <a:off x="8569941" y="2573307"/>
            <a:ext cx="1641894" cy="792907"/>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sz="2800" dirty="0">
                <a:latin typeface="華康中圓體" panose="020F0509000000000000" pitchFamily="49" charset="-120"/>
                <a:ea typeface="華康中圓體" panose="020F0509000000000000" pitchFamily="49" charset="-120"/>
                <a:cs typeface="+mj-lt"/>
              </a:rPr>
              <a:t>物資捐助</a:t>
            </a:r>
            <a:endParaRPr lang="zh-TW" sz="2800" dirty="0">
              <a:latin typeface="華康中圓體" panose="020F0509000000000000" pitchFamily="49" charset="-120"/>
              <a:ea typeface="華康中圓體" panose="020F0509000000000000" pitchFamily="49" charset="-120"/>
            </a:endParaRPr>
          </a:p>
        </p:txBody>
      </p:sp>
      <p:sp>
        <p:nvSpPr>
          <p:cNvPr id="12" name="標題 1"/>
          <p:cNvSpPr txBox="1">
            <a:spLocks/>
          </p:cNvSpPr>
          <p:nvPr/>
        </p:nvSpPr>
        <p:spPr>
          <a:xfrm>
            <a:off x="3324490" y="2727145"/>
            <a:ext cx="1641894" cy="557229"/>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sz="2800" dirty="0">
                <a:latin typeface="華康中圓體" panose="020F0509000000000000" pitchFamily="49" charset="-120"/>
                <a:ea typeface="華康中圓體" panose="020F0509000000000000" pitchFamily="49" charset="-120"/>
                <a:cs typeface="+mj-lt"/>
              </a:rPr>
              <a:t>金錢捐助</a:t>
            </a:r>
            <a:endParaRPr lang="zh-TW" sz="2800" dirty="0">
              <a:latin typeface="華康中圓體" panose="020F0509000000000000" pitchFamily="49" charset="-120"/>
              <a:ea typeface="華康中圓體" panose="020F0509000000000000" pitchFamily="49" charset="-120"/>
            </a:endParaRPr>
          </a:p>
        </p:txBody>
      </p:sp>
      <p:sp>
        <p:nvSpPr>
          <p:cNvPr id="13" name="標題 1"/>
          <p:cNvSpPr txBox="1">
            <a:spLocks/>
          </p:cNvSpPr>
          <p:nvPr/>
        </p:nvSpPr>
        <p:spPr>
          <a:xfrm>
            <a:off x="3324490" y="5242138"/>
            <a:ext cx="1641894" cy="566928"/>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sz="2800" dirty="0">
                <a:latin typeface="華康中圓體" panose="020F0509000000000000" pitchFamily="49" charset="-120"/>
                <a:ea typeface="華康中圓體" panose="020F0509000000000000" pitchFamily="49" charset="-120"/>
                <a:cs typeface="+mj-lt"/>
              </a:rPr>
              <a:t>當志工</a:t>
            </a:r>
            <a:endParaRPr lang="zh-TW" altLang="en-US" sz="2800" dirty="0">
              <a:latin typeface="華康中圓體" panose="020F0509000000000000" pitchFamily="49" charset="-120"/>
              <a:ea typeface="華康中圓體" panose="020F0509000000000000" pitchFamily="49" charset="-120"/>
              <a:cs typeface="Heiti TC" panose="040F0700000000000000" pitchFamily="82" charset="-120"/>
            </a:endParaRPr>
          </a:p>
        </p:txBody>
      </p:sp>
    </p:spTree>
    <p:extLst>
      <p:ext uri="{BB962C8B-B14F-4D97-AF65-F5344CB8AC3E}">
        <p14:creationId xmlns:p14="http://schemas.microsoft.com/office/powerpoint/2010/main" val="365873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1734065" y="3038827"/>
            <a:ext cx="9144000" cy="13792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5400" dirty="0" smtClean="0">
                <a:latin typeface="SetoFont" panose="02000600000000000000" pitchFamily="2" charset="-120"/>
                <a:ea typeface="SetoFont" panose="02000600000000000000" pitchFamily="2" charset="-120"/>
                <a:cs typeface="SetoFont" panose="02000600000000000000" pitchFamily="2" charset="-120"/>
              </a:rPr>
              <a:t>和平的生活是理所當然的嗎</a:t>
            </a:r>
            <a:r>
              <a:rPr lang="zh-TW" altLang="en-US" sz="5400" dirty="0" smtClean="0">
                <a:latin typeface="KAWAIITEGAKIMOJI" panose="02000600000000000000" pitchFamily="2" charset="-128"/>
                <a:ea typeface="KAWAIITEGAKIMOJI" panose="02000600000000000000" pitchFamily="2" charset="-128"/>
                <a:cs typeface="SetoFont" panose="02000600000000000000" pitchFamily="2" charset="-120"/>
              </a:rPr>
              <a:t>？</a:t>
            </a:r>
            <a:endParaRPr lang="zh-TW" altLang="en-US" sz="5400" dirty="0">
              <a:latin typeface="KAWAIITEGAKIMOJI" panose="02000600000000000000" pitchFamily="2" charset="-128"/>
              <a:ea typeface="KAWAIITEGAKIMOJI" panose="02000600000000000000" pitchFamily="2" charset="-128"/>
              <a:cs typeface="SetoFont" panose="02000600000000000000" pitchFamily="2" charset="-120"/>
            </a:endParaRPr>
          </a:p>
        </p:txBody>
      </p:sp>
    </p:spTree>
    <p:extLst>
      <p:ext uri="{BB962C8B-B14F-4D97-AF65-F5344CB8AC3E}">
        <p14:creationId xmlns:p14="http://schemas.microsoft.com/office/powerpoint/2010/main" val="24691126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p:cNvSpPr txBox="1"/>
          <p:nvPr/>
        </p:nvSpPr>
        <p:spPr>
          <a:xfrm>
            <a:off x="809416" y="682586"/>
            <a:ext cx="11382584" cy="707886"/>
          </a:xfrm>
          <a:prstGeom prst="rect">
            <a:avLst/>
          </a:prstGeom>
          <a:noFill/>
        </p:spPr>
        <p:txBody>
          <a:bodyPr wrap="square" rtlCol="0" anchor="t">
            <a:spAutoFit/>
          </a:bodyPr>
          <a:lstStyle/>
          <a:p>
            <a:r>
              <a:rPr lang="zh-TW" altLang="en-US" sz="4000" dirty="0" smtClean="0">
                <a:latin typeface="SetoFont" panose="02000600000000000000" pitchFamily="2" charset="-120"/>
                <a:ea typeface="SetoFont" panose="02000600000000000000" pitchFamily="2" charset="-120"/>
                <a:cs typeface="SetoFont" panose="02000600000000000000" pitchFamily="2" charset="-120"/>
              </a:rPr>
              <a:t>也許有時候難民的消息會讓人覺得沮喪或害怕</a:t>
            </a:r>
            <a:endParaRPr lang="zh-TW" sz="1050" dirty="0">
              <a:latin typeface="SetoFont" panose="02000600000000000000" pitchFamily="2" charset="-120"/>
              <a:ea typeface="SetoFont" panose="02000600000000000000" pitchFamily="2" charset="-120"/>
              <a:cs typeface="SetoFont" panose="02000600000000000000" pitchFamily="2" charset="-120"/>
            </a:endParaRPr>
          </a:p>
        </p:txBody>
      </p:sp>
      <p:sp>
        <p:nvSpPr>
          <p:cNvPr id="3" name="文字方塊 2"/>
          <p:cNvSpPr txBox="1"/>
          <p:nvPr/>
        </p:nvSpPr>
        <p:spPr>
          <a:xfrm>
            <a:off x="825181" y="4890251"/>
            <a:ext cx="10321039" cy="1015663"/>
          </a:xfrm>
          <a:prstGeom prst="rect">
            <a:avLst/>
          </a:prstGeom>
          <a:noFill/>
        </p:spPr>
        <p:txBody>
          <a:bodyPr wrap="square" rtlCol="0" anchor="t">
            <a:spAutoFit/>
          </a:bodyPr>
          <a:lstStyle/>
          <a:p>
            <a:r>
              <a:rPr lang="zh-TW" altLang="en-US" sz="6000" dirty="0" smtClean="0">
                <a:latin typeface="SetoFont" panose="02000600000000000000" pitchFamily="2" charset="-120"/>
                <a:ea typeface="SetoFont" panose="02000600000000000000" pitchFamily="2" charset="-120"/>
                <a:cs typeface="SetoFont" panose="02000600000000000000" pitchFamily="2" charset="-120"/>
              </a:rPr>
              <a:t>並記得好好珍惜現在的生活</a:t>
            </a:r>
            <a:r>
              <a:rPr lang="zh-TW" altLang="en-US" sz="6000" dirty="0" smtClean="0">
                <a:latin typeface="KAWAIITEGAKIMOJI" panose="02000600000000000000" pitchFamily="2" charset="-128"/>
                <a:ea typeface="KAWAIITEGAKIMOJI" panose="02000600000000000000" pitchFamily="2" charset="-128"/>
                <a:cs typeface="SetoFont" panose="02000600000000000000" pitchFamily="2" charset="-120"/>
              </a:rPr>
              <a:t>！</a:t>
            </a:r>
            <a:endParaRPr lang="zh-TW" sz="1600" dirty="0">
              <a:latin typeface="KAWAIITEGAKIMOJI" panose="02000600000000000000" pitchFamily="2" charset="-128"/>
              <a:ea typeface="KAWAIITEGAKIMOJI" panose="02000600000000000000" pitchFamily="2" charset="-128"/>
              <a:cs typeface="SetoFont" panose="02000600000000000000" pitchFamily="2" charset="-120"/>
            </a:endParaRPr>
          </a:p>
        </p:txBody>
      </p:sp>
      <p:sp>
        <p:nvSpPr>
          <p:cNvPr id="4" name="文字方塊 3"/>
          <p:cNvSpPr txBox="1"/>
          <p:nvPr/>
        </p:nvSpPr>
        <p:spPr>
          <a:xfrm>
            <a:off x="809416" y="1553420"/>
            <a:ext cx="10321039" cy="830997"/>
          </a:xfrm>
          <a:prstGeom prst="rect">
            <a:avLst/>
          </a:prstGeom>
          <a:noFill/>
        </p:spPr>
        <p:txBody>
          <a:bodyPr wrap="square" rtlCol="0" anchor="t">
            <a:spAutoFit/>
          </a:bodyPr>
          <a:lstStyle/>
          <a:p>
            <a:r>
              <a:rPr lang="zh-TW" altLang="en-US" sz="4800" dirty="0" smtClean="0">
                <a:latin typeface="SetoFont" panose="02000600000000000000" pitchFamily="2" charset="-120"/>
                <a:ea typeface="SetoFont" panose="02000600000000000000" pitchFamily="2" charset="-120"/>
                <a:cs typeface="SetoFont" panose="02000600000000000000" pitchFamily="2" charset="-120"/>
              </a:rPr>
              <a:t>如果感到難過或傷心都是正常的</a:t>
            </a:r>
            <a:endParaRPr lang="zh-TW" sz="1200" dirty="0">
              <a:latin typeface="SetoFont" panose="02000600000000000000" pitchFamily="2" charset="-120"/>
              <a:ea typeface="SetoFont" panose="02000600000000000000" pitchFamily="2" charset="-120"/>
              <a:cs typeface="SetoFont" panose="02000600000000000000" pitchFamily="2" charset="-120"/>
            </a:endParaRPr>
          </a:p>
        </p:txBody>
      </p:sp>
      <p:sp>
        <p:nvSpPr>
          <p:cNvPr id="5" name="文字方塊 4"/>
          <p:cNvSpPr txBox="1"/>
          <p:nvPr/>
        </p:nvSpPr>
        <p:spPr>
          <a:xfrm>
            <a:off x="809416" y="2483172"/>
            <a:ext cx="11025232" cy="769441"/>
          </a:xfrm>
          <a:prstGeom prst="rect">
            <a:avLst/>
          </a:prstGeom>
          <a:noFill/>
        </p:spPr>
        <p:txBody>
          <a:bodyPr wrap="square" rtlCol="0" anchor="t">
            <a:spAutoFit/>
          </a:bodyPr>
          <a:lstStyle/>
          <a:p>
            <a:r>
              <a:rPr lang="zh-TW" altLang="en-US" sz="4400" dirty="0" smtClean="0">
                <a:latin typeface="SetoFont" panose="02000600000000000000" pitchFamily="2" charset="-120"/>
                <a:ea typeface="SetoFont" panose="02000600000000000000" pitchFamily="2" charset="-120"/>
                <a:cs typeface="SetoFont" panose="02000600000000000000" pitchFamily="2" charset="-120"/>
              </a:rPr>
              <a:t>可以跟身邊可以信任的大人說說自己的感受</a:t>
            </a:r>
            <a:endParaRPr lang="zh-TW" sz="1100" dirty="0">
              <a:latin typeface="SetoFont" panose="02000600000000000000" pitchFamily="2" charset="-120"/>
              <a:ea typeface="SetoFont" panose="02000600000000000000" pitchFamily="2" charset="-120"/>
              <a:cs typeface="SetoFont" panose="02000600000000000000" pitchFamily="2" charset="-120"/>
            </a:endParaRPr>
          </a:p>
        </p:txBody>
      </p:sp>
      <p:sp>
        <p:nvSpPr>
          <p:cNvPr id="6" name="文字方塊 5"/>
          <p:cNvSpPr txBox="1"/>
          <p:nvPr/>
        </p:nvSpPr>
        <p:spPr>
          <a:xfrm>
            <a:off x="825181" y="3909923"/>
            <a:ext cx="10321039" cy="830997"/>
          </a:xfrm>
          <a:prstGeom prst="rect">
            <a:avLst/>
          </a:prstGeom>
          <a:noFill/>
        </p:spPr>
        <p:txBody>
          <a:bodyPr wrap="square" rtlCol="0" anchor="t">
            <a:spAutoFit/>
          </a:bodyPr>
          <a:lstStyle/>
          <a:p>
            <a:r>
              <a:rPr lang="zh-TW" altLang="en-US" sz="4800" dirty="0" smtClean="0">
                <a:latin typeface="SetoFont" panose="02000600000000000000" pitchFamily="2" charset="-120"/>
                <a:ea typeface="SetoFont" panose="02000600000000000000" pitchFamily="2" charset="-120"/>
                <a:cs typeface="SetoFont" panose="02000600000000000000" pitchFamily="2" charset="-120"/>
              </a:rPr>
              <a:t>想想我們可以做什麼</a:t>
            </a:r>
            <a:endParaRPr lang="zh-TW" sz="1200" dirty="0">
              <a:latin typeface="SetoFont" panose="02000600000000000000" pitchFamily="2" charset="-120"/>
              <a:ea typeface="SetoFont" panose="02000600000000000000" pitchFamily="2" charset="-120"/>
              <a:cs typeface="SetoFont" panose="02000600000000000000" pitchFamily="2" charset="-120"/>
            </a:endParaRPr>
          </a:p>
        </p:txBody>
      </p:sp>
    </p:spTree>
    <p:extLst>
      <p:ext uri="{BB962C8B-B14F-4D97-AF65-F5344CB8AC3E}">
        <p14:creationId xmlns:p14="http://schemas.microsoft.com/office/powerpoint/2010/main" val="4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3500"/>
                                        <p:tgtEl>
                                          <p:spTgt spid="10"/>
                                        </p:tgtEl>
                                      </p:cBhvr>
                                    </p:animEffect>
                                  </p:childTnLst>
                                </p:cTn>
                              </p:par>
                            </p:childTnLst>
                          </p:cTn>
                        </p:par>
                        <p:par>
                          <p:cTn id="8" fill="hold">
                            <p:stCondLst>
                              <p:cond delay="3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3250"/>
                                        <p:tgtEl>
                                          <p:spTgt spid="4"/>
                                        </p:tgtEl>
                                      </p:cBhvr>
                                    </p:animEffect>
                                  </p:childTnLst>
                                </p:cTn>
                              </p:par>
                            </p:childTnLst>
                          </p:cTn>
                        </p:par>
                        <p:par>
                          <p:cTn id="12" fill="hold">
                            <p:stCondLst>
                              <p:cond delay="675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3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3250"/>
                                        <p:tgtEl>
                                          <p:spTgt spid="6"/>
                                        </p:tgtEl>
                                      </p:cBhvr>
                                    </p:animEffect>
                                  </p:childTnLst>
                                </p:cTn>
                              </p:par>
                            </p:childTnLst>
                          </p:cTn>
                        </p:par>
                        <p:par>
                          <p:cTn id="21" fill="hold">
                            <p:stCondLst>
                              <p:cond delay="325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3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4" grpId="0"/>
      <p:bldP spid="5" grpId="0"/>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p:cNvSpPr txBox="1"/>
          <p:nvPr/>
        </p:nvSpPr>
        <p:spPr>
          <a:xfrm>
            <a:off x="3510576" y="2080462"/>
            <a:ext cx="5752694" cy="2123658"/>
          </a:xfrm>
          <a:prstGeom prst="rect">
            <a:avLst/>
          </a:prstGeom>
          <a:noFill/>
        </p:spPr>
        <p:txBody>
          <a:bodyPr wrap="square" rtlCol="0" anchor="t">
            <a:spAutoFit/>
          </a:bodyPr>
          <a:lstStyle/>
          <a:p>
            <a:pPr algn="ctr"/>
            <a:r>
              <a:rPr lang="zh-TW" altLang="en-US" sz="6600" dirty="0">
                <a:latin typeface="Hanyi Senty Chalk Original" panose="03000600000000000000" pitchFamily="66" charset="-120"/>
                <a:ea typeface="Hanyi Senty Chalk Original" panose="03000600000000000000" pitchFamily="66" charset="-120"/>
                <a:cs typeface="SetoFont" panose="02000600000000000000" pitchFamily="2" charset="-120"/>
              </a:rPr>
              <a:t>課程結束</a:t>
            </a:r>
            <a:endParaRPr lang="en-US" altLang="zh-TW" sz="6600" dirty="0">
              <a:latin typeface="Hanyi Senty Chalk Original" panose="03000600000000000000" pitchFamily="66" charset="-120"/>
              <a:ea typeface="Hanyi Senty Chalk Original" panose="03000600000000000000" pitchFamily="66" charset="-120"/>
              <a:cs typeface="SetoFont" panose="02000600000000000000" pitchFamily="2" charset="-120"/>
            </a:endParaRPr>
          </a:p>
          <a:p>
            <a:pPr algn="ctr"/>
            <a:r>
              <a:rPr lang="zh-TW" altLang="en-US" sz="6600" dirty="0">
                <a:latin typeface="Hanyi Senty Chalk Original" panose="03000600000000000000" pitchFamily="66" charset="-120"/>
                <a:ea typeface="Hanyi Senty Chalk Original" panose="03000600000000000000" pitchFamily="66" charset="-120"/>
                <a:cs typeface="SetoFont" panose="02000600000000000000" pitchFamily="2" charset="-120"/>
              </a:rPr>
              <a:t>謝謝各位同學</a:t>
            </a:r>
            <a:endParaRPr lang="zh-TW" dirty="0">
              <a:latin typeface="Hanyi Senty Chalk Original" panose="03000600000000000000" pitchFamily="66" charset="-120"/>
              <a:ea typeface="Hanyi Senty Chalk Original" panose="03000600000000000000" pitchFamily="66" charset="-120"/>
              <a:cs typeface="SetoFont" panose="02000600000000000000" pitchFamily="2" charset="-120"/>
            </a:endParaRPr>
          </a:p>
        </p:txBody>
      </p:sp>
    </p:spTree>
    <p:extLst>
      <p:ext uri="{BB962C8B-B14F-4D97-AF65-F5344CB8AC3E}">
        <p14:creationId xmlns:p14="http://schemas.microsoft.com/office/powerpoint/2010/main" val="1617955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1541253" y="1639162"/>
            <a:ext cx="9144000" cy="2387600"/>
          </a:xfrm>
          <a:prstGeom prst="rect">
            <a:avLst/>
          </a:prstGeom>
        </p:spPr>
        <p:txBody>
          <a:bodyP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13800" dirty="0" smtClean="0">
                <a:latin typeface="Hanyi Senty Chalk Original" panose="03000600000000000000" pitchFamily="66" charset="-120"/>
                <a:ea typeface="Hanyi Senty Chalk Original" panose="03000600000000000000" pitchFamily="66" charset="-120"/>
              </a:rPr>
              <a:t>旅程</a:t>
            </a:r>
            <a:endParaRPr lang="zh-TW" altLang="en-US" sz="13800" dirty="0">
              <a:latin typeface="Hanyi Senty Chalk Original" panose="03000600000000000000" pitchFamily="66" charset="-120"/>
              <a:ea typeface="Hanyi Senty Chalk Original" panose="03000600000000000000" pitchFamily="66" charset="-120"/>
            </a:endParaRPr>
          </a:p>
        </p:txBody>
      </p:sp>
      <p:sp>
        <p:nvSpPr>
          <p:cNvPr id="4" name="標題 1"/>
          <p:cNvSpPr txBox="1">
            <a:spLocks/>
          </p:cNvSpPr>
          <p:nvPr/>
        </p:nvSpPr>
        <p:spPr>
          <a:xfrm>
            <a:off x="1734065" y="4026762"/>
            <a:ext cx="9144000" cy="13792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smtClean="0">
                <a:solidFill>
                  <a:schemeClr val="tx1">
                    <a:lumMod val="65000"/>
                  </a:schemeClr>
                </a:solidFill>
                <a:latin typeface="SetoFont" panose="02000600000000000000" pitchFamily="2" charset="-120"/>
                <a:ea typeface="SetoFont" panose="02000600000000000000" pitchFamily="2" charset="-120"/>
                <a:cs typeface="SetoFont" panose="02000600000000000000" pitchFamily="2" charset="-120"/>
              </a:rPr>
              <a:t>在尋找家的路上</a:t>
            </a:r>
            <a:endParaRPr lang="zh-TW" altLang="en-US" sz="4000" dirty="0">
              <a:solidFill>
                <a:schemeClr val="tx1">
                  <a:lumMod val="65000"/>
                </a:schemeClr>
              </a:solidFill>
              <a:latin typeface="KAWAIITEGAKIMOJI" panose="02000600000000000000" pitchFamily="2" charset="-128"/>
              <a:ea typeface="KAWAIITEGAKIMOJI" panose="02000600000000000000" pitchFamily="2" charset="-128"/>
              <a:cs typeface="SetoFont" panose="02000600000000000000" pitchFamily="2" charset="-120"/>
            </a:endParaRPr>
          </a:p>
        </p:txBody>
      </p:sp>
    </p:spTree>
    <p:extLst>
      <p:ext uri="{BB962C8B-B14F-4D97-AF65-F5344CB8AC3E}">
        <p14:creationId xmlns:p14="http://schemas.microsoft.com/office/powerpoint/2010/main" val="2665808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五邊形 3"/>
          <p:cNvSpPr/>
          <p:nvPr/>
        </p:nvSpPr>
        <p:spPr>
          <a:xfrm>
            <a:off x="0" y="1143464"/>
            <a:ext cx="11238592" cy="2355011"/>
          </a:xfrm>
          <a:prstGeom prst="homePlate">
            <a:avLst/>
          </a:prstGeom>
          <a:gradFill flip="none" rotWithShape="1">
            <a:gsLst>
              <a:gs pos="0">
                <a:srgbClr val="FFFFCC"/>
              </a:gs>
              <a:gs pos="100000">
                <a:srgbClr val="FFFF99"/>
              </a:gs>
            </a:gsLst>
            <a:lin ang="8100000" scaled="1"/>
            <a:tileRect/>
          </a:gra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2" name="標題 1"/>
          <p:cNvSpPr txBox="1">
            <a:spLocks/>
          </p:cNvSpPr>
          <p:nvPr/>
        </p:nvSpPr>
        <p:spPr>
          <a:xfrm>
            <a:off x="189781" y="1614068"/>
            <a:ext cx="10644996" cy="15863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4800" dirty="0">
                <a:solidFill>
                  <a:schemeClr val="bg1"/>
                </a:solidFill>
                <a:latin typeface="SetoFont" panose="02000600000000000000" pitchFamily="2" charset="-120"/>
                <a:ea typeface="SetoFont" panose="02000600000000000000" pitchFamily="2" charset="-120"/>
                <a:cs typeface="SetoFont" panose="02000600000000000000" pitchFamily="2" charset="-120"/>
              </a:rPr>
              <a:t>『</a:t>
            </a:r>
            <a:r>
              <a:rPr lang="zh-TW" altLang="en-US" sz="4800" dirty="0">
                <a:solidFill>
                  <a:schemeClr val="bg1"/>
                </a:solidFill>
                <a:latin typeface="SetoFont" panose="02000600000000000000" pitchFamily="2" charset="-120"/>
                <a:ea typeface="SetoFont" panose="02000600000000000000" pitchFamily="2" charset="-120"/>
                <a:cs typeface="SetoFont" panose="02000600000000000000" pitchFamily="2" charset="-120"/>
              </a:rPr>
              <a:t>哪裡來又到哪裡去</a:t>
            </a:r>
            <a:r>
              <a:rPr lang="zh-TW" altLang="en-US" sz="4800" dirty="0">
                <a:solidFill>
                  <a:schemeClr val="bg1"/>
                </a:solidFill>
                <a:latin typeface="KAWAIITEGAKIMOJI" panose="02000600000000000000" pitchFamily="2" charset="-128"/>
                <a:ea typeface="KAWAIITEGAKIMOJI" panose="02000600000000000000" pitchFamily="2" charset="-128"/>
                <a:cs typeface="SetoFont" panose="02000600000000000000" pitchFamily="2" charset="-120"/>
              </a:rPr>
              <a:t>？</a:t>
            </a:r>
            <a:r>
              <a:rPr lang="zh-TW" altLang="en-US" sz="4800" dirty="0">
                <a:solidFill>
                  <a:schemeClr val="bg1"/>
                </a:solidFill>
                <a:latin typeface="SetoFont" panose="02000600000000000000" pitchFamily="2" charset="-120"/>
                <a:ea typeface="SetoFont" panose="02000600000000000000" pitchFamily="2" charset="-120"/>
                <a:cs typeface="SetoFont" panose="02000600000000000000" pitchFamily="2" charset="-120"/>
              </a:rPr>
              <a:t>敘利亞難民</a:t>
            </a:r>
            <a:r>
              <a:rPr lang="en-US" altLang="zh-TW" sz="4800" dirty="0">
                <a:solidFill>
                  <a:schemeClr val="bg1"/>
                </a:solidFill>
                <a:latin typeface="SetoFont" panose="02000600000000000000" pitchFamily="2" charset="-120"/>
                <a:ea typeface="SetoFont" panose="02000600000000000000" pitchFamily="2" charset="-120"/>
                <a:cs typeface="SetoFont" panose="02000600000000000000" pitchFamily="2" charset="-120"/>
              </a:rPr>
              <a:t>』 </a:t>
            </a:r>
          </a:p>
          <a:p>
            <a:r>
              <a:rPr lang="zh-TW" altLang="en-US" sz="4800" dirty="0">
                <a:solidFill>
                  <a:schemeClr val="bg1"/>
                </a:solidFill>
                <a:latin typeface="SetoFont" panose="02000600000000000000" pitchFamily="2" charset="-120"/>
                <a:ea typeface="SetoFont" panose="02000600000000000000" pitchFamily="2" charset="-120"/>
                <a:cs typeface="SetoFont" panose="02000600000000000000" pitchFamily="2" charset="-120"/>
              </a:rPr>
              <a:t>                        </a:t>
            </a:r>
            <a:r>
              <a:rPr lang="en-US" altLang="zh-TW" sz="4000" dirty="0">
                <a:solidFill>
                  <a:schemeClr val="bg1"/>
                </a:solidFill>
                <a:latin typeface="SetoFont" panose="02000600000000000000" pitchFamily="2" charset="-120"/>
                <a:ea typeface="SetoFont" panose="02000600000000000000" pitchFamily="2" charset="-120"/>
                <a:cs typeface="SetoFont" panose="02000600000000000000" pitchFamily="2" charset="-120"/>
              </a:rPr>
              <a:t>- </a:t>
            </a:r>
            <a:r>
              <a:rPr lang="zh-TW" altLang="en-US" sz="4000" dirty="0">
                <a:solidFill>
                  <a:schemeClr val="bg1"/>
                </a:solidFill>
                <a:latin typeface="SetoFont" panose="02000600000000000000" pitchFamily="2" charset="-120"/>
                <a:ea typeface="SetoFont" panose="02000600000000000000" pitchFamily="2" charset="-120"/>
                <a:cs typeface="SetoFont" panose="02000600000000000000" pitchFamily="2" charset="-120"/>
              </a:rPr>
              <a:t>木擊者</a:t>
            </a:r>
          </a:p>
        </p:txBody>
      </p:sp>
      <p:sp>
        <p:nvSpPr>
          <p:cNvPr id="5" name="標題 1"/>
          <p:cNvSpPr txBox="1">
            <a:spLocks/>
          </p:cNvSpPr>
          <p:nvPr/>
        </p:nvSpPr>
        <p:spPr>
          <a:xfrm>
            <a:off x="1063924" y="3939350"/>
            <a:ext cx="10371826" cy="9220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3200" dirty="0">
                <a:latin typeface="KAWAIITEGAKIMOJI" panose="02000600000000000000" pitchFamily="2" charset="-128"/>
                <a:ea typeface="KAWAIITEGAKIMOJI" panose="02000600000000000000" pitchFamily="2" charset="-128"/>
                <a:cs typeface="SetoFont" panose="02000600000000000000" pitchFamily="2" charset="-120"/>
                <a:hlinkClick r:id="rId2"/>
              </a:rPr>
              <a:t>https://</a:t>
            </a:r>
            <a:r>
              <a:rPr lang="en-US" altLang="zh-TW" sz="3200" dirty="0" err="1">
                <a:latin typeface="KAWAIITEGAKIMOJI" panose="02000600000000000000" pitchFamily="2" charset="-128"/>
                <a:ea typeface="KAWAIITEGAKIMOJI" panose="02000600000000000000" pitchFamily="2" charset="-128"/>
                <a:cs typeface="SetoFont" panose="02000600000000000000" pitchFamily="2" charset="-120"/>
                <a:hlinkClick r:id="rId2"/>
              </a:rPr>
              <a:t>www.youtube.com</a:t>
            </a:r>
            <a:r>
              <a:rPr lang="en-US" altLang="zh-TW" sz="3200" dirty="0">
                <a:latin typeface="KAWAIITEGAKIMOJI" panose="02000600000000000000" pitchFamily="2" charset="-128"/>
                <a:ea typeface="KAWAIITEGAKIMOJI" panose="02000600000000000000" pitchFamily="2" charset="-128"/>
                <a:cs typeface="SetoFont" panose="02000600000000000000" pitchFamily="2" charset="-120"/>
                <a:hlinkClick r:id="rId2"/>
              </a:rPr>
              <a:t>/</a:t>
            </a:r>
            <a:r>
              <a:rPr lang="en-US" altLang="zh-TW" sz="3200" dirty="0" err="1">
                <a:latin typeface="KAWAIITEGAKIMOJI" panose="02000600000000000000" pitchFamily="2" charset="-128"/>
                <a:ea typeface="KAWAIITEGAKIMOJI" panose="02000600000000000000" pitchFamily="2" charset="-128"/>
                <a:cs typeface="SetoFont" panose="02000600000000000000" pitchFamily="2" charset="-120"/>
                <a:hlinkClick r:id="rId2"/>
              </a:rPr>
              <a:t>watch?v</a:t>
            </a:r>
            <a:r>
              <a:rPr lang="en-US" altLang="zh-TW" sz="3200" dirty="0">
                <a:latin typeface="KAWAIITEGAKIMOJI" panose="02000600000000000000" pitchFamily="2" charset="-128"/>
                <a:ea typeface="KAWAIITEGAKIMOJI" panose="02000600000000000000" pitchFamily="2" charset="-128"/>
                <a:cs typeface="SetoFont" panose="02000600000000000000" pitchFamily="2" charset="-120"/>
                <a:hlinkClick r:id="rId2"/>
              </a:rPr>
              <a:t>=</a:t>
            </a:r>
            <a:r>
              <a:rPr lang="en-US" altLang="zh-TW" sz="3200" dirty="0" err="1">
                <a:latin typeface="KAWAIITEGAKIMOJI" panose="02000600000000000000" pitchFamily="2" charset="-128"/>
                <a:ea typeface="KAWAIITEGAKIMOJI" panose="02000600000000000000" pitchFamily="2" charset="-128"/>
                <a:cs typeface="SetoFont" panose="02000600000000000000" pitchFamily="2" charset="-120"/>
                <a:hlinkClick r:id="rId2"/>
              </a:rPr>
              <a:t>9po1mxUIxeM</a:t>
            </a:r>
            <a:endParaRPr lang="zh-TW" altLang="en-US" sz="3200" dirty="0">
              <a:latin typeface="KAWAIITEGAKIMOJI" panose="02000600000000000000" pitchFamily="2" charset="-128"/>
              <a:ea typeface="KAWAIITEGAKIMOJI" panose="02000600000000000000" pitchFamily="2" charset="-128"/>
              <a:cs typeface="SetoFont" panose="02000600000000000000" pitchFamily="2" charset="-120"/>
            </a:endParaRPr>
          </a:p>
        </p:txBody>
      </p:sp>
    </p:spTree>
    <p:extLst>
      <p:ext uri="{BB962C8B-B14F-4D97-AF65-F5344CB8AC3E}">
        <p14:creationId xmlns:p14="http://schemas.microsoft.com/office/powerpoint/2010/main" val="182945193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石板">
  <a:themeElements>
    <a:clrScheme name="石板">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石板">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石板">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TM04033929[[fn=石板]]</Template>
  <TotalTime>3249</TotalTime>
  <Words>6841</Words>
  <Application>Microsoft Office PowerPoint</Application>
  <PresentationFormat>寬螢幕</PresentationFormat>
  <Paragraphs>690</Paragraphs>
  <Slides>71</Slides>
  <Notes>53</Notes>
  <HiddenSlides>0</HiddenSlides>
  <MMClips>0</MMClips>
  <ScaleCrop>false</ScaleCrop>
  <HeadingPairs>
    <vt:vector size="6" baseType="variant">
      <vt:variant>
        <vt:lpstr>使用字型</vt:lpstr>
      </vt:variant>
      <vt:variant>
        <vt:i4>17</vt:i4>
      </vt:variant>
      <vt:variant>
        <vt:lpstr>佈景主題</vt:lpstr>
      </vt:variant>
      <vt:variant>
        <vt:i4>1</vt:i4>
      </vt:variant>
      <vt:variant>
        <vt:lpstr>投影片標題</vt:lpstr>
      </vt:variant>
      <vt:variant>
        <vt:i4>71</vt:i4>
      </vt:variant>
    </vt:vector>
  </HeadingPairs>
  <TitlesOfParts>
    <vt:vector size="89" baseType="lpstr">
      <vt:lpstr>清松手寫體1</vt:lpstr>
      <vt:lpstr>王漢宗細圓體繁</vt:lpstr>
      <vt:lpstr>Calibri Light</vt:lpstr>
      <vt:lpstr>Comic Sans MS</vt:lpstr>
      <vt:lpstr>華康中圓體</vt:lpstr>
      <vt:lpstr>SanafonMaru</vt:lpstr>
      <vt:lpstr>SetoFont</vt:lpstr>
      <vt:lpstr>新細明體</vt:lpstr>
      <vt:lpstr>Hanyi Senty Chalk Original</vt:lpstr>
      <vt:lpstr>Trebuchet MS</vt:lpstr>
      <vt:lpstr>KAWAIITEGAKIMOJI</vt:lpstr>
      <vt:lpstr>Wingdings 2</vt:lpstr>
      <vt:lpstr>Heiti TC</vt:lpstr>
      <vt:lpstr>微軟正黑體</vt:lpstr>
      <vt:lpstr>Calibri</vt:lpstr>
      <vt:lpstr>Mamelon</vt:lpstr>
      <vt:lpstr>Calisto MT</vt:lpstr>
      <vt:lpstr>石板</vt:lpstr>
      <vt:lpstr>尋找家的旅程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戰爭與和平</dc:title>
  <dc:creator>陳品潔</dc:creator>
  <cp:lastModifiedBy>陳品潔</cp:lastModifiedBy>
  <cp:revision>1352</cp:revision>
  <dcterms:created xsi:type="dcterms:W3CDTF">2019-10-24T07:53:49Z</dcterms:created>
  <dcterms:modified xsi:type="dcterms:W3CDTF">2019-12-19T07:27:19Z</dcterms:modified>
</cp:coreProperties>
</file>