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12" r:id="rId1"/>
  </p:sldMasterIdLst>
  <p:notesMasterIdLst>
    <p:notesMasterId r:id="rId31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</p:sldIdLst>
  <p:sldSz cx="9906000" cy="6858000" type="A4"/>
  <p:notesSz cx="6858000" cy="9144000"/>
  <p:embeddedFontLst>
    <p:embeddedFont>
      <p:font typeface="文鼎標楷注音" pitchFamily="34" charset="-120"/>
      <p:regular r:id="rId32"/>
    </p:embeddedFont>
    <p:embeddedFont>
      <p:font typeface="Wingdings 2" pitchFamily="18" charset="2"/>
      <p:regular r:id="rId33"/>
    </p:embeddedFont>
    <p:embeddedFont>
      <p:font typeface="微軟正黑體" pitchFamily="34" charset="-120"/>
      <p:regular r:id="rId34"/>
      <p:bold r:id="rId35"/>
    </p:embeddedFont>
    <p:embeddedFont>
      <p:font typeface="文鼎標楷注音破音三" pitchFamily="34" charset="-120"/>
      <p:regular r:id="rId36"/>
    </p:embeddedFont>
    <p:embeddedFont>
      <p:font typeface="文鼎標楷注音破音一" pitchFamily="34" charset="-120"/>
      <p:regular r:id="rId37"/>
    </p:embeddedFon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Verdana" pitchFamily="34" charset="0"/>
      <p:regular r:id="rId42"/>
      <p:bold r:id="rId43"/>
      <p:italic r:id="rId44"/>
      <p:boldItalic r:id="rId45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948" y="-90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4DB20-0EE7-4C88-910F-0D347DA77461}" type="datetimeFigureOut">
              <a:rPr lang="zh-TW" altLang="en-US" smtClean="0"/>
              <a:pPr/>
              <a:t>2018/6/9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633F1E-2034-4C0A-A98B-29729FA3AE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33F1E-2034-4C0A-A98B-29729FA3AEC9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3"/>
          <p:cNvSpPr>
            <a:spLocks noGrp="1"/>
          </p:cNvSpPr>
          <p:nvPr>
            <p:ph type="ctrTitle"/>
          </p:nvPr>
        </p:nvSpPr>
        <p:spPr>
          <a:xfrm>
            <a:off x="1551940" y="359897"/>
            <a:ext cx="802386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2" name="副標題 21"/>
          <p:cNvSpPr>
            <a:spLocks noGrp="1"/>
          </p:cNvSpPr>
          <p:nvPr>
            <p:ph type="subTitle" idx="1"/>
          </p:nvPr>
        </p:nvSpPr>
        <p:spPr>
          <a:xfrm>
            <a:off x="1551940" y="1850064"/>
            <a:ext cx="802386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522C50-5D76-4740-A2CE-6A40D9D1A97F}" type="datetimeFigureOut">
              <a:rPr lang="zh-TW" altLang="en-US" smtClean="0"/>
              <a:pPr/>
              <a:t>2018/6/9</a:t>
            </a:fld>
            <a:endParaRPr lang="zh-TW" altLang="en-US"/>
          </a:p>
        </p:txBody>
      </p:sp>
      <p:sp>
        <p:nvSpPr>
          <p:cNvPr id="20" name="頁尾版面配置區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76E818-B31C-4716-9982-8152106FCC1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998219" y="1413803"/>
            <a:ext cx="227838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橢圓 8"/>
          <p:cNvSpPr/>
          <p:nvPr/>
        </p:nvSpPr>
        <p:spPr>
          <a:xfrm>
            <a:off x="1253607" y="1345016"/>
            <a:ext cx="69342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522C50-5D76-4740-A2CE-6A40D9D1A97F}" type="datetimeFigureOut">
              <a:rPr lang="zh-TW" altLang="en-US" smtClean="0"/>
              <a:pPr/>
              <a:t>2018/6/9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76E818-B31C-4716-9982-8152106FCC1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429500" y="274639"/>
            <a:ext cx="1981200" cy="5851525"/>
          </a:xfrm>
        </p:spPr>
        <p:txBody>
          <a:bodyPr vert="eaVert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38250" y="274640"/>
            <a:ext cx="602615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522C50-5D76-4740-A2CE-6A40D9D1A97F}" type="datetimeFigureOut">
              <a:rPr lang="zh-TW" altLang="en-US" smtClean="0"/>
              <a:pPr/>
              <a:t>2018/6/9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76E818-B31C-4716-9982-8152106FCC1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735" y="2438401"/>
            <a:ext cx="7243763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3735" y="5181600"/>
            <a:ext cx="724376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48E5-9995-4E7D-86AA-B0F618136D7E}" type="datetimeFigureOut">
              <a:rPr lang="zh-TW" altLang="en-US" smtClean="0"/>
              <a:pPr/>
              <a:t>2018/6/9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403" y="4911726"/>
            <a:ext cx="1290678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2098" y="4983088"/>
            <a:ext cx="633561" cy="365125"/>
          </a:xfrm>
        </p:spPr>
        <p:txBody>
          <a:bodyPr/>
          <a:lstStyle/>
          <a:p>
            <a:fld id="{A99BA861-C42A-496A-A578-6646F96A407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655225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735" y="609600"/>
            <a:ext cx="7243762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3735" y="4354046"/>
            <a:ext cx="7243762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48E5-9995-4E7D-86AA-B0F618136D7E}" type="datetimeFigureOut">
              <a:rPr lang="zh-TW" altLang="en-US" smtClean="0"/>
              <a:pPr/>
              <a:t>2018/6/9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403" y="3178176"/>
            <a:ext cx="1290678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2098" y="3244140"/>
            <a:ext cx="633561" cy="365125"/>
          </a:xfrm>
        </p:spPr>
        <p:txBody>
          <a:bodyPr/>
          <a:lstStyle/>
          <a:p>
            <a:fld id="{A99BA861-C42A-496A-A578-6646F96A407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351970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522C50-5D76-4740-A2CE-6A40D9D1A97F}" type="datetimeFigureOut">
              <a:rPr lang="zh-TW" altLang="en-US" smtClean="0"/>
              <a:pPr/>
              <a:t>2018/6/9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76E818-B31C-4716-9982-8152106FCC1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473131" y="-53"/>
            <a:ext cx="7429500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93258" y="2600325"/>
            <a:ext cx="69342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793258" y="1066800"/>
            <a:ext cx="69342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522C50-5D76-4740-A2CE-6A40D9D1A97F}" type="datetimeFigureOut">
              <a:rPr lang="zh-TW" altLang="en-US" smtClean="0"/>
              <a:pPr/>
              <a:t>2018/6/9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76E818-B31C-4716-9982-8152106FCC1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矩形 9"/>
          <p:cNvSpPr/>
          <p:nvPr/>
        </p:nvSpPr>
        <p:spPr bwMode="invGray">
          <a:xfrm>
            <a:off x="2476500" y="2"/>
            <a:ext cx="82550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橢圓 7"/>
          <p:cNvSpPr/>
          <p:nvPr/>
        </p:nvSpPr>
        <p:spPr>
          <a:xfrm>
            <a:off x="2353348" y="2814656"/>
            <a:ext cx="227838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橢圓 8"/>
          <p:cNvSpPr/>
          <p:nvPr/>
        </p:nvSpPr>
        <p:spPr>
          <a:xfrm>
            <a:off x="2608736" y="2745871"/>
            <a:ext cx="69342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55242" y="274320"/>
            <a:ext cx="8122920" cy="1143000"/>
          </a:xfrm>
        </p:spPr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55242" y="1524000"/>
            <a:ext cx="39624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715762" y="1524000"/>
            <a:ext cx="39624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522C50-5D76-4740-A2CE-6A40D9D1A97F}" type="datetimeFigureOut">
              <a:rPr lang="zh-TW" altLang="en-US" smtClean="0"/>
              <a:pPr/>
              <a:t>2018/6/9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76E818-B31C-4716-9982-8152106FCC1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5160336"/>
            <a:ext cx="89154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328279"/>
            <a:ext cx="435864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5052060" y="328279"/>
            <a:ext cx="435864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95300" y="969336"/>
            <a:ext cx="435864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52060" y="969336"/>
            <a:ext cx="435864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522C50-5D76-4740-A2CE-6A40D9D1A97F}" type="datetimeFigureOut">
              <a:rPr lang="zh-TW" altLang="en-US" smtClean="0"/>
              <a:pPr/>
              <a:t>2018/6/9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76E818-B31C-4716-9982-8152106FCC1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55242" y="274320"/>
            <a:ext cx="8122920" cy="1143000"/>
          </a:xfrm>
        </p:spPr>
        <p:txBody>
          <a:bodyPr anchor="ctr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522C50-5D76-4740-A2CE-6A40D9D1A97F}" type="datetimeFigureOut">
              <a:rPr lang="zh-TW" altLang="en-US" smtClean="0"/>
              <a:pPr/>
              <a:t>2018/6/9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76E818-B31C-4716-9982-8152106FCC1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99566" y="0"/>
            <a:ext cx="8806434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522C50-5D76-4740-A2CE-6A40D9D1A97F}" type="datetimeFigureOut">
              <a:rPr lang="zh-TW" altLang="en-US" smtClean="0"/>
              <a:pPr/>
              <a:t>2018/6/9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76E818-B31C-4716-9982-8152106FCC1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 bwMode="invGray">
          <a:xfrm>
            <a:off x="1099566" y="-53"/>
            <a:ext cx="79248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16777"/>
            <a:ext cx="4127500" cy="1162051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95300" y="1406965"/>
            <a:ext cx="41275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95300" y="2133602"/>
            <a:ext cx="883285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522C50-5D76-4740-A2CE-6A40D9D1A97F}" type="datetimeFigureOut">
              <a:rPr lang="zh-TW" altLang="en-US" smtClean="0"/>
              <a:pPr/>
              <a:t>2018/6/9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76E818-B31C-4716-9982-8152106FCC1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77471" y="1066800"/>
            <a:ext cx="29718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522C50-5D76-4740-A2CE-6A40D9D1A97F}" type="datetimeFigureOut">
              <a:rPr lang="zh-TW" altLang="en-US" smtClean="0"/>
              <a:pPr/>
              <a:t>2018/6/9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76E818-B31C-4716-9982-8152106FCC1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825500" y="1066800"/>
            <a:ext cx="4953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908050" y="1143005"/>
            <a:ext cx="47879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9" name="流程圖: 程序 8"/>
          <p:cNvSpPr/>
          <p:nvPr/>
        </p:nvSpPr>
        <p:spPr>
          <a:xfrm rot="19468671">
            <a:off x="429785" y="954343"/>
            <a:ext cx="742950" cy="204311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流程圖: 程序 9"/>
          <p:cNvSpPr/>
          <p:nvPr/>
        </p:nvSpPr>
        <p:spPr>
          <a:xfrm rot="2103354" flipH="1">
            <a:off x="5420639" y="936787"/>
            <a:ext cx="703326" cy="204311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08050" y="4800600"/>
            <a:ext cx="47879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形圖 6"/>
          <p:cNvSpPr/>
          <p:nvPr/>
        </p:nvSpPr>
        <p:spPr>
          <a:xfrm>
            <a:off x="-883920" y="-815921"/>
            <a:ext cx="1775461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橢圓 7"/>
          <p:cNvSpPr/>
          <p:nvPr/>
        </p:nvSpPr>
        <p:spPr>
          <a:xfrm>
            <a:off x="182887" y="21103"/>
            <a:ext cx="1844040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甜甜圈 10"/>
          <p:cNvSpPr/>
          <p:nvPr/>
        </p:nvSpPr>
        <p:spPr>
          <a:xfrm rot="2315675">
            <a:off x="198121" y="1055077"/>
            <a:ext cx="121952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1097280" y="-53"/>
            <a:ext cx="8808721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標題版面配置區 4"/>
          <p:cNvSpPr>
            <a:spLocks noGrp="1"/>
          </p:cNvSpPr>
          <p:nvPr>
            <p:ph type="title"/>
          </p:nvPr>
        </p:nvSpPr>
        <p:spPr>
          <a:xfrm>
            <a:off x="1555242" y="274637"/>
            <a:ext cx="812292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文字版面配置區 8"/>
          <p:cNvSpPr>
            <a:spLocks noGrp="1"/>
          </p:cNvSpPr>
          <p:nvPr>
            <p:ph type="body" idx="1"/>
          </p:nvPr>
        </p:nvSpPr>
        <p:spPr>
          <a:xfrm>
            <a:off x="1555242" y="1447800"/>
            <a:ext cx="812292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24" name="日期版面配置區 23"/>
          <p:cNvSpPr>
            <a:spLocks noGrp="1"/>
          </p:cNvSpPr>
          <p:nvPr>
            <p:ph type="dt" sz="half" idx="2"/>
          </p:nvPr>
        </p:nvSpPr>
        <p:spPr>
          <a:xfrm>
            <a:off x="3879850" y="6305550"/>
            <a:ext cx="2311400" cy="476251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25522C50-5D76-4740-A2CE-6A40D9D1A97F}" type="datetimeFigureOut">
              <a:rPr lang="zh-TW" altLang="en-US" smtClean="0"/>
              <a:pPr/>
              <a:t>2018/6/9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3"/>
          </p:nvPr>
        </p:nvSpPr>
        <p:spPr>
          <a:xfrm>
            <a:off x="6191250" y="6305550"/>
            <a:ext cx="3136900" cy="476251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>
          <a:xfrm>
            <a:off x="9331452" y="6305550"/>
            <a:ext cx="495300" cy="476251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A376E818-B31C-4716-9982-8152106FCC1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5" name="矩形 14"/>
          <p:cNvSpPr/>
          <p:nvPr/>
        </p:nvSpPr>
        <p:spPr bwMode="invGray">
          <a:xfrm>
            <a:off x="1099566" y="-53"/>
            <a:ext cx="79248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4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4F33069D-23F3-475B-ACF5-A72A1A3E7F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8624" y="2348880"/>
            <a:ext cx="8023860" cy="1472184"/>
          </a:xfrm>
        </p:spPr>
        <p:txBody>
          <a:bodyPr/>
          <a:lstStyle/>
          <a:p>
            <a:r>
              <a:rPr lang="zh-TW" altLang="en-US" dirty="0">
                <a:latin typeface="文鼎標楷注音" pitchFamily="34" charset="-120"/>
                <a:ea typeface="文鼎標楷注音" pitchFamily="34" charset="-120"/>
              </a:rPr>
              <a:t>愛上閱讀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2EC302FE-FEB1-4C84-A85D-4E9FF0F54E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0632" y="3861048"/>
            <a:ext cx="8023860" cy="1752600"/>
          </a:xfrm>
        </p:spPr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培養孩子閱讀習慣與方式</a:t>
            </a:r>
          </a:p>
        </p:txBody>
      </p:sp>
    </p:spTree>
    <p:extLst>
      <p:ext uri="{BB962C8B-B14F-4D97-AF65-F5344CB8AC3E}">
        <p14:creationId xmlns="" xmlns:p14="http://schemas.microsoft.com/office/powerpoint/2010/main" val="386729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772459D5-9AAB-4A45-A0C1-157468F60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4568" y="1700808"/>
            <a:ext cx="7243762" cy="2262781"/>
          </a:xfrm>
        </p:spPr>
        <p:txBody>
          <a:bodyPr/>
          <a:lstStyle/>
          <a:p>
            <a:r>
              <a:rPr lang="zh-TW" altLang="en-US" dirty="0" smtClean="0">
                <a:latin typeface="文鼎標楷注音" pitchFamily="34" charset="-120"/>
                <a:ea typeface="文鼎標楷注音" pitchFamily="34" charset="-120"/>
              </a:rPr>
              <a:t>培養正確的</a:t>
            </a:r>
            <a:endParaRPr lang="zh-TW" altLang="en-US" dirty="0">
              <a:latin typeface="文鼎標楷注音" pitchFamily="34" charset="-120"/>
              <a:ea typeface="文鼎標楷注音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61C414BF-BD8F-48E0-9D4E-3DA230A66D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8584" y="4221088"/>
            <a:ext cx="8070219" cy="1409469"/>
          </a:xfrm>
        </p:spPr>
        <p:txBody>
          <a:bodyPr>
            <a:normAutofit fontScale="92500"/>
          </a:bodyPr>
          <a:lstStyle/>
          <a:p>
            <a:r>
              <a:rPr lang="zh-TW" altLang="en-US" sz="2000" dirty="0" smtClean="0">
                <a:latin typeface="文鼎標楷注音" pitchFamily="34" charset="-120"/>
                <a:ea typeface="文鼎標楷注音" pitchFamily="34" charset="-120"/>
              </a:rPr>
              <a:t>閱讀是長久的習慣，如姿勢不正確會有以下影響</a:t>
            </a:r>
            <a:r>
              <a:rPr lang="en-US" altLang="zh-TW" sz="2000" dirty="0" smtClean="0">
                <a:latin typeface="文鼎標楷注音" pitchFamily="34" charset="-120"/>
                <a:ea typeface="文鼎標楷注音" pitchFamily="34" charset="-120"/>
              </a:rPr>
              <a:t>:</a:t>
            </a:r>
          </a:p>
          <a:p>
            <a:r>
              <a:rPr lang="en-US" altLang="zh-TW" sz="2000" dirty="0" smtClean="0">
                <a:latin typeface="文鼎標楷注音" pitchFamily="34" charset="-120"/>
                <a:ea typeface="文鼎標楷注音" pitchFamily="34" charset="-120"/>
              </a:rPr>
              <a:t>1.</a:t>
            </a:r>
            <a:r>
              <a:rPr lang="zh-TW" altLang="en-US" sz="2000" dirty="0" smtClean="0">
                <a:latin typeface="文鼎標楷注音" pitchFamily="34" charset="-120"/>
                <a:ea typeface="文鼎標楷注音" pitchFamily="34" charset="-120"/>
              </a:rPr>
              <a:t>造成血液循環不良，嚴重時更會使脊椎產生畸形。</a:t>
            </a:r>
            <a:endParaRPr lang="en-US" altLang="zh-TW" sz="2000" dirty="0" smtClean="0">
              <a:latin typeface="文鼎標楷注音" pitchFamily="34" charset="-120"/>
              <a:ea typeface="文鼎標楷注音" pitchFamily="34" charset="-120"/>
            </a:endParaRPr>
          </a:p>
          <a:p>
            <a:r>
              <a:rPr lang="en-US" altLang="zh-TW" sz="2000" dirty="0" smtClean="0">
                <a:latin typeface="文鼎標楷注音" pitchFamily="34" charset="-120"/>
                <a:ea typeface="文鼎標楷注音" pitchFamily="34" charset="-120"/>
              </a:rPr>
              <a:t>2.</a:t>
            </a:r>
            <a:r>
              <a:rPr lang="zh-TW" altLang="en-US" sz="2000" dirty="0" smtClean="0">
                <a:latin typeface="文鼎標楷注音" pitchFamily="34" charset="-120"/>
                <a:ea typeface="文鼎標楷注音" pitchFamily="34" charset="-120"/>
              </a:rPr>
              <a:t>容易增加眼睛負擔，造成近視。</a:t>
            </a:r>
            <a:endParaRPr lang="en-US" altLang="zh-TW" sz="2000" dirty="0" smtClean="0">
              <a:latin typeface="文鼎標楷注音" pitchFamily="34" charset="-120"/>
              <a:ea typeface="文鼎標楷注音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025008" y="3068960"/>
            <a:ext cx="502500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6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文鼎標楷注音" pitchFamily="34" charset="-120"/>
                <a:ea typeface="文鼎標楷注音" pitchFamily="34" charset="-120"/>
              </a:rPr>
              <a:t>閱讀姿勢</a:t>
            </a:r>
          </a:p>
        </p:txBody>
      </p:sp>
    </p:spTree>
    <p:extLst>
      <p:ext uri="{BB962C8B-B14F-4D97-AF65-F5344CB8AC3E}">
        <p14:creationId xmlns:p14="http://schemas.microsoft.com/office/powerpoint/2010/main" xmlns="" val="353114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52E4AEC2-6EF7-4CFF-B6FE-F40EE02C5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616" y="332656"/>
            <a:ext cx="7920880" cy="1280890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latin typeface="文鼎標楷注音" pitchFamily="34" charset="-120"/>
                <a:ea typeface="文鼎標楷注音" pitchFamily="34" charset="-120"/>
              </a:rPr>
              <a:t>書桌前的坐姿</a:t>
            </a:r>
            <a:r>
              <a:rPr lang="en-US" altLang="zh-TW" b="1" dirty="0">
                <a:latin typeface="文鼎標楷注音" pitchFamily="34" charset="-120"/>
                <a:ea typeface="文鼎標楷注音" pitchFamily="34" charset="-120"/>
              </a:rPr>
              <a:t/>
            </a:r>
            <a:br>
              <a:rPr lang="en-US" altLang="zh-TW" b="1" dirty="0">
                <a:latin typeface="文鼎標楷注音" pitchFamily="34" charset="-120"/>
                <a:ea typeface="文鼎標楷注音" pitchFamily="34" charset="-120"/>
              </a:rPr>
            </a:br>
            <a:r>
              <a:rPr lang="zh-TW" altLang="en-US" sz="2800" b="1" dirty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坐在桌前時，身體應端正、自然放鬆</a:t>
            </a:r>
          </a:p>
        </p:txBody>
      </p:sp>
      <p:pic>
        <p:nvPicPr>
          <p:cNvPr id="11" name="內容版面配置區 10">
            <a:extLst>
              <a:ext uri="{FF2B5EF4-FFF2-40B4-BE49-F238E27FC236}">
                <a16:creationId xmlns="" xmlns:a16="http://schemas.microsoft.com/office/drawing/2014/main" id="{F5A57A03-E2DF-4BBD-8C94-66969C933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6751" y="1805940"/>
            <a:ext cx="3386614" cy="4827507"/>
          </a:xfrm>
        </p:spPr>
      </p:pic>
      <p:sp>
        <p:nvSpPr>
          <p:cNvPr id="4" name="矩形 3"/>
          <p:cNvSpPr/>
          <p:nvPr/>
        </p:nvSpPr>
        <p:spPr>
          <a:xfrm>
            <a:off x="5735250" y="5646712"/>
            <a:ext cx="38075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dirty="0" smtClean="0">
                <a:latin typeface="文鼎標楷注音" pitchFamily="34" charset="-120"/>
                <a:ea typeface="文鼎標楷注音" pitchFamily="34" charset="-120"/>
              </a:rPr>
              <a:t>圖片來源</a:t>
            </a:r>
            <a:r>
              <a:rPr lang="en-US" altLang="zh-TW" sz="1400" dirty="0" smtClean="0">
                <a:latin typeface="文鼎標楷注音" pitchFamily="34" charset="-120"/>
                <a:ea typeface="文鼎標楷注音" pitchFamily="34" charset="-120"/>
              </a:rPr>
              <a:t>:</a:t>
            </a:r>
          </a:p>
          <a:p>
            <a:r>
              <a:rPr lang="en-US" altLang="zh-TW" sz="1400" dirty="0" smtClean="0"/>
              <a:t>http://www.a4-fun.com/Institute/a3-5.html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381839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466E039-5A69-48B5-B6D2-DDBC6E866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632" y="404664"/>
            <a:ext cx="7240746" cy="1280890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文鼎標楷注音破音一" pitchFamily="34" charset="-120"/>
                <a:ea typeface="文鼎標楷注音破音一" pitchFamily="34" charset="-120"/>
              </a:rPr>
              <a:t>調</a:t>
            </a:r>
            <a:r>
              <a:rPr lang="zh-TW" altLang="en-US" b="1" dirty="0">
                <a:latin typeface="文鼎標楷注音" pitchFamily="34" charset="-120"/>
                <a:ea typeface="文鼎標楷注音" pitchFamily="34" charset="-120"/>
              </a:rPr>
              <a:t>節閱讀時間</a:t>
            </a:r>
            <a:r>
              <a:rPr lang="en-US" altLang="zh-TW" b="1" dirty="0">
                <a:latin typeface="文鼎標楷注音" pitchFamily="34" charset="-120"/>
                <a:ea typeface="文鼎標楷注音" pitchFamily="34" charset="-120"/>
              </a:rPr>
              <a:t/>
            </a:r>
            <a:br>
              <a:rPr lang="en-US" altLang="zh-TW" b="1" dirty="0">
                <a:latin typeface="文鼎標楷注音" pitchFamily="34" charset="-120"/>
                <a:ea typeface="文鼎標楷注音" pitchFamily="34" charset="-120"/>
              </a:rPr>
            </a:br>
            <a:r>
              <a:rPr lang="zh-TW" altLang="en-US" sz="2800" b="1" dirty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每</a:t>
            </a:r>
            <a:r>
              <a:rPr lang="en-US" altLang="zh-TW" sz="2800" b="1" dirty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30</a:t>
            </a:r>
            <a:r>
              <a:rPr lang="zh-TW" altLang="en-US" sz="2800" b="1" dirty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分鐘必須休息</a:t>
            </a:r>
            <a:r>
              <a:rPr lang="en-US" altLang="zh-TW" sz="2800" b="1" dirty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10</a:t>
            </a:r>
            <a:r>
              <a:rPr lang="zh-TW" altLang="en-US" sz="2800" b="1" dirty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分鐘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="" xmlns:a16="http://schemas.microsoft.com/office/drawing/2014/main" id="{9520AA67-E916-42DC-867F-AE29F7C563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8974" y="1905001"/>
            <a:ext cx="6615656" cy="3169921"/>
          </a:xfrm>
        </p:spPr>
      </p:pic>
      <p:sp>
        <p:nvSpPr>
          <p:cNvPr id="4" name="矩形 3"/>
          <p:cNvSpPr/>
          <p:nvPr/>
        </p:nvSpPr>
        <p:spPr>
          <a:xfrm>
            <a:off x="4387908" y="5636029"/>
            <a:ext cx="55180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 smtClean="0">
                <a:latin typeface="文鼎標楷注音" pitchFamily="34" charset="-120"/>
                <a:ea typeface="文鼎標楷注音" pitchFamily="34" charset="-120"/>
              </a:rPr>
              <a:t>圖片來源</a:t>
            </a:r>
            <a:r>
              <a:rPr lang="en-US" altLang="zh-TW" sz="1400" dirty="0" smtClean="0">
                <a:latin typeface="文鼎標楷注音" pitchFamily="34" charset="-120"/>
                <a:ea typeface="文鼎標楷注音" pitchFamily="34" charset="-120"/>
              </a:rPr>
              <a:t>:</a:t>
            </a:r>
          </a:p>
          <a:p>
            <a:r>
              <a:rPr lang="en-US" altLang="zh-TW" sz="1400" dirty="0" smtClean="0"/>
              <a:t>https://health.gvm.com.tw/webonly_content_8475.html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348175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364D5B8-238F-43C7-B287-E28B698C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632" y="548680"/>
            <a:ext cx="7749802" cy="1280890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文鼎標楷注音" pitchFamily="34" charset="-120"/>
                <a:ea typeface="文鼎標楷注音" pitchFamily="34" charset="-120"/>
              </a:rPr>
              <a:t>閱讀距離要適度</a:t>
            </a:r>
            <a:r>
              <a:rPr lang="en-US" altLang="zh-TW" b="1" dirty="0">
                <a:latin typeface="文鼎標楷注音" pitchFamily="34" charset="-120"/>
                <a:ea typeface="文鼎標楷注音" pitchFamily="34" charset="-120"/>
              </a:rPr>
              <a:t/>
            </a:r>
            <a:br>
              <a:rPr lang="en-US" altLang="zh-TW" b="1" dirty="0">
                <a:latin typeface="文鼎標楷注音" pitchFamily="34" charset="-120"/>
                <a:ea typeface="文鼎標楷注音" pitchFamily="34" charset="-120"/>
              </a:rPr>
            </a:br>
            <a:r>
              <a:rPr lang="zh-TW" altLang="en-US" sz="2800" b="1" dirty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眼睛距離書本</a:t>
            </a:r>
            <a:r>
              <a:rPr lang="en-US" altLang="zh-TW" sz="2800" b="1" dirty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35</a:t>
            </a:r>
            <a:r>
              <a:rPr lang="zh-TW" altLang="en-US" sz="2800" b="1" dirty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公分左右最</a:t>
            </a:r>
            <a:r>
              <a:rPr lang="zh-TW" altLang="en-US" sz="2800" b="1" dirty="0">
                <a:solidFill>
                  <a:srgbClr val="0070C0"/>
                </a:solidFill>
                <a:latin typeface="文鼎標楷注音破音一" pitchFamily="34" charset="-120"/>
                <a:ea typeface="文鼎標楷注音破音一" pitchFamily="34" charset="-120"/>
              </a:rPr>
              <a:t>為</a:t>
            </a:r>
            <a:r>
              <a:rPr lang="zh-TW" altLang="en-US" sz="2800" b="1" dirty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合適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="" xmlns:a16="http://schemas.microsoft.com/office/drawing/2014/main" id="{22F35A77-9CD9-4300-9E20-8C3AF92527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8364" y="1935480"/>
            <a:ext cx="3467100" cy="4693920"/>
          </a:xfrm>
        </p:spPr>
      </p:pic>
      <p:sp>
        <p:nvSpPr>
          <p:cNvPr id="4" name="矩形 3"/>
          <p:cNvSpPr/>
          <p:nvPr/>
        </p:nvSpPr>
        <p:spPr>
          <a:xfrm>
            <a:off x="5735250" y="5646712"/>
            <a:ext cx="38075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dirty="0" smtClean="0">
                <a:latin typeface="文鼎標楷注音" pitchFamily="34" charset="-120"/>
                <a:ea typeface="文鼎標楷注音" pitchFamily="34" charset="-120"/>
              </a:rPr>
              <a:t>圖片來源</a:t>
            </a:r>
            <a:r>
              <a:rPr lang="en-US" altLang="zh-TW" sz="1400" dirty="0" smtClean="0">
                <a:latin typeface="文鼎標楷注音" pitchFamily="34" charset="-120"/>
                <a:ea typeface="文鼎標楷注音" pitchFamily="34" charset="-120"/>
              </a:rPr>
              <a:t>:</a:t>
            </a:r>
          </a:p>
          <a:p>
            <a:r>
              <a:rPr lang="en-US" altLang="zh-TW" sz="1400" dirty="0" smtClean="0"/>
              <a:t>http://www.a4-fun.com/Institute/a3-5.html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29454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C5A58333-7EB3-4A91-835F-20C043718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584" y="260648"/>
            <a:ext cx="8310842" cy="1127106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文鼎標楷注音" pitchFamily="34" charset="-120"/>
                <a:ea typeface="文鼎標楷注音" pitchFamily="34" charset="-120"/>
              </a:rPr>
              <a:t>閱讀光線要充足</a:t>
            </a:r>
            <a:r>
              <a:rPr lang="en-US" altLang="zh-TW" b="1" dirty="0">
                <a:latin typeface="文鼎標楷注音" pitchFamily="34" charset="-120"/>
                <a:ea typeface="文鼎標楷注音" pitchFamily="34" charset="-120"/>
              </a:rPr>
              <a:t/>
            </a:r>
            <a:br>
              <a:rPr lang="en-US" altLang="zh-TW" b="1" dirty="0">
                <a:latin typeface="文鼎標楷注音" pitchFamily="34" charset="-120"/>
                <a:ea typeface="文鼎標楷注音" pitchFamily="34" charset="-120"/>
              </a:rPr>
            </a:br>
            <a:r>
              <a:rPr lang="zh-TW" altLang="en-US" sz="2800" b="1" dirty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室內光線要明亮、檯燈</a:t>
            </a:r>
            <a:r>
              <a:rPr lang="zh-TW" altLang="en-US" sz="2800" b="1" dirty="0" smtClean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位置要放置</a:t>
            </a:r>
            <a:r>
              <a:rPr lang="zh-TW" altLang="en-US" sz="2800" b="1" dirty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正確</a:t>
            </a:r>
            <a:endParaRPr lang="zh-TW" altLang="en-US" sz="2800" dirty="0">
              <a:solidFill>
                <a:srgbClr val="0070C0"/>
              </a:solidFill>
              <a:latin typeface="文鼎標楷注音" pitchFamily="34" charset="-120"/>
              <a:ea typeface="文鼎標楷注音" pitchFamily="34" charset="-120"/>
            </a:endParaRPr>
          </a:p>
        </p:txBody>
      </p:sp>
      <p:pic>
        <p:nvPicPr>
          <p:cNvPr id="9" name="內容版面配置區 8">
            <a:extLst>
              <a:ext uri="{FF2B5EF4-FFF2-40B4-BE49-F238E27FC236}">
                <a16:creationId xmlns="" xmlns:a16="http://schemas.microsoft.com/office/drawing/2014/main" id="{CD9F9C9F-BC9B-41F6-9411-E6404DA0F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6576" y="1412776"/>
            <a:ext cx="6519348" cy="4749274"/>
          </a:xfrm>
        </p:spPr>
      </p:pic>
      <p:sp>
        <p:nvSpPr>
          <p:cNvPr id="5" name="矩形 4"/>
          <p:cNvSpPr/>
          <p:nvPr/>
        </p:nvSpPr>
        <p:spPr>
          <a:xfrm>
            <a:off x="1037879" y="6218401"/>
            <a:ext cx="69394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 smtClean="0"/>
              <a:t>圖片來源</a:t>
            </a:r>
            <a:endParaRPr lang="en-US" altLang="zh-TW" sz="1400" dirty="0" smtClean="0"/>
          </a:p>
          <a:p>
            <a:r>
              <a:rPr lang="en-US" altLang="zh-TW" sz="1400" dirty="0" smtClean="0"/>
              <a:t>http://abbyblog.pixnet.net/blog/post/20419182-</a:t>
            </a:r>
            <a:r>
              <a:rPr lang="zh-TW" altLang="en-US" sz="1400" dirty="0" smtClean="0"/>
              <a:t>護眼有一套，快樂學習沒煩惱</a:t>
            </a:r>
            <a:r>
              <a:rPr lang="en-US" altLang="zh-TW" sz="1400" dirty="0" smtClean="0"/>
              <a:t>!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141164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70B4E8C-8DAF-413A-8E65-F66F4DBB2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568" y="0"/>
            <a:ext cx="7240746" cy="960850"/>
          </a:xfrm>
        </p:spPr>
        <p:txBody>
          <a:bodyPr/>
          <a:lstStyle/>
          <a:p>
            <a:r>
              <a:rPr lang="zh-TW" altLang="en-US" dirty="0"/>
              <a:t>戴眼鏡的缺點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E5D22654-41C2-4082-9FFE-CF28E6550F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38" t="3927" r="7926" b="4076"/>
          <a:stretch/>
        </p:blipFill>
        <p:spPr>
          <a:xfrm>
            <a:off x="5321605" y="0"/>
            <a:ext cx="4172903" cy="397995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46B06678-BFD2-4C24-B12A-CBB651041B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62" t="2444" r="2214" b="5889"/>
          <a:stretch/>
        </p:blipFill>
        <p:spPr>
          <a:xfrm>
            <a:off x="1928664" y="836712"/>
            <a:ext cx="2609781" cy="357133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17AAAB35-5FC7-4A3B-B933-51CC1A1E4B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98" t="4197" r="1633" b="14268"/>
          <a:stretch/>
        </p:blipFill>
        <p:spPr>
          <a:xfrm>
            <a:off x="3440832" y="3429000"/>
            <a:ext cx="2609781" cy="3284180"/>
          </a:xfrm>
          <a:prstGeom prst="rect">
            <a:avLst/>
          </a:prstGeom>
        </p:spPr>
      </p:pic>
      <p:pic>
        <p:nvPicPr>
          <p:cNvPr id="15" name="內容版面配置區 14">
            <a:extLst>
              <a:ext uri="{FF2B5EF4-FFF2-40B4-BE49-F238E27FC236}">
                <a16:creationId xmlns="" xmlns:a16="http://schemas.microsoft.com/office/drawing/2014/main" id="{D82EFA1B-CF56-4070-86FB-88917493B9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65" t="2858" r="1909" b="2957"/>
          <a:stretch/>
        </p:blipFill>
        <p:spPr>
          <a:xfrm>
            <a:off x="0" y="3299460"/>
            <a:ext cx="2609781" cy="3558540"/>
          </a:xfrm>
        </p:spPr>
      </p:pic>
      <p:sp>
        <p:nvSpPr>
          <p:cNvPr id="8" name="矩形 7"/>
          <p:cNvSpPr/>
          <p:nvPr/>
        </p:nvSpPr>
        <p:spPr>
          <a:xfrm>
            <a:off x="5313040" y="6381328"/>
            <a:ext cx="4953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spcBef>
                <a:spcPts val="1000"/>
              </a:spcBef>
              <a:buClr>
                <a:schemeClr val="accent1"/>
              </a:buClr>
            </a:pPr>
            <a:r>
              <a:rPr lang="zh-TW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內容取自</a:t>
            </a:r>
            <a:r>
              <a:rPr lang="en-US" altLang="zh-TW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《</a:t>
            </a:r>
            <a:r>
              <a:rPr lang="zh-TW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眼鏡公主</a:t>
            </a:r>
            <a:r>
              <a:rPr lang="en-US" altLang="zh-TW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》</a:t>
            </a:r>
            <a:r>
              <a:rPr lang="zh-TW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，張蓬潔</a:t>
            </a:r>
            <a:r>
              <a:rPr lang="zh-TW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破音三" pitchFamily="34" charset="-120"/>
                <a:ea typeface="文鼎標楷注音破音三" pitchFamily="34" charset="-120"/>
              </a:rPr>
              <a:t>著</a:t>
            </a:r>
            <a:endParaRPr lang="zh-TW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文鼎標楷注音破音三" pitchFamily="34" charset="-120"/>
              <a:ea typeface="文鼎標楷注音破音三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500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BF640B2-8529-43BC-9017-F8757DE3C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026" y="198120"/>
            <a:ext cx="7602855" cy="1554480"/>
          </a:xfrm>
        </p:spPr>
        <p:txBody>
          <a:bodyPr/>
          <a:lstStyle/>
          <a:p>
            <a:r>
              <a:rPr lang="zh-TW" altLang="en-US" dirty="0">
                <a:latin typeface="文鼎標楷注音" pitchFamily="34" charset="-120"/>
                <a:ea typeface="文鼎標楷注音" pitchFamily="34" charset="-120"/>
              </a:rPr>
              <a:t>來玩個小遊戲吧</a:t>
            </a:r>
            <a:r>
              <a:rPr lang="en-US" altLang="zh-TW" dirty="0">
                <a:latin typeface="文鼎標楷注音" pitchFamily="34" charset="-120"/>
                <a:ea typeface="文鼎標楷注音" pitchFamily="34" charset="-120"/>
              </a:rPr>
              <a:t>!!</a:t>
            </a:r>
            <a:br>
              <a:rPr lang="en-US" altLang="zh-TW" dirty="0">
                <a:latin typeface="文鼎標楷注音" pitchFamily="34" charset="-120"/>
                <a:ea typeface="文鼎標楷注音" pitchFamily="34" charset="-120"/>
              </a:rPr>
            </a:br>
            <a:endParaRPr lang="zh-TW" altLang="en-US" dirty="0">
              <a:latin typeface="文鼎標楷注音" pitchFamily="34" charset="-120"/>
              <a:ea typeface="文鼎標楷注音" pitchFamily="34" charset="-120"/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793F61B6-7CE4-40BF-81D2-67C04771F5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9016" y="1484784"/>
            <a:ext cx="8856984" cy="5085184"/>
          </a:xfrm>
        </p:spPr>
        <p:txBody>
          <a:bodyPr>
            <a:normAutofit/>
          </a:bodyPr>
          <a:lstStyle/>
          <a:p>
            <a:pPr lvl="0"/>
            <a:r>
              <a:rPr lang="zh-TW" altLang="zh-TW" sz="3000" dirty="0">
                <a:latin typeface="文鼎標楷注音" pitchFamily="34" charset="-120"/>
                <a:ea typeface="文鼎標楷注音" pitchFamily="34" charset="-120"/>
              </a:rPr>
              <a:t>請小朋友站起來</a:t>
            </a:r>
            <a:r>
              <a:rPr lang="zh-TW" altLang="en-US" sz="3000" dirty="0" smtClean="0">
                <a:latin typeface="文鼎標楷注音" pitchFamily="34" charset="-120"/>
                <a:ea typeface="文鼎標楷注音" pitchFamily="34" charset="-120"/>
              </a:rPr>
              <a:t>，</a:t>
            </a:r>
            <a:endParaRPr lang="en-US" altLang="zh-TW" sz="3000" dirty="0" smtClean="0">
              <a:latin typeface="文鼎標楷注音" pitchFamily="34" charset="-120"/>
              <a:ea typeface="文鼎標楷注音" pitchFamily="34" charset="-120"/>
            </a:endParaRPr>
          </a:p>
          <a:p>
            <a:pPr lvl="0"/>
            <a:r>
              <a:rPr lang="zh-TW" altLang="zh-TW" sz="3000" dirty="0" smtClean="0">
                <a:latin typeface="文鼎標楷注音" pitchFamily="34" charset="-120"/>
                <a:ea typeface="文鼎標楷注音" pitchFamily="34" charset="-120"/>
              </a:rPr>
              <a:t>看</a:t>
            </a:r>
            <a:r>
              <a:rPr lang="zh-TW" altLang="en-US" sz="3000" dirty="0" smtClean="0">
                <a:latin typeface="文鼎標楷注音" pitchFamily="34" charset="-120"/>
                <a:ea typeface="文鼎標楷注音" pitchFamily="34" charset="-120"/>
              </a:rPr>
              <a:t>下列圖</a:t>
            </a:r>
            <a:r>
              <a:rPr lang="zh-TW" altLang="en-US" sz="3000" dirty="0">
                <a:latin typeface="文鼎標楷注音" pitchFamily="34" charset="-120"/>
                <a:ea typeface="文鼎標楷注音" pitchFamily="34" charset="-120"/>
              </a:rPr>
              <a:t>卡判斷</a:t>
            </a:r>
            <a:r>
              <a:rPr lang="zh-TW" altLang="zh-TW" sz="3000" dirty="0">
                <a:latin typeface="文鼎標楷注音" pitchFamily="34" charset="-120"/>
                <a:ea typeface="文鼎標楷注音" pitchFamily="34" charset="-120"/>
              </a:rPr>
              <a:t>閱讀</a:t>
            </a:r>
            <a:r>
              <a:rPr lang="zh-TW" altLang="en-US" sz="3000" dirty="0">
                <a:latin typeface="文鼎標楷注音" pitchFamily="34" charset="-120"/>
                <a:ea typeface="文鼎標楷注音" pitchFamily="34" charset="-120"/>
              </a:rPr>
              <a:t>姿勢</a:t>
            </a:r>
            <a:endParaRPr lang="en-US" altLang="zh-TW" sz="3000" dirty="0">
              <a:latin typeface="文鼎標楷注音" pitchFamily="34" charset="-120"/>
              <a:ea typeface="文鼎標楷注音" pitchFamily="34" charset="-120"/>
            </a:endParaRPr>
          </a:p>
          <a:p>
            <a:pPr lvl="0"/>
            <a:endParaRPr lang="en-US" altLang="zh-TW" sz="4000" dirty="0"/>
          </a:p>
          <a:p>
            <a:pPr lvl="0"/>
            <a:r>
              <a:rPr lang="zh-TW" altLang="zh-TW" sz="2800" dirty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認</a:t>
            </a:r>
            <a:r>
              <a:rPr lang="zh-TW" altLang="zh-TW" sz="2800" dirty="0">
                <a:solidFill>
                  <a:srgbClr val="0070C0"/>
                </a:solidFill>
                <a:latin typeface="文鼎標楷注音破音一" pitchFamily="34" charset="-120"/>
                <a:ea typeface="文鼎標楷注音破音一" pitchFamily="34" charset="-120"/>
              </a:rPr>
              <a:t>為</a:t>
            </a:r>
            <a:r>
              <a:rPr lang="zh-TW" altLang="zh-TW" sz="2800" dirty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對</a:t>
            </a:r>
            <a:r>
              <a:rPr lang="en-US" altLang="zh-TW" sz="2800" dirty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:</a:t>
            </a:r>
            <a:r>
              <a:rPr lang="zh-TW" altLang="zh-TW" sz="2800" dirty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學生雙手舉至頭頂接合</a:t>
            </a:r>
            <a:r>
              <a:rPr lang="zh-TW" altLang="zh-TW" sz="2800" dirty="0">
                <a:solidFill>
                  <a:srgbClr val="0070C0"/>
                </a:solidFill>
                <a:latin typeface="文鼎標楷注音破音一" pitchFamily="34" charset="-120"/>
                <a:ea typeface="文鼎標楷注音破音一" pitchFamily="34" charset="-120"/>
              </a:rPr>
              <a:t>為</a:t>
            </a:r>
            <a:r>
              <a:rPr lang="en-US" altLang="zh-TW" sz="2800" dirty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O</a:t>
            </a:r>
            <a:endParaRPr lang="zh-TW" altLang="zh-TW" sz="2800" dirty="0">
              <a:solidFill>
                <a:srgbClr val="0070C0"/>
              </a:solidFill>
              <a:latin typeface="文鼎標楷注音" pitchFamily="34" charset="-120"/>
              <a:ea typeface="文鼎標楷注音" pitchFamily="34" charset="-120"/>
            </a:endParaRPr>
          </a:p>
          <a:p>
            <a:pPr lvl="0"/>
            <a:r>
              <a:rPr lang="zh-TW" altLang="zh-TW" sz="2800" dirty="0">
                <a:solidFill>
                  <a:srgbClr val="FF0000"/>
                </a:solidFill>
                <a:latin typeface="文鼎標楷注音" pitchFamily="34" charset="-120"/>
                <a:ea typeface="文鼎標楷注音" pitchFamily="34" charset="-120"/>
              </a:rPr>
              <a:t>認</a:t>
            </a:r>
            <a:r>
              <a:rPr lang="zh-TW" altLang="zh-TW" sz="2800" dirty="0">
                <a:solidFill>
                  <a:srgbClr val="FF0000"/>
                </a:solidFill>
                <a:latin typeface="文鼎標楷注音破音一" pitchFamily="34" charset="-120"/>
                <a:ea typeface="文鼎標楷注音破音一" pitchFamily="34" charset="-120"/>
              </a:rPr>
              <a:t>為</a:t>
            </a:r>
            <a:r>
              <a:rPr lang="zh-TW" altLang="zh-TW" sz="2800" dirty="0">
                <a:solidFill>
                  <a:srgbClr val="FF0000"/>
                </a:solidFill>
                <a:latin typeface="文鼎標楷注音" pitchFamily="34" charset="-120"/>
                <a:ea typeface="文鼎標楷注音" pitchFamily="34" charset="-120"/>
              </a:rPr>
              <a:t>錯</a:t>
            </a:r>
            <a:r>
              <a:rPr lang="en-US" altLang="zh-TW" sz="2800" dirty="0">
                <a:solidFill>
                  <a:srgbClr val="FF0000"/>
                </a:solidFill>
                <a:latin typeface="文鼎標楷注音" pitchFamily="34" charset="-120"/>
                <a:ea typeface="文鼎標楷注音" pitchFamily="34" charset="-120"/>
              </a:rPr>
              <a:t>:</a:t>
            </a:r>
            <a:r>
              <a:rPr lang="zh-TW" altLang="zh-TW" sz="2800" dirty="0">
                <a:solidFill>
                  <a:srgbClr val="FF0000"/>
                </a:solidFill>
                <a:latin typeface="文鼎標楷注音" pitchFamily="34" charset="-120"/>
                <a:ea typeface="文鼎標楷注音" pitchFamily="34" charset="-120"/>
              </a:rPr>
              <a:t>學生雙手在胸前比叉叉</a:t>
            </a:r>
            <a:r>
              <a:rPr lang="zh-TW" altLang="zh-TW" sz="2800" dirty="0">
                <a:solidFill>
                  <a:srgbClr val="FF0000"/>
                </a:solidFill>
                <a:latin typeface="文鼎標楷注音破音一" pitchFamily="34" charset="-120"/>
                <a:ea typeface="文鼎標楷注音破音一" pitchFamily="34" charset="-120"/>
              </a:rPr>
              <a:t>為</a:t>
            </a:r>
            <a:r>
              <a:rPr lang="en-US" altLang="zh-TW" sz="2800" dirty="0">
                <a:solidFill>
                  <a:srgbClr val="FF0000"/>
                </a:solidFill>
                <a:latin typeface="文鼎標楷注音" pitchFamily="34" charset="-120"/>
                <a:ea typeface="文鼎標楷注音" pitchFamily="34" charset="-120"/>
              </a:rPr>
              <a:t>X</a:t>
            </a:r>
            <a:endParaRPr lang="zh-TW" altLang="zh-TW" sz="2800" dirty="0">
              <a:latin typeface="文鼎標楷注音" pitchFamily="34" charset="-120"/>
              <a:ea typeface="文鼎標楷注音" pitchFamily="34" charset="-120"/>
            </a:endParaRPr>
          </a:p>
          <a:p>
            <a:endParaRPr lang="en-US" altLang="zh-TW" sz="4000" dirty="0"/>
          </a:p>
          <a:p>
            <a:r>
              <a:rPr lang="zh-TW" altLang="zh-TW" sz="2600" dirty="0">
                <a:latin typeface="文鼎標楷注音" pitchFamily="34" charset="-120"/>
                <a:ea typeface="文鼎標楷注音" pitchFamily="34" charset="-120"/>
              </a:rPr>
              <a:t>答對者繼續回答下一題，答錯者請坐下。</a:t>
            </a:r>
            <a:endParaRPr lang="zh-TW" altLang="en-US" sz="2600" dirty="0">
              <a:latin typeface="文鼎標楷注音" pitchFamily="34" charset="-120"/>
              <a:ea typeface="文鼎標楷注音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925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正確圖卡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1264" y="972368"/>
            <a:ext cx="3380494" cy="4989601"/>
          </a:xfrm>
          <a:prstGeom prst="rect">
            <a:avLst/>
          </a:prstGeom>
        </p:spPr>
      </p:pic>
      <p:sp>
        <p:nvSpPr>
          <p:cNvPr id="9" name="標題 1"/>
          <p:cNvSpPr txBox="1">
            <a:spLocks/>
          </p:cNvSpPr>
          <p:nvPr/>
        </p:nvSpPr>
        <p:spPr>
          <a:xfrm>
            <a:off x="4651317" y="1628800"/>
            <a:ext cx="5254683" cy="36248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○</a:t>
            </a:r>
            <a:endParaRPr kumimoji="0" lang="en-US" altLang="zh-TW" sz="12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zh-TW" altLang="en-US" sz="5300" b="1" dirty="0" smtClean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身體端正自然放鬆</a:t>
            </a:r>
            <a:r>
              <a:rPr lang="en-US" altLang="zh-TW" sz="5300" b="1" dirty="0" smtClean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/>
            </a:r>
            <a:br>
              <a:rPr lang="en-US" altLang="zh-TW" sz="5300" b="1" dirty="0" smtClean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</a:br>
            <a:r>
              <a:rPr lang="zh-TW" altLang="en-US" sz="5300" b="1" dirty="0" smtClean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眼睛距離書本</a:t>
            </a:r>
            <a:r>
              <a:rPr lang="en-US" altLang="zh-TW" sz="5300" b="1" dirty="0" smtClean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35</a:t>
            </a:r>
            <a:r>
              <a:rPr lang="zh-TW" altLang="en-US" sz="5300" b="1" dirty="0" smtClean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公分左右</a:t>
            </a:r>
            <a:r>
              <a:rPr lang="en-US" altLang="zh-TW" sz="5300" dirty="0" smtClean="0">
                <a:solidFill>
                  <a:srgbClr val="0070C0"/>
                </a:solidFill>
              </a:rPr>
              <a:t/>
            </a:r>
            <a:br>
              <a:rPr lang="en-US" altLang="zh-TW" sz="5300" dirty="0" smtClean="0">
                <a:solidFill>
                  <a:srgbClr val="0070C0"/>
                </a:solidFill>
              </a:rPr>
            </a:br>
            <a:endParaRPr lang="zh-TW" altLang="en-US" sz="5300" dirty="0" smtClean="0">
              <a:solidFill>
                <a:srgbClr val="0070C0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45658" y="6220291"/>
            <a:ext cx="5219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圖片來源</a:t>
            </a:r>
            <a:r>
              <a:rPr lang="en-US" altLang="zh-TW" dirty="0" smtClean="0"/>
              <a:t>:https://kknews.cc/health/zk32kjl.html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4525241" y="1995056"/>
            <a:ext cx="5380759" cy="34082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7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X</a:t>
            </a:r>
          </a:p>
          <a:p>
            <a:pPr>
              <a:lnSpc>
                <a:spcPct val="180000"/>
              </a:lnSpc>
              <a:spcBef>
                <a:spcPct val="0"/>
              </a:spcBef>
            </a:pPr>
            <a:r>
              <a:rPr lang="zh-TW" altLang="en-US" sz="8000" b="1" dirty="0" smtClean="0">
                <a:solidFill>
                  <a:srgbClr val="FF0000"/>
                </a:solidFill>
                <a:latin typeface="文鼎標楷注音" pitchFamily="34" charset="-120"/>
                <a:ea typeface="文鼎標楷注音" pitchFamily="34" charset="-120"/>
              </a:rPr>
              <a:t>不要在搖晃的車子上看書</a:t>
            </a:r>
            <a:endParaRPr lang="en-US" altLang="zh-TW" sz="8000" b="1" dirty="0" smtClean="0">
              <a:solidFill>
                <a:srgbClr val="FF0000"/>
              </a:solidFill>
              <a:latin typeface="文鼎標楷注音" pitchFamily="34" charset="-120"/>
              <a:ea typeface="文鼎標楷注音" pitchFamily="34" charset="-120"/>
            </a:endParaRPr>
          </a:p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en-US" altLang="zh-TW" sz="4800" dirty="0" smtClean="0">
                <a:solidFill>
                  <a:srgbClr val="FF0000"/>
                </a:solidFill>
              </a:rPr>
              <a:t/>
            </a:r>
            <a:br>
              <a:rPr lang="en-US" altLang="zh-TW" sz="4800" dirty="0" smtClean="0">
                <a:solidFill>
                  <a:srgbClr val="FF0000"/>
                </a:solidFill>
              </a:rPr>
            </a:br>
            <a:endParaRPr lang="zh-TW" altLang="en-US" sz="4800" dirty="0" smtClean="0">
              <a:solidFill>
                <a:srgbClr val="FF0000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圖片 3" descr="image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7344" y="907540"/>
            <a:ext cx="3821900" cy="510299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04304" y="6001790"/>
            <a:ext cx="6317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圖片來源</a:t>
            </a:r>
            <a:r>
              <a:rPr lang="en-US" altLang="zh-TW" dirty="0" smtClean="0"/>
              <a:t>:</a:t>
            </a:r>
          </a:p>
          <a:p>
            <a:r>
              <a:rPr lang="en-US" altLang="zh-TW" dirty="0" smtClean="0"/>
              <a:t>http://www.tlps.ylc.edu.tw/~health/eye/eyeprotect.htm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錯誤圖卡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9826" y="581891"/>
            <a:ext cx="2466288" cy="5319518"/>
          </a:xfrm>
          <a:prstGeom prst="rect">
            <a:avLst/>
          </a:prstGeom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3944888" y="1340768"/>
            <a:ext cx="6408712" cy="385710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X</a:t>
            </a:r>
          </a:p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zh-TW" altLang="en-US" sz="2400" b="1" dirty="0" smtClean="0">
                <a:solidFill>
                  <a:srgbClr val="FF0000"/>
                </a:solidFill>
                <a:latin typeface="文鼎標楷注音" pitchFamily="34" charset="-120"/>
                <a:ea typeface="文鼎標楷注音" pitchFamily="34" charset="-120"/>
              </a:rPr>
              <a:t>不要歪斜看書</a:t>
            </a:r>
            <a:endParaRPr lang="en-US" altLang="zh-TW" sz="2400" b="1" dirty="0" smtClean="0">
              <a:solidFill>
                <a:srgbClr val="FF0000"/>
              </a:solidFill>
              <a:latin typeface="文鼎標楷注音" pitchFamily="34" charset="-120"/>
              <a:ea typeface="文鼎標楷注音" pitchFamily="34" charset="-120"/>
            </a:endParaRPr>
          </a:p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zh-TW" altLang="en-US" sz="2400" b="1" dirty="0" smtClean="0">
                <a:solidFill>
                  <a:srgbClr val="FF0000"/>
                </a:solidFill>
                <a:latin typeface="文鼎標楷注音" pitchFamily="34" charset="-120"/>
                <a:ea typeface="文鼎標楷注音" pitchFamily="34" charset="-120"/>
              </a:rPr>
              <a:t>眼睛距離書本不要小於</a:t>
            </a:r>
            <a:r>
              <a:rPr lang="en-US" altLang="zh-TW" sz="2400" b="1" dirty="0" smtClean="0">
                <a:solidFill>
                  <a:srgbClr val="FF0000"/>
                </a:solidFill>
                <a:latin typeface="文鼎標楷注音" pitchFamily="34" charset="-120"/>
                <a:ea typeface="文鼎標楷注音" pitchFamily="34" charset="-120"/>
              </a:rPr>
              <a:t>35</a:t>
            </a:r>
            <a:r>
              <a:rPr lang="zh-TW" altLang="en-US" sz="2400" b="1" dirty="0" smtClean="0">
                <a:solidFill>
                  <a:srgbClr val="FF0000"/>
                </a:solidFill>
                <a:latin typeface="文鼎標楷注音" pitchFamily="34" charset="-120"/>
                <a:ea typeface="文鼎標楷注音" pitchFamily="34" charset="-120"/>
              </a:rPr>
              <a:t>公分</a:t>
            </a:r>
            <a:r>
              <a:rPr lang="en-US" altLang="zh-TW" sz="2400" dirty="0" smtClean="0">
                <a:solidFill>
                  <a:srgbClr val="FF0000"/>
                </a:solidFill>
              </a:rPr>
              <a:t/>
            </a:r>
            <a:br>
              <a:rPr lang="en-US" altLang="zh-TW" sz="2400" dirty="0" smtClean="0">
                <a:solidFill>
                  <a:srgbClr val="FF0000"/>
                </a:solidFill>
              </a:rPr>
            </a:br>
            <a:endParaRPr lang="zh-TW" altLang="en-US" sz="2400" dirty="0" smtClean="0">
              <a:solidFill>
                <a:srgbClr val="FF0000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04212" y="6203665"/>
            <a:ext cx="5267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圖片來源</a:t>
            </a:r>
            <a:r>
              <a:rPr lang="en-US" altLang="zh-TW" dirty="0" smtClean="0"/>
              <a:t>: https://kknews.cc/baby/enoqxlq.html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AA5AAC57-BF35-41F3-9C1A-283D0E14B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584" y="0"/>
            <a:ext cx="8424936" cy="1280891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你會不會羨慕鳥有翅膀</a:t>
            </a:r>
            <a:r>
              <a:rPr lang="zh-TW" altLang="en-US" dirty="0">
                <a:solidFill>
                  <a:srgbClr val="0070C0"/>
                </a:solidFill>
              </a:rPr>
              <a:t>？</a:t>
            </a:r>
          </a:p>
        </p:txBody>
      </p:sp>
      <p:pic>
        <p:nvPicPr>
          <p:cNvPr id="8" name="內容版面配置區 7" descr="鳥有翅膀孩子有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56656" y="1050758"/>
            <a:ext cx="7128792" cy="5395572"/>
          </a:xfrm>
        </p:spPr>
      </p:pic>
      <p:sp>
        <p:nvSpPr>
          <p:cNvPr id="4" name="文字版面配置區 2"/>
          <p:cNvSpPr txBox="1">
            <a:spLocks/>
          </p:cNvSpPr>
          <p:nvPr/>
        </p:nvSpPr>
        <p:spPr>
          <a:xfrm>
            <a:off x="2144688" y="6524798"/>
            <a:ext cx="5788257" cy="666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ts val="1000"/>
              </a:spcBef>
              <a:buClr>
                <a:schemeClr val="accent1"/>
              </a:buClr>
            </a:pPr>
            <a:r>
              <a:rPr kumimoji="0" lang="zh-TW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文鼎標楷注音" pitchFamily="34" charset="-120"/>
                <a:ea typeface="文鼎標楷注音" pitchFamily="34" charset="-120"/>
                <a:cs typeface="+mn-cs"/>
              </a:rPr>
              <a:t>內容取自</a:t>
            </a:r>
            <a:r>
              <a: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《</a:t>
            </a:r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鳥有翅膀，孩子有書</a:t>
            </a:r>
            <a:r>
              <a: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》</a:t>
            </a:r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，阿朗．賽赫</a:t>
            </a:r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破音三" pitchFamily="34" charset="-120"/>
                <a:ea typeface="文鼎標楷注音破音三" pitchFamily="34" charset="-120"/>
              </a:rPr>
              <a:t>著</a:t>
            </a:r>
            <a:endParaRPr kumimoji="0" lang="zh-TW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文鼎標楷注音破音三" pitchFamily="34" charset="-120"/>
              <a:ea typeface="文鼎標楷注音破音三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80708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正確圖卡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350" y="1542356"/>
            <a:ext cx="4586126" cy="4018858"/>
          </a:xfrm>
          <a:prstGeom prst="rect">
            <a:avLst/>
          </a:prstGeom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4880956" y="2111434"/>
            <a:ext cx="5254683" cy="34082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○</a:t>
            </a:r>
            <a:endParaRPr kumimoji="0" lang="en-US" altLang="zh-TW" sz="12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zh-TW" altLang="en-US" sz="5300" b="1" dirty="0" smtClean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身體端正自然放鬆</a:t>
            </a:r>
            <a:r>
              <a:rPr lang="en-US" altLang="zh-TW" sz="5300" b="1" dirty="0" smtClean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/>
            </a:r>
            <a:br>
              <a:rPr lang="en-US" altLang="zh-TW" sz="5300" b="1" dirty="0" smtClean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</a:br>
            <a:r>
              <a:rPr lang="zh-TW" altLang="en-US" sz="5300" b="1" dirty="0" smtClean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眼睛距離書本</a:t>
            </a:r>
            <a:r>
              <a:rPr lang="en-US" altLang="zh-TW" sz="5300" b="1" dirty="0" smtClean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35</a:t>
            </a:r>
            <a:r>
              <a:rPr lang="zh-TW" altLang="en-US" sz="5300" b="1" dirty="0" smtClean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公分左右</a:t>
            </a:r>
            <a:r>
              <a:rPr lang="en-US" altLang="zh-TW" sz="5300" dirty="0" smtClean="0">
                <a:solidFill>
                  <a:srgbClr val="0070C0"/>
                </a:solidFill>
              </a:rPr>
              <a:t/>
            </a:r>
            <a:br>
              <a:rPr lang="en-US" altLang="zh-TW" sz="5300" dirty="0" smtClean="0">
                <a:solidFill>
                  <a:srgbClr val="0070C0"/>
                </a:solidFill>
              </a:rPr>
            </a:br>
            <a:endParaRPr lang="zh-TW" altLang="en-US" sz="5300" dirty="0" smtClean="0">
              <a:solidFill>
                <a:srgbClr val="0070C0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01485" y="5682918"/>
            <a:ext cx="55196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圖片來源</a:t>
            </a:r>
            <a:r>
              <a:rPr lang="en-US" altLang="zh-TW" dirty="0" smtClean="0"/>
              <a:t>: </a:t>
            </a:r>
          </a:p>
          <a:p>
            <a:r>
              <a:rPr lang="en-US" altLang="zh-TW" dirty="0" smtClean="0"/>
              <a:t>http://www.abby.com.tw/single-post/2016/09/06</a:t>
            </a:r>
            <a:r>
              <a:rPr lang="zh-TW" altLang="en-US" dirty="0" smtClean="0"/>
              <a:t>護眼有一套，快樂學習沒煩惱！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錯誤圖卡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6803" y="1463161"/>
            <a:ext cx="3898174" cy="3998127"/>
          </a:xfrm>
          <a:prstGeom prst="rect">
            <a:avLst/>
          </a:prstGeom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4660322" y="1795550"/>
            <a:ext cx="5461808" cy="385710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X</a:t>
            </a:r>
          </a:p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zh-TW" altLang="en-US" sz="4700" b="1" dirty="0" smtClean="0">
                <a:solidFill>
                  <a:srgbClr val="FF0000"/>
                </a:solidFill>
                <a:latin typeface="文鼎標楷注音" pitchFamily="34" charset="-120"/>
                <a:ea typeface="文鼎標楷注音" pitchFamily="34" charset="-120"/>
              </a:rPr>
              <a:t>不要趴著看書</a:t>
            </a:r>
            <a:endParaRPr lang="en-US" altLang="zh-TW" sz="4700" b="1" dirty="0" smtClean="0">
              <a:solidFill>
                <a:srgbClr val="FF0000"/>
              </a:solidFill>
              <a:latin typeface="文鼎標楷注音" pitchFamily="34" charset="-120"/>
              <a:ea typeface="文鼎標楷注音" pitchFamily="34" charset="-12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92864" y="5771403"/>
            <a:ext cx="4947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圖片來源</a:t>
            </a:r>
            <a:r>
              <a:rPr lang="en-US" altLang="zh-TW" dirty="0" smtClean="0"/>
              <a:t>: http://3png.com/a-54383985.html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圖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848" y="857838"/>
            <a:ext cx="3543982" cy="5205050"/>
          </a:xfrm>
          <a:prstGeom prst="rect">
            <a:avLst/>
          </a:prstGeom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4660322" y="1795550"/>
            <a:ext cx="5461808" cy="385710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X</a:t>
            </a:r>
          </a:p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zh-TW" altLang="en-US" sz="4700" b="1" dirty="0" smtClean="0">
                <a:solidFill>
                  <a:srgbClr val="FF0000"/>
                </a:solidFill>
                <a:latin typeface="文鼎標楷注音" pitchFamily="34" charset="-120"/>
                <a:ea typeface="文鼎標楷注音" pitchFamily="34" charset="-120"/>
              </a:rPr>
              <a:t>不要躺著看書</a:t>
            </a:r>
            <a:endParaRPr lang="en-US" altLang="zh-TW" sz="4700" b="1" dirty="0" smtClean="0">
              <a:solidFill>
                <a:srgbClr val="FF0000"/>
              </a:solidFill>
              <a:latin typeface="文鼎標楷注音" pitchFamily="34" charset="-120"/>
              <a:ea typeface="文鼎標楷注音" pitchFamily="34" charset="-120"/>
            </a:endParaRPr>
          </a:p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zh-TW" altLang="en-US" sz="4300" b="1" dirty="0" smtClean="0">
                <a:solidFill>
                  <a:srgbClr val="FF0000"/>
                </a:solidFill>
                <a:latin typeface="文鼎標楷注音" pitchFamily="34" charset="-120"/>
                <a:ea typeface="文鼎標楷注音" pitchFamily="34" charset="-120"/>
              </a:rPr>
              <a:t>不要在光線不足處看書</a:t>
            </a:r>
            <a:endParaRPr lang="en-US" altLang="zh-TW" sz="4300" b="1" dirty="0" smtClean="0">
              <a:solidFill>
                <a:srgbClr val="FF0000"/>
              </a:solidFill>
              <a:latin typeface="文鼎標楷注音" pitchFamily="34" charset="-120"/>
              <a:ea typeface="文鼎標楷注音" pitchFamily="34" charset="-12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0163" y="6217921"/>
            <a:ext cx="49911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1000"/>
              </a:spcBef>
              <a:buClr>
                <a:schemeClr val="accent1"/>
              </a:buClr>
            </a:pPr>
            <a:r>
              <a:rPr lang="zh-TW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內容取自</a:t>
            </a:r>
            <a:r>
              <a:rPr lang="en-US" altLang="zh-TW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《</a:t>
            </a:r>
            <a:r>
              <a:rPr lang="zh-TW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眼鏡公主</a:t>
            </a:r>
            <a:r>
              <a:rPr lang="en-US" altLang="zh-TW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》</a:t>
            </a:r>
            <a:r>
              <a:rPr lang="zh-TW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，張蓬潔</a:t>
            </a:r>
            <a:r>
              <a:rPr lang="zh-TW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破音三" pitchFamily="34" charset="-120"/>
                <a:ea typeface="文鼎標楷注音破音三" pitchFamily="34" charset="-120"/>
              </a:rPr>
              <a:t>著</a:t>
            </a:r>
            <a:endParaRPr lang="zh-TW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文鼎標楷注音破音三" pitchFamily="34" charset="-120"/>
              <a:ea typeface="文鼎標楷注音破音三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正確圖卡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1068" y="460539"/>
            <a:ext cx="2807445" cy="5421274"/>
          </a:xfrm>
          <a:prstGeom prst="rect">
            <a:avLst/>
          </a:prstGeom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3998421" y="2044932"/>
            <a:ext cx="5907579" cy="34082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7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○</a:t>
            </a:r>
            <a:endParaRPr kumimoji="0" lang="en-US" altLang="zh-TW" sz="12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zh-TW" altLang="en-US" sz="5300" b="1" dirty="0" smtClean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眼睛距離書本</a:t>
            </a:r>
            <a:r>
              <a:rPr lang="en-US" altLang="zh-TW" sz="5300" b="1" dirty="0" smtClean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35</a:t>
            </a:r>
            <a:r>
              <a:rPr lang="zh-TW" altLang="en-US" sz="5300" b="1" dirty="0" smtClean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公分左右</a:t>
            </a:r>
            <a:endParaRPr lang="en-US" altLang="zh-TW" sz="5300" b="1" dirty="0" smtClean="0">
              <a:solidFill>
                <a:srgbClr val="0070C0"/>
              </a:solidFill>
              <a:latin typeface="文鼎標楷注音" pitchFamily="34" charset="-120"/>
              <a:ea typeface="文鼎標楷注音" pitchFamily="34" charset="-120"/>
            </a:endParaRPr>
          </a:p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zh-TW" altLang="en-US" sz="5300" b="1" dirty="0" smtClean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燈光要充足、檯燈位置要正確</a:t>
            </a:r>
            <a:r>
              <a:rPr lang="en-US" altLang="zh-TW" sz="5300" dirty="0" smtClean="0">
                <a:solidFill>
                  <a:srgbClr val="0070C0"/>
                </a:solidFill>
              </a:rPr>
              <a:t/>
            </a:r>
            <a:br>
              <a:rPr lang="en-US" altLang="zh-TW" sz="5300" dirty="0" smtClean="0">
                <a:solidFill>
                  <a:srgbClr val="0070C0"/>
                </a:solidFill>
              </a:rPr>
            </a:br>
            <a:endParaRPr lang="zh-TW" altLang="en-US" sz="5300" dirty="0" smtClean="0">
              <a:solidFill>
                <a:srgbClr val="0070C0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03255" y="6170414"/>
            <a:ext cx="5712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圖片來源</a:t>
            </a:r>
            <a:r>
              <a:rPr lang="en-US" altLang="zh-TW" dirty="0" smtClean="0"/>
              <a:t>:http://havemary.com/article.php?id=4701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02846" y="2882208"/>
            <a:ext cx="830315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7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文鼎標楷注音" pitchFamily="34" charset="-120"/>
                <a:ea typeface="文鼎標楷注音" pitchFamily="34" charset="-120"/>
              </a:rPr>
              <a:t>閱讀</a:t>
            </a:r>
            <a:r>
              <a:rPr lang="zh-TW" altLang="en-US" sz="7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文鼎標楷注音" pitchFamily="34" charset="-120"/>
                <a:ea typeface="文鼎標楷注音" pitchFamily="34" charset="-120"/>
              </a:rPr>
              <a:t>習慣 </a:t>
            </a:r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1189682" y="1317720"/>
            <a:ext cx="6048453" cy="1942407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文鼎標楷注音" pitchFamily="34" charset="-120"/>
                <a:ea typeface="文鼎標楷注音" pitchFamily="34" charset="-120"/>
              </a:rPr>
              <a:t>想想您的</a:t>
            </a:r>
            <a:endParaRPr lang="zh-TW" altLang="en-US" sz="6000" dirty="0">
              <a:latin typeface="文鼎標楷注音" pitchFamily="34" charset="-120"/>
              <a:ea typeface="文鼎標楷注音" pitchFamily="34" charset="-120"/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80592" y="0"/>
            <a:ext cx="7240746" cy="714894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>
                <a:latin typeface="文鼎標楷注音" pitchFamily="34" charset="-120"/>
                <a:ea typeface="文鼎標楷注音" pitchFamily="34" charset="-120"/>
              </a:rPr>
              <a:t>取得書本的方式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45943" y="947651"/>
            <a:ext cx="8760057" cy="591034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TW" sz="2400" b="1" dirty="0">
                <a:solidFill>
                  <a:schemeClr val="accent5">
                    <a:lumMod val="75000"/>
                  </a:schemeClr>
                </a:solidFill>
              </a:rPr>
              <a:t>1.</a:t>
            </a:r>
            <a:r>
              <a:rPr lang="zh-TW" altLang="en-US" sz="2400" b="1" dirty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實體或網路書店</a:t>
            </a:r>
            <a:r>
              <a:rPr lang="zh-TW" altLang="en-US" sz="2400" b="1" dirty="0">
                <a:solidFill>
                  <a:schemeClr val="accent5">
                    <a:lumMod val="7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購買</a:t>
            </a:r>
            <a:endParaRPr lang="en-US" altLang="zh-TW" sz="2400" b="1" dirty="0">
              <a:solidFill>
                <a:schemeClr val="accent5">
                  <a:lumMod val="75000"/>
                </a:schemeClr>
              </a:solidFill>
              <a:latin typeface="文鼎標楷注音" pitchFamily="34" charset="-120"/>
              <a:ea typeface="文鼎標楷注音" pitchFamily="34" charset="-120"/>
            </a:endParaRPr>
          </a:p>
          <a:p>
            <a:pPr>
              <a:buNone/>
            </a:pPr>
            <a:r>
              <a:rPr lang="en-US" altLang="zh-TW" dirty="0"/>
              <a:t> </a:t>
            </a:r>
            <a:r>
              <a:rPr lang="en-US" altLang="zh-TW" dirty="0" smtClean="0"/>
              <a:t>                         </a:t>
            </a:r>
          </a:p>
          <a:p>
            <a:pPr>
              <a:buNone/>
            </a:pPr>
            <a:r>
              <a:rPr lang="en-US" altLang="zh-TW" sz="2400" b="1" dirty="0" smtClean="0">
                <a:solidFill>
                  <a:schemeClr val="accent5">
                    <a:lumMod val="75000"/>
                  </a:schemeClr>
                </a:solidFill>
              </a:rPr>
              <a:t>                                          2</a:t>
            </a:r>
            <a:r>
              <a:rPr lang="en-US" altLang="zh-TW" sz="2400" b="1" dirty="0" smtClean="0">
                <a:solidFill>
                  <a:schemeClr val="accent5">
                    <a:lumMod val="7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.</a:t>
            </a:r>
            <a:r>
              <a:rPr lang="zh-TW" altLang="en-US" sz="2400" b="1" dirty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圖書館</a:t>
            </a:r>
            <a:r>
              <a:rPr lang="zh-TW" altLang="en-US" sz="2400" b="1" dirty="0">
                <a:solidFill>
                  <a:schemeClr val="accent5">
                    <a:lumMod val="7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借閱</a:t>
            </a:r>
            <a:endParaRPr lang="en-US" altLang="zh-TW" sz="2400" b="1" dirty="0">
              <a:solidFill>
                <a:schemeClr val="accent5">
                  <a:lumMod val="75000"/>
                </a:schemeClr>
              </a:solidFill>
              <a:latin typeface="文鼎標楷注音" pitchFamily="34" charset="-120"/>
              <a:ea typeface="文鼎標楷注音" pitchFamily="34" charset="-120"/>
            </a:endParaRPr>
          </a:p>
          <a:p>
            <a:endParaRPr lang="en-US" altLang="zh-TW" dirty="0"/>
          </a:p>
          <a:p>
            <a:pPr>
              <a:buNone/>
            </a:pPr>
            <a:endParaRPr lang="en-US" altLang="zh-TW" dirty="0"/>
          </a:p>
          <a:p>
            <a:pPr>
              <a:buNone/>
            </a:pPr>
            <a:endParaRPr lang="en-US" altLang="zh-TW" dirty="0"/>
          </a:p>
          <a:p>
            <a:r>
              <a:rPr lang="en-US" altLang="zh-TW" sz="2400" b="1" dirty="0" smtClean="0">
                <a:solidFill>
                  <a:schemeClr val="accent5">
                    <a:lumMod val="75000"/>
                  </a:schemeClr>
                </a:solidFill>
              </a:rPr>
              <a:t>3</a:t>
            </a:r>
            <a:r>
              <a:rPr lang="en-US" altLang="zh-TW" sz="2400" b="1" dirty="0">
                <a:solidFill>
                  <a:schemeClr val="accent5">
                    <a:lumMod val="75000"/>
                  </a:schemeClr>
                </a:solidFill>
              </a:rPr>
              <a:t>.</a:t>
            </a:r>
            <a:r>
              <a:rPr lang="zh-TW" altLang="en-US" sz="2400" b="1" dirty="0">
                <a:solidFill>
                  <a:schemeClr val="accent5">
                    <a:lumMod val="75000"/>
                  </a:schemeClr>
                </a:solidFill>
              </a:rPr>
              <a:t>訂閱</a:t>
            </a:r>
            <a:r>
              <a:rPr lang="zh-TW" altLang="en-US" sz="2400" b="1" dirty="0">
                <a:solidFill>
                  <a:srgbClr val="0070C0"/>
                </a:solidFill>
              </a:rPr>
              <a:t>雜誌</a:t>
            </a:r>
            <a:endParaRPr lang="en-US" altLang="zh-TW" sz="2400" b="1" dirty="0">
              <a:solidFill>
                <a:srgbClr val="0070C0"/>
              </a:solidFill>
            </a:endParaRPr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5" name="圖片 4" descr="2837851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6576" y="1556792"/>
            <a:ext cx="2703950" cy="18371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圖片 8" descr="Filedata6351708385127343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17096" y="2492896"/>
            <a:ext cx="3774367" cy="2274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圖片 12" descr="getImage (4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40832" y="3717032"/>
            <a:ext cx="1830359" cy="30298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08584" y="188640"/>
            <a:ext cx="7240746" cy="747490"/>
          </a:xfrm>
        </p:spPr>
        <p:txBody>
          <a:bodyPr/>
          <a:lstStyle/>
          <a:p>
            <a:r>
              <a:rPr lang="zh-TW" altLang="en-US" dirty="0">
                <a:latin typeface="文鼎標楷注音" pitchFamily="34" charset="-120"/>
                <a:ea typeface="文鼎標楷注音" pitchFamily="34" charset="-120"/>
              </a:rPr>
              <a:t>你在哪裡閱讀？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="" xmlns:a16="http://schemas.microsoft.com/office/drawing/2014/main" id="{96B4CA65-FB5B-43AE-90B8-5C8857F98A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546" y="1064578"/>
            <a:ext cx="2228849" cy="3695493"/>
          </a:xfrm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031354FE-0FDA-4823-9190-0328633A88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0714" y="138930"/>
            <a:ext cx="2408395" cy="321387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DF0924A7-8479-4673-9E68-F57820FA74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5751" y="1546200"/>
            <a:ext cx="3151494" cy="321387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="" xmlns:a16="http://schemas.microsoft.com/office/drawing/2014/main" id="{ABF96053-E525-4B13-AE98-C63299CE17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1457" y="4279336"/>
            <a:ext cx="3070860" cy="2578664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="" xmlns:a16="http://schemas.microsoft.com/office/drawing/2014/main" id="{8AB6C48E-104F-4C07-BADE-78CC35A1F3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8022" y="4409382"/>
            <a:ext cx="3966432" cy="2448618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="" xmlns:a16="http://schemas.microsoft.com/office/drawing/2014/main" id="{223B84A4-AC18-41D6-85A8-CD19BFFD51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6611" y="1591460"/>
            <a:ext cx="2408395" cy="2876959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592960" y="6550223"/>
            <a:ext cx="50970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1000"/>
              </a:spcBef>
              <a:buClr>
                <a:schemeClr val="accent1"/>
              </a:buClr>
            </a:pPr>
            <a:r>
              <a:rPr lang="zh-TW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內容取自</a:t>
            </a:r>
            <a:r>
              <a:rPr lang="en-US" altLang="zh-TW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《</a:t>
            </a:r>
            <a:r>
              <a:rPr lang="zh-TW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你在哪裡閱讀</a:t>
            </a:r>
            <a:r>
              <a:rPr lang="en-US" altLang="zh-TW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?》</a:t>
            </a:r>
            <a:r>
              <a:rPr lang="zh-TW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，潔拉蒂妮</a:t>
            </a:r>
            <a:r>
              <a:rPr lang="zh-TW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破音三" pitchFamily="34" charset="-120"/>
                <a:ea typeface="文鼎標楷注音破音三" pitchFamily="34" charset="-120"/>
              </a:rPr>
              <a:t>著</a:t>
            </a:r>
            <a:endParaRPr lang="zh-TW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文鼎標楷注音破音三" pitchFamily="34" charset="-120"/>
              <a:ea typeface="文鼎標楷注音破音三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4568" y="0"/>
            <a:ext cx="8064220" cy="836712"/>
          </a:xfrm>
        </p:spPr>
        <p:txBody>
          <a:bodyPr/>
          <a:lstStyle/>
          <a:p>
            <a:r>
              <a:rPr lang="zh-TW" altLang="en-US" dirty="0">
                <a:latin typeface="文鼎標楷注音" pitchFamily="34" charset="-120"/>
                <a:ea typeface="文鼎標楷注音" pitchFamily="34" charset="-120"/>
              </a:rPr>
              <a:t>閱讀的時間與頻率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60512" y="1052736"/>
            <a:ext cx="9032405" cy="5417820"/>
          </a:xfrm>
        </p:spPr>
        <p:txBody>
          <a:bodyPr/>
          <a:lstStyle/>
          <a:p>
            <a:pPr>
              <a:buNone/>
            </a:pPr>
            <a:r>
              <a:rPr lang="zh-TW" altLang="en-US" dirty="0" smtClean="0"/>
              <a:t>     </a:t>
            </a:r>
            <a:r>
              <a:rPr lang="en-US" altLang="zh-TW" sz="2800" dirty="0" smtClean="0"/>
              <a:t>1</a:t>
            </a:r>
            <a:r>
              <a:rPr lang="en-US" altLang="zh-TW" sz="2800" dirty="0"/>
              <a:t>.</a:t>
            </a:r>
            <a:r>
              <a:rPr lang="zh-TW" altLang="en-US" sz="2800" dirty="0"/>
              <a:t> </a:t>
            </a:r>
            <a:r>
              <a:rPr lang="zh-TW" altLang="en-US" sz="2800" dirty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每天固定時間</a:t>
            </a:r>
            <a:r>
              <a:rPr lang="zh-TW" altLang="en-US" sz="2800" dirty="0">
                <a:latin typeface="文鼎標楷注音" pitchFamily="34" charset="-120"/>
                <a:ea typeface="文鼎標楷注音" pitchFamily="34" charset="-120"/>
              </a:rPr>
              <a:t>閱讀</a:t>
            </a:r>
            <a:endParaRPr lang="en-US" altLang="zh-TW" sz="2800" dirty="0">
              <a:latin typeface="文鼎標楷注音" pitchFamily="34" charset="-120"/>
              <a:ea typeface="文鼎標楷注音" pitchFamily="34" charset="-120"/>
            </a:endParaRPr>
          </a:p>
          <a:p>
            <a:endParaRPr lang="en-US" altLang="zh-TW" dirty="0"/>
          </a:p>
          <a:p>
            <a:pPr marL="0" indent="0">
              <a:buNone/>
            </a:pPr>
            <a:r>
              <a:rPr lang="en-US" altLang="zh-TW" dirty="0" smtClean="0"/>
              <a:t> </a:t>
            </a:r>
            <a:r>
              <a:rPr lang="zh-TW" altLang="en-US" dirty="0" smtClean="0"/>
              <a:t>                                             </a:t>
            </a:r>
            <a:r>
              <a:rPr lang="zh-TW" altLang="en-US" sz="2800" dirty="0" smtClean="0"/>
              <a:t> </a:t>
            </a:r>
            <a:r>
              <a:rPr lang="en-US" altLang="zh-TW" sz="2800" dirty="0" smtClean="0"/>
              <a:t>2.</a:t>
            </a:r>
            <a:r>
              <a:rPr lang="zh-TW" altLang="en-US" sz="2800" dirty="0" smtClean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偶爾不定時</a:t>
            </a:r>
            <a:r>
              <a:rPr lang="zh-TW" altLang="en-US" sz="2800" dirty="0" smtClean="0">
                <a:latin typeface="文鼎標楷注音" pitchFamily="34" charset="-120"/>
                <a:ea typeface="文鼎標楷注音" pitchFamily="34" charset="-120"/>
              </a:rPr>
              <a:t>閱讀</a:t>
            </a:r>
            <a:r>
              <a:rPr lang="en-US" altLang="zh-TW" sz="2800" dirty="0" smtClean="0">
                <a:latin typeface="文鼎標楷注音" pitchFamily="34" charset="-120"/>
                <a:ea typeface="文鼎標楷注音" pitchFamily="34" charset="-120"/>
              </a:rPr>
              <a:t>    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zh-TW" altLang="en-US" dirty="0" smtClean="0"/>
              <a:t>     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      </a:t>
            </a:r>
            <a:r>
              <a:rPr lang="en-US" altLang="zh-TW" sz="2800" dirty="0" smtClean="0"/>
              <a:t>3</a:t>
            </a:r>
            <a:r>
              <a:rPr lang="en-US" altLang="zh-TW" sz="2800" dirty="0">
                <a:solidFill>
                  <a:srgbClr val="0070C0"/>
                </a:solidFill>
              </a:rPr>
              <a:t>.</a:t>
            </a:r>
            <a:r>
              <a:rPr lang="zh-TW" altLang="en-US" sz="2800" dirty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隨時隨地</a:t>
            </a:r>
            <a:r>
              <a:rPr lang="zh-TW" altLang="en-US" sz="2800" dirty="0">
                <a:latin typeface="文鼎標楷注音" pitchFamily="34" charset="-120"/>
                <a:ea typeface="文鼎標楷注音" pitchFamily="34" charset="-120"/>
              </a:rPr>
              <a:t>閱讀</a:t>
            </a:r>
          </a:p>
        </p:txBody>
      </p:sp>
      <p:sp>
        <p:nvSpPr>
          <p:cNvPr id="7" name="矩形 6"/>
          <p:cNvSpPr/>
          <p:nvPr/>
        </p:nvSpPr>
        <p:spPr>
          <a:xfrm>
            <a:off x="5434792" y="5796034"/>
            <a:ext cx="42820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圖片來源</a:t>
            </a:r>
            <a:r>
              <a:rPr lang="en-US" altLang="zh-TW" dirty="0" smtClean="0"/>
              <a:t>:</a:t>
            </a:r>
          </a:p>
          <a:p>
            <a:r>
              <a:rPr lang="en-US" altLang="zh-TW" dirty="0" smtClean="0"/>
              <a:t>https://kknews.cc/baby/6nqep3l.html</a:t>
            </a:r>
            <a:endParaRPr lang="zh-TW" altLang="en-US" dirty="0"/>
          </a:p>
        </p:txBody>
      </p:sp>
      <p:pic>
        <p:nvPicPr>
          <p:cNvPr id="9" name="圖片 8" descr="19s000037r2nqp660or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45088" y="2636912"/>
            <a:ext cx="3526799" cy="2414501"/>
          </a:xfrm>
          <a:prstGeom prst="rect">
            <a:avLst/>
          </a:prstGeom>
        </p:spPr>
      </p:pic>
      <p:pic>
        <p:nvPicPr>
          <p:cNvPr id="10" name="圖片 9" descr="19rp000399q5qo4pp2q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2600" y="1700808"/>
            <a:ext cx="2899756" cy="1890418"/>
          </a:xfrm>
          <a:prstGeom prst="rect">
            <a:avLst/>
          </a:prstGeom>
        </p:spPr>
      </p:pic>
      <p:pic>
        <p:nvPicPr>
          <p:cNvPr id="13" name="圖片 12" descr="19rs00038s60r3305p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08584" y="4620422"/>
            <a:ext cx="3494116" cy="2237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40053B4E-17E9-4F34-AE18-9922A0652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592" y="332656"/>
            <a:ext cx="7240746" cy="1280890"/>
          </a:xfrm>
        </p:spPr>
        <p:txBody>
          <a:bodyPr/>
          <a:lstStyle/>
          <a:p>
            <a:r>
              <a:rPr lang="zh-TW" altLang="en-US" dirty="0">
                <a:latin typeface="文鼎標楷注音" pitchFamily="34" charset="-120"/>
                <a:ea typeface="文鼎標楷注音" pitchFamily="34" charset="-120"/>
              </a:rPr>
              <a:t>閱讀習慣的培養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EDD4849E-89C6-43A1-B235-009F59228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8584" y="1772816"/>
            <a:ext cx="8928992" cy="4133427"/>
          </a:xfrm>
        </p:spPr>
        <p:txBody>
          <a:bodyPr>
            <a:normAutofit fontScale="77500" lnSpcReduction="20000"/>
          </a:bodyPr>
          <a:lstStyle/>
          <a:p>
            <a:endParaRPr lang="en-US" altLang="zh-TW" dirty="0"/>
          </a:p>
          <a:p>
            <a:pPr>
              <a:lnSpc>
                <a:spcPct val="150000"/>
              </a:lnSpc>
              <a:buNone/>
            </a:pPr>
            <a:r>
              <a:rPr lang="en-US" altLang="zh-TW" sz="3500" dirty="0">
                <a:latin typeface="文鼎標楷注音" pitchFamily="34" charset="-120"/>
                <a:ea typeface="文鼎標楷注音" pitchFamily="34" charset="-120"/>
              </a:rPr>
              <a:t>1.</a:t>
            </a:r>
            <a:r>
              <a:rPr lang="zh-TW" altLang="en-US" sz="3500" dirty="0">
                <a:latin typeface="文鼎標楷注音" pitchFamily="34" charset="-120"/>
                <a:ea typeface="文鼎標楷注音" pitchFamily="34" charset="-120"/>
              </a:rPr>
              <a:t>從</a:t>
            </a:r>
            <a:r>
              <a:rPr lang="zh-TW" altLang="en-US" sz="3500" dirty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多個管道取得</a:t>
            </a:r>
            <a:r>
              <a:rPr lang="zh-TW" altLang="en-US" sz="3500" dirty="0">
                <a:latin typeface="文鼎標楷注音" pitchFamily="34" charset="-120"/>
                <a:ea typeface="文鼎標楷注音" pitchFamily="34" charset="-120"/>
              </a:rPr>
              <a:t>自己有興趣的書本。</a:t>
            </a:r>
            <a:endParaRPr lang="en-US" altLang="zh-TW" sz="3500" dirty="0">
              <a:latin typeface="文鼎標楷注音" pitchFamily="34" charset="-120"/>
              <a:ea typeface="文鼎標楷注音" pitchFamily="34" charset="-120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zh-TW" sz="3500" dirty="0">
                <a:latin typeface="文鼎標楷注音" pitchFamily="34" charset="-120"/>
                <a:ea typeface="文鼎標楷注音" pitchFamily="34" charset="-120"/>
              </a:rPr>
              <a:t>2.</a:t>
            </a:r>
            <a:r>
              <a:rPr lang="zh-TW" altLang="en-US" sz="3500" dirty="0">
                <a:latin typeface="文鼎標楷注音" pitchFamily="34" charset="-120"/>
                <a:ea typeface="文鼎標楷注音" pitchFamily="34" charset="-120"/>
              </a:rPr>
              <a:t>養成</a:t>
            </a:r>
            <a:r>
              <a:rPr lang="zh-TW" altLang="en-US" sz="3500" dirty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每天閱讀</a:t>
            </a:r>
            <a:r>
              <a:rPr lang="zh-TW" altLang="en-US" sz="3500" dirty="0">
                <a:latin typeface="文鼎標楷注音" pitchFamily="34" charset="-120"/>
                <a:ea typeface="文鼎標楷注音" pitchFamily="34" charset="-120"/>
              </a:rPr>
              <a:t>的頻率</a:t>
            </a:r>
            <a:endParaRPr lang="en-US" altLang="zh-TW" sz="3500" dirty="0">
              <a:latin typeface="文鼎標楷注音" pitchFamily="34" charset="-120"/>
              <a:ea typeface="文鼎標楷注音" pitchFamily="34" charset="-120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zh-TW" sz="3500" dirty="0">
                <a:latin typeface="文鼎標楷注音" pitchFamily="34" charset="-120"/>
                <a:ea typeface="文鼎標楷注音" pitchFamily="34" charset="-120"/>
              </a:rPr>
              <a:t>3.</a:t>
            </a:r>
            <a:r>
              <a:rPr lang="zh-TW" altLang="en-US" sz="3500" dirty="0">
                <a:latin typeface="文鼎標楷注音" pitchFamily="34" charset="-120"/>
                <a:ea typeface="文鼎標楷注音" pitchFamily="34" charset="-120"/>
              </a:rPr>
              <a:t>選擇</a:t>
            </a:r>
            <a:r>
              <a:rPr lang="zh-TW" altLang="en-US" sz="3500" dirty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固定地點</a:t>
            </a:r>
            <a:r>
              <a:rPr lang="zh-TW" altLang="en-US" sz="3500" dirty="0">
                <a:latin typeface="文鼎標楷注音" pitchFamily="34" charset="-120"/>
                <a:ea typeface="文鼎標楷注音" pitchFamily="34" charset="-120"/>
              </a:rPr>
              <a:t>閱讀</a:t>
            </a:r>
            <a:endParaRPr lang="en-US" altLang="zh-TW" sz="3500" dirty="0">
              <a:latin typeface="文鼎標楷注音" pitchFamily="34" charset="-120"/>
              <a:ea typeface="文鼎標楷注音" pitchFamily="34" charset="-120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zh-TW" sz="3500" dirty="0">
                <a:latin typeface="文鼎標楷注音" pitchFamily="34" charset="-120"/>
                <a:ea typeface="文鼎標楷注音" pitchFamily="34" charset="-120"/>
              </a:rPr>
              <a:t>4.</a:t>
            </a:r>
            <a:r>
              <a:rPr lang="zh-TW" altLang="en-US" sz="3500" dirty="0">
                <a:latin typeface="文鼎標楷注音" pitchFamily="34" charset="-120"/>
                <a:ea typeface="文鼎標楷注音" pitchFamily="34" charset="-120"/>
              </a:rPr>
              <a:t>保持</a:t>
            </a:r>
            <a:r>
              <a:rPr lang="zh-TW" altLang="en-US" sz="3500" dirty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正確的閱讀姿勢</a:t>
            </a:r>
            <a:endParaRPr lang="en-US" altLang="zh-TW" sz="3500" dirty="0">
              <a:solidFill>
                <a:srgbClr val="0070C0"/>
              </a:solidFill>
              <a:latin typeface="文鼎標楷注音" pitchFamily="34" charset="-120"/>
              <a:ea typeface="文鼎標楷注音" pitchFamily="34" charset="-120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zh-TW" sz="3500" dirty="0">
                <a:latin typeface="文鼎標楷注音" pitchFamily="34" charset="-120"/>
                <a:ea typeface="文鼎標楷注音" pitchFamily="34" charset="-120"/>
              </a:rPr>
              <a:t>5.</a:t>
            </a:r>
            <a:r>
              <a:rPr lang="zh-TW" altLang="en-US" sz="3500" dirty="0">
                <a:latin typeface="文鼎標楷注音" pitchFamily="34" charset="-120"/>
                <a:ea typeface="文鼎標楷注音" pitchFamily="34" charset="-120"/>
              </a:rPr>
              <a:t>可以</a:t>
            </a:r>
            <a:r>
              <a:rPr lang="zh-TW" altLang="en-US" sz="3500" dirty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自主閱讀或與家人朋友共讀</a:t>
            </a:r>
          </a:p>
        </p:txBody>
      </p:sp>
    </p:spTree>
    <p:extLst>
      <p:ext uri="{BB962C8B-B14F-4D97-AF65-F5344CB8AC3E}">
        <p14:creationId xmlns:p14="http://schemas.microsoft.com/office/powerpoint/2010/main" xmlns="" val="325380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F604469-27C8-4390-AAC4-220428344277}"/>
              </a:ext>
            </a:extLst>
          </p:cNvPr>
          <p:cNvSpPr txBox="1"/>
          <p:nvPr/>
        </p:nvSpPr>
        <p:spPr>
          <a:xfrm>
            <a:off x="1572576" y="236221"/>
            <a:ext cx="7268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文鼎標楷注音" pitchFamily="34" charset="-120"/>
                <a:ea typeface="文鼎標楷注音" pitchFamily="34" charset="-120"/>
              </a:rPr>
              <a:t>大家一起做一做眼睛運動</a:t>
            </a:r>
            <a:endParaRPr lang="en-US" altLang="zh-TW" sz="3200" b="1" dirty="0">
              <a:latin typeface="文鼎標楷注音" pitchFamily="34" charset="-120"/>
              <a:ea typeface="文鼎標楷注音" pitchFamily="34" charset="-120"/>
            </a:endParaRPr>
          </a:p>
        </p:txBody>
      </p:sp>
      <p:pic>
        <p:nvPicPr>
          <p:cNvPr id="2" name="spor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707858" y="820996"/>
            <a:ext cx="6917550" cy="567593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542752" y="6429541"/>
            <a:ext cx="4953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spcBef>
                <a:spcPts val="1000"/>
              </a:spcBef>
              <a:buClr>
                <a:schemeClr val="accent1"/>
              </a:buClr>
            </a:pPr>
            <a:r>
              <a:rPr lang="zh-TW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影片來源</a:t>
            </a:r>
            <a:r>
              <a:rPr lang="en-US" altLang="zh-TW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: https://www.youtube.com/watch?v=C9tU-Mr-hLI</a:t>
            </a:r>
            <a:endParaRPr lang="zh-TW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文鼎標楷注音" pitchFamily="34" charset="-120"/>
              <a:ea typeface="文鼎標楷注音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孩子有書就能自由的飛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906000" cy="7058811"/>
          </a:xfrm>
        </p:spPr>
      </p:pic>
      <p:sp>
        <p:nvSpPr>
          <p:cNvPr id="5" name="文字版面配置區 2"/>
          <p:cNvSpPr txBox="1">
            <a:spLocks/>
          </p:cNvSpPr>
          <p:nvPr/>
        </p:nvSpPr>
        <p:spPr>
          <a:xfrm>
            <a:off x="4117743" y="4941168"/>
            <a:ext cx="5788257" cy="666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ts val="1000"/>
              </a:spcBef>
              <a:buClr>
                <a:schemeClr val="accent1"/>
              </a:buClr>
            </a:pPr>
            <a:r>
              <a:rPr kumimoji="0" lang="zh-TW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文鼎標楷注音" pitchFamily="34" charset="-120"/>
                <a:ea typeface="文鼎標楷注音" pitchFamily="34" charset="-120"/>
                <a:cs typeface="+mn-cs"/>
              </a:rPr>
              <a:t>內容取自</a:t>
            </a:r>
            <a:r>
              <a: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《</a:t>
            </a:r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鳥有翅膀，孩子有書</a:t>
            </a:r>
            <a:r>
              <a: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》</a:t>
            </a:r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，阿朗．賽赫</a:t>
            </a:r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破音三" pitchFamily="34" charset="-120"/>
                <a:ea typeface="文鼎標楷注音破音三" pitchFamily="34" charset="-120"/>
              </a:rPr>
              <a:t>著</a:t>
            </a:r>
            <a:endParaRPr kumimoji="0" lang="zh-TW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文鼎標楷注音破音三" pitchFamily="34" charset="-120"/>
              <a:ea typeface="文鼎標楷注音破音三" pitchFamily="34" charset="-12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54752" y="1532313"/>
            <a:ext cx="7537402" cy="3388822"/>
          </a:xfrm>
        </p:spPr>
        <p:txBody>
          <a:bodyPr/>
          <a:lstStyle/>
          <a:p>
            <a:pPr algn="ctr"/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      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     </a:t>
            </a:r>
            <a:r>
              <a:rPr lang="zh-TW" altLang="en-US" sz="5400" dirty="0">
                <a:latin typeface="文鼎標楷注音" pitchFamily="34" charset="-120"/>
                <a:ea typeface="文鼎標楷注音" pitchFamily="34" charset="-120"/>
              </a:rPr>
              <a:t>是什麼 </a:t>
            </a:r>
            <a:r>
              <a:rPr lang="zh-TW" altLang="en-US" sz="5400" dirty="0"/>
              <a:t>？ ？ ？</a:t>
            </a:r>
          </a:p>
        </p:txBody>
      </p:sp>
      <p:sp>
        <p:nvSpPr>
          <p:cNvPr id="5" name="矩形 4"/>
          <p:cNvSpPr/>
          <p:nvPr/>
        </p:nvSpPr>
        <p:spPr>
          <a:xfrm>
            <a:off x="4047089" y="1506979"/>
            <a:ext cx="2677505" cy="2261063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isometricOffAxis2Left"/>
              <a:lightRig rig="threePt" dir="t"/>
            </a:scene3d>
          </a:bodyPr>
          <a:lstStyle/>
          <a:p>
            <a:pPr algn="ctr"/>
            <a:r>
              <a:rPr lang="zh-TW" altLang="en-US" sz="150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文鼎標楷注音" pitchFamily="34" charset="-120"/>
                <a:ea typeface="文鼎標楷注音" pitchFamily="34" charset="-120"/>
              </a:rPr>
              <a:t>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92560" y="0"/>
            <a:ext cx="8280920" cy="757661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 </a:t>
            </a:r>
            <a:r>
              <a:rPr lang="zh-TW" altLang="en-US" dirty="0">
                <a:latin typeface="文鼎標楷注音" pitchFamily="34" charset="-120"/>
                <a:ea typeface="文鼎標楷注音" pitchFamily="34" charset="-120"/>
              </a:rPr>
              <a:t>書能帶你去</a:t>
            </a:r>
            <a:r>
              <a:rPr lang="zh-TW" altLang="en-US" sz="4800" b="1" dirty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冒險與旅行</a:t>
            </a:r>
          </a:p>
        </p:txBody>
      </p:sp>
      <p:pic>
        <p:nvPicPr>
          <p:cNvPr id="8" name="內容版面配置區 7" descr="書是冒險與旅程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5740" y="1241257"/>
            <a:ext cx="5117831" cy="50569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內容版面配置區 11" descr="getImag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13040" y="2276872"/>
            <a:ext cx="2546293" cy="43889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圖片 13" descr="getImage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63762">
            <a:off x="7531366" y="890431"/>
            <a:ext cx="2127538" cy="38181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文字版面配置區 2"/>
          <p:cNvSpPr txBox="1">
            <a:spLocks/>
          </p:cNvSpPr>
          <p:nvPr/>
        </p:nvSpPr>
        <p:spPr>
          <a:xfrm>
            <a:off x="-303584" y="6524798"/>
            <a:ext cx="5788257" cy="666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ts val="1000"/>
              </a:spcBef>
              <a:buClr>
                <a:schemeClr val="accent1"/>
              </a:buClr>
            </a:pPr>
            <a:r>
              <a:rPr kumimoji="0" lang="zh-TW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文鼎標楷注音" pitchFamily="34" charset="-120"/>
                <a:ea typeface="文鼎標楷注音" pitchFamily="34" charset="-120"/>
                <a:cs typeface="+mn-cs"/>
              </a:rPr>
              <a:t>內容取自</a:t>
            </a:r>
            <a:r>
              <a: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《</a:t>
            </a:r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書是什麼東西</a:t>
            </a:r>
            <a:r>
              <a: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》</a:t>
            </a:r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，柯蘿愛．勒支埃</a:t>
            </a:r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破音三" pitchFamily="34" charset="-120"/>
                <a:ea typeface="文鼎標楷注音破音三" pitchFamily="34" charset="-120"/>
              </a:rPr>
              <a:t>著</a:t>
            </a:r>
            <a:endParaRPr kumimoji="0" lang="zh-TW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文鼎標楷注音破音三" pitchFamily="34" charset="-120"/>
              <a:ea typeface="文鼎標楷注音破音三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02186" y="237738"/>
            <a:ext cx="7240746" cy="705926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 </a:t>
            </a:r>
            <a:r>
              <a:rPr lang="zh-TW" altLang="en-US" dirty="0">
                <a:latin typeface="文鼎標楷注音" pitchFamily="34" charset="-120"/>
                <a:ea typeface="文鼎標楷注音" pitchFamily="34" charset="-120"/>
              </a:rPr>
              <a:t>書能讓你</a:t>
            </a:r>
            <a:r>
              <a:rPr lang="zh-TW" altLang="en-US" sz="4800" b="1" dirty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找到答案</a:t>
            </a:r>
          </a:p>
        </p:txBody>
      </p:sp>
      <p:pic>
        <p:nvPicPr>
          <p:cNvPr id="7" name="內容版面配置區 6" descr="書可以找到答案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44488" y="1556792"/>
            <a:ext cx="7637901" cy="39937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內容版面配置區 5" descr="getImage (2)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7828261" y="3464331"/>
            <a:ext cx="1857375" cy="32289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DE9E5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文字版面配置區 2"/>
          <p:cNvSpPr txBox="1">
            <a:spLocks/>
          </p:cNvSpPr>
          <p:nvPr/>
        </p:nvSpPr>
        <p:spPr>
          <a:xfrm>
            <a:off x="272480" y="6191597"/>
            <a:ext cx="5788257" cy="666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ts val="1000"/>
              </a:spcBef>
              <a:buClr>
                <a:schemeClr val="accent1"/>
              </a:buClr>
            </a:pPr>
            <a:r>
              <a:rPr kumimoji="0" lang="zh-TW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文鼎標楷注音" pitchFamily="34" charset="-120"/>
                <a:ea typeface="文鼎標楷注音" pitchFamily="34" charset="-120"/>
                <a:cs typeface="+mn-cs"/>
              </a:rPr>
              <a:t>內容取自</a:t>
            </a:r>
            <a:r>
              <a: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《</a:t>
            </a:r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書是什麼東西</a:t>
            </a:r>
            <a:r>
              <a: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》</a:t>
            </a:r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，柯蘿愛．勒支埃</a:t>
            </a:r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破音三" pitchFamily="34" charset="-120"/>
                <a:ea typeface="文鼎標楷注音破音三" pitchFamily="34" charset="-120"/>
              </a:rPr>
              <a:t>著</a:t>
            </a:r>
            <a:endParaRPr kumimoji="0" lang="zh-TW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文鼎標楷注音破音三" pitchFamily="34" charset="-120"/>
              <a:ea typeface="文鼎標楷注音破音三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52600" y="188640"/>
            <a:ext cx="7240746" cy="705926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 </a:t>
            </a:r>
            <a:r>
              <a:rPr lang="zh-TW" altLang="en-US" dirty="0">
                <a:latin typeface="文鼎標楷注音" pitchFamily="34" charset="-120"/>
                <a:ea typeface="文鼎標楷注音" pitchFamily="34" charset="-120"/>
              </a:rPr>
              <a:t>書能讓你</a:t>
            </a:r>
            <a:r>
              <a:rPr lang="zh-TW" altLang="en-US" sz="4800" b="1" dirty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了解生命</a:t>
            </a:r>
          </a:p>
        </p:txBody>
      </p:sp>
      <p:pic>
        <p:nvPicPr>
          <p:cNvPr id="5" name="內容版面配置區 4" descr="了解生命的事情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32920" y="980728"/>
            <a:ext cx="5429171" cy="505719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圖片 6" descr="生寶寶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502" y="4323492"/>
            <a:ext cx="4317865" cy="2534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內容版面配置區 10" descr="getImage (3)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21202316">
            <a:off x="1599582" y="1164992"/>
            <a:ext cx="2197894" cy="3190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文字版面配置區 2"/>
          <p:cNvSpPr txBox="1">
            <a:spLocks/>
          </p:cNvSpPr>
          <p:nvPr/>
        </p:nvSpPr>
        <p:spPr>
          <a:xfrm>
            <a:off x="4117743" y="6191597"/>
            <a:ext cx="5788257" cy="666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ts val="1000"/>
              </a:spcBef>
              <a:buClr>
                <a:schemeClr val="accent1"/>
              </a:buClr>
            </a:pPr>
            <a:r>
              <a:rPr kumimoji="0" lang="zh-TW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文鼎標楷注音" pitchFamily="34" charset="-120"/>
                <a:ea typeface="文鼎標楷注音" pitchFamily="34" charset="-120"/>
                <a:cs typeface="+mn-cs"/>
              </a:rPr>
              <a:t>內容取自</a:t>
            </a:r>
            <a:r>
              <a: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《</a:t>
            </a:r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書是什麼東西</a:t>
            </a:r>
            <a:r>
              <a: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》</a:t>
            </a:r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，柯蘿愛．勒支埃</a:t>
            </a:r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破音三" pitchFamily="34" charset="-120"/>
                <a:ea typeface="文鼎標楷注音破音三" pitchFamily="34" charset="-120"/>
              </a:rPr>
              <a:t>著</a:t>
            </a:r>
            <a:endParaRPr kumimoji="0" lang="zh-TW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文鼎標楷注音破音三" pitchFamily="34" charset="-120"/>
              <a:ea typeface="文鼎標楷注音破音三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63015" y="312383"/>
            <a:ext cx="8354811" cy="705926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 </a:t>
            </a:r>
            <a:r>
              <a:rPr lang="zh-TW" altLang="en-US" sz="3600" dirty="0">
                <a:latin typeface="文鼎標楷注音" pitchFamily="34" charset="-120"/>
                <a:ea typeface="文鼎標楷注音" pitchFamily="34" charset="-120"/>
              </a:rPr>
              <a:t>書能讓你</a:t>
            </a:r>
            <a:r>
              <a:rPr lang="zh-TW" altLang="en-US" sz="3600" b="1" dirty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享受分享與撒嬌時</a:t>
            </a:r>
            <a:r>
              <a:rPr lang="zh-TW" altLang="en-US" sz="3600" b="1" dirty="0">
                <a:solidFill>
                  <a:srgbClr val="0070C0"/>
                </a:solidFill>
                <a:latin typeface="文鼎標楷注音破音一" pitchFamily="34" charset="-120"/>
                <a:ea typeface="文鼎標楷注音破音一" pitchFamily="34" charset="-120"/>
              </a:rPr>
              <a:t>刻</a:t>
            </a:r>
          </a:p>
        </p:txBody>
      </p:sp>
      <p:pic>
        <p:nvPicPr>
          <p:cNvPr id="5" name="內容版面配置區 4" descr="書是撒嬌時刻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371258" y="3402168"/>
            <a:ext cx="2906984" cy="3122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內容版面配置區 5" descr="書是分享時刻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21448423">
            <a:off x="655220" y="1217099"/>
            <a:ext cx="2550998" cy="2836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圖片 6" descr="睡前說故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20022" y="1014995"/>
            <a:ext cx="2984198" cy="33009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圖片 7" descr="兄妹共讀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261120">
            <a:off x="6584295" y="4264088"/>
            <a:ext cx="2941070" cy="2027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文字版面配置區 2"/>
          <p:cNvSpPr txBox="1">
            <a:spLocks/>
          </p:cNvSpPr>
          <p:nvPr/>
        </p:nvSpPr>
        <p:spPr>
          <a:xfrm>
            <a:off x="178484" y="6524799"/>
            <a:ext cx="5788257" cy="666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ts val="1000"/>
              </a:spcBef>
              <a:buClr>
                <a:schemeClr val="accent1"/>
              </a:buClr>
            </a:pPr>
            <a:r>
              <a:rPr kumimoji="0" lang="zh-TW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文鼎標楷注音" pitchFamily="34" charset="-120"/>
                <a:ea typeface="文鼎標楷注音" pitchFamily="34" charset="-120"/>
                <a:cs typeface="+mn-cs"/>
              </a:rPr>
              <a:t>內容取自</a:t>
            </a:r>
            <a:r>
              <a: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《</a:t>
            </a:r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書是什麼東西</a:t>
            </a:r>
            <a:r>
              <a: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》</a:t>
            </a:r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，柯蘿愛．勒支埃</a:t>
            </a:r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破音三" pitchFamily="34" charset="-120"/>
                <a:ea typeface="文鼎標楷注音破音三" pitchFamily="34" charset="-120"/>
              </a:rPr>
              <a:t>著</a:t>
            </a:r>
            <a:endParaRPr kumimoji="0" lang="zh-TW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文鼎標楷注音破音三" pitchFamily="34" charset="-120"/>
              <a:ea typeface="文鼎標楷注音破音三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4568" y="332656"/>
            <a:ext cx="9073008" cy="705926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 </a:t>
            </a:r>
            <a:r>
              <a:rPr lang="zh-TW" altLang="en-US" sz="4000" dirty="0">
                <a:latin typeface="文鼎標楷注音" pitchFamily="34" charset="-120"/>
                <a:ea typeface="文鼎標楷注音" pitchFamily="34" charset="-120"/>
              </a:rPr>
              <a:t>書能讓你</a:t>
            </a:r>
            <a:r>
              <a:rPr lang="zh-TW" altLang="en-US" sz="4000" b="1" dirty="0">
                <a:solidFill>
                  <a:srgbClr val="0070C0"/>
                </a:solidFill>
                <a:latin typeface="文鼎標楷注音" pitchFamily="34" charset="-120"/>
                <a:ea typeface="文鼎標楷注音" pitchFamily="34" charset="-120"/>
              </a:rPr>
              <a:t>聽到別人的心聲</a:t>
            </a:r>
          </a:p>
        </p:txBody>
      </p:sp>
      <p:pic>
        <p:nvPicPr>
          <p:cNvPr id="8" name="內容版面配置區 7" descr="大自然的心聲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714966" y="3483382"/>
            <a:ext cx="1772351" cy="31162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內容版面配置區 6" descr="書是某個人的心聲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184779" y="1455994"/>
            <a:ext cx="5564513" cy="4450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圖片 8" descr="說出心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9377" y="1429818"/>
            <a:ext cx="2951104" cy="20598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文字版面配置區 2"/>
          <p:cNvSpPr txBox="1">
            <a:spLocks/>
          </p:cNvSpPr>
          <p:nvPr/>
        </p:nvSpPr>
        <p:spPr>
          <a:xfrm>
            <a:off x="3717628" y="6191598"/>
            <a:ext cx="5788257" cy="666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ts val="1000"/>
              </a:spcBef>
              <a:buClr>
                <a:schemeClr val="accent1"/>
              </a:buClr>
            </a:pPr>
            <a:r>
              <a:rPr kumimoji="0" lang="zh-TW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文鼎標楷注音" pitchFamily="34" charset="-120"/>
                <a:ea typeface="文鼎標楷注音" pitchFamily="34" charset="-120"/>
                <a:cs typeface="+mn-cs"/>
              </a:rPr>
              <a:t>內容取自</a:t>
            </a:r>
            <a:r>
              <a: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《</a:t>
            </a:r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書是什麼東西</a:t>
            </a:r>
            <a:r>
              <a: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》</a:t>
            </a:r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" pitchFamily="34" charset="-120"/>
                <a:ea typeface="文鼎標楷注音" pitchFamily="34" charset="-120"/>
              </a:rPr>
              <a:t>，柯蘿愛．勒支埃</a:t>
            </a:r>
            <a:r>
              <a:rPr lang="zh-TW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文鼎標楷注音破音三" pitchFamily="34" charset="-120"/>
                <a:ea typeface="文鼎標楷注音破音三" pitchFamily="34" charset="-120"/>
              </a:rPr>
              <a:t>著</a:t>
            </a:r>
            <a:endParaRPr kumimoji="0" lang="zh-TW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文鼎標楷注音破音三" pitchFamily="34" charset="-120"/>
              <a:ea typeface="文鼎標楷注音破音三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夏至">
  <a:themeElements>
    <a:clrScheme name="夏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夏至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夏至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104</TotalTime>
  <Words>614</Words>
  <Application>Microsoft Office PowerPoint</Application>
  <PresentationFormat>A4 紙張 (210x297 公釐)</PresentationFormat>
  <Paragraphs>109</Paragraphs>
  <Slides>29</Slides>
  <Notes>1</Notes>
  <HiddenSlides>0</HiddenSlides>
  <MMClips>1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40" baseType="lpstr">
      <vt:lpstr>Arial</vt:lpstr>
      <vt:lpstr>新細明體</vt:lpstr>
      <vt:lpstr>文鼎標楷注音</vt:lpstr>
      <vt:lpstr>Wingdings 2</vt:lpstr>
      <vt:lpstr>Gill Sans MT</vt:lpstr>
      <vt:lpstr>微軟正黑體</vt:lpstr>
      <vt:lpstr>文鼎標楷注音破音三</vt:lpstr>
      <vt:lpstr>文鼎標楷注音破音一</vt:lpstr>
      <vt:lpstr>Calibri</vt:lpstr>
      <vt:lpstr>Verdana</vt:lpstr>
      <vt:lpstr>夏至</vt:lpstr>
      <vt:lpstr>愛上閱讀</vt:lpstr>
      <vt:lpstr>你會不會羨慕鳥有翅膀？</vt:lpstr>
      <vt:lpstr>投影片 3</vt:lpstr>
      <vt:lpstr>             是什麼 ？ ？ ？</vt:lpstr>
      <vt:lpstr> 書能帶你去冒險與旅行</vt:lpstr>
      <vt:lpstr> 書能讓你找到答案</vt:lpstr>
      <vt:lpstr> 書能讓你了解生命</vt:lpstr>
      <vt:lpstr> 書能讓你享受分享與撒嬌時刻</vt:lpstr>
      <vt:lpstr> 書能讓你聽到別人的心聲</vt:lpstr>
      <vt:lpstr>培養正確的</vt:lpstr>
      <vt:lpstr>書桌前的坐姿 坐在桌前時，身體應端正、自然放鬆</vt:lpstr>
      <vt:lpstr>調節閱讀時間 每30分鐘必須休息10分鐘</vt:lpstr>
      <vt:lpstr>閱讀距離要適度 眼睛距離書本35公分左右最為合適</vt:lpstr>
      <vt:lpstr>閱讀光線要充足 室內光線要明亮、檯燈位置要放置正確</vt:lpstr>
      <vt:lpstr>戴眼鏡的缺點</vt:lpstr>
      <vt:lpstr>來玩個小遊戲吧!! 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想想您的</vt:lpstr>
      <vt:lpstr>取得書本的方式</vt:lpstr>
      <vt:lpstr>你在哪裡閱讀？</vt:lpstr>
      <vt:lpstr>閱讀的時間與頻率</vt:lpstr>
      <vt:lpstr>閱讀習慣的培養</vt:lpstr>
      <vt:lpstr>投影片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a18021</dc:creator>
  <cp:lastModifiedBy>a18021</cp:lastModifiedBy>
  <cp:revision>27</cp:revision>
  <dcterms:created xsi:type="dcterms:W3CDTF">2018-04-20T06:51:24Z</dcterms:created>
  <dcterms:modified xsi:type="dcterms:W3CDTF">2018-06-09T09:50:12Z</dcterms:modified>
</cp:coreProperties>
</file>