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84" r:id="rId2"/>
    <p:sldId id="258" r:id="rId3"/>
    <p:sldId id="259" r:id="rId4"/>
    <p:sldId id="265" r:id="rId5"/>
    <p:sldId id="395" r:id="rId6"/>
    <p:sldId id="403" r:id="rId7"/>
    <p:sldId id="402" r:id="rId8"/>
    <p:sldId id="279" r:id="rId9"/>
    <p:sldId id="280" r:id="rId10"/>
    <p:sldId id="399" r:id="rId11"/>
  </p:sldIdLst>
  <p:sldSz cx="9144000" cy="6858000" type="screen4x3"/>
  <p:notesSz cx="9934575" cy="68024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29"/>
    <a:srgbClr val="F73535"/>
    <a:srgbClr val="CC0000"/>
    <a:srgbClr val="0000FF"/>
    <a:srgbClr val="FF6600"/>
    <a:srgbClr val="E24A3E"/>
    <a:srgbClr val="F95959"/>
    <a:srgbClr val="FF47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445" cy="3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6424" eaLnBrk="0" hangingPunct="0">
              <a:defRPr sz="1300"/>
            </a:lvl1pPr>
          </a:lstStyle>
          <a:p>
            <a:endParaRPr lang="en-US" altLang="zh-TW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589" y="0"/>
            <a:ext cx="4305445" cy="3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6424" eaLnBrk="0" hangingPunct="0">
              <a:defRPr sz="1300"/>
            </a:lvl1pPr>
          </a:lstStyle>
          <a:p>
            <a:fld id="{2B0AD7B5-41CB-4ACA-BF90-3D1B81D8091B}" type="datetimeFigureOut">
              <a:rPr lang="zh-TW" altLang="en-US"/>
              <a:pPr/>
              <a:t>2016/1/19</a:t>
            </a:fld>
            <a:endParaRPr lang="en-US" altLang="zh-TW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1708"/>
            <a:ext cx="4305445" cy="3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6424" eaLnBrk="0" hangingPunct="0">
              <a:defRPr sz="1300"/>
            </a:lvl1pPr>
          </a:lstStyle>
          <a:p>
            <a:endParaRPr lang="en-US" altLang="zh-TW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589" y="6461708"/>
            <a:ext cx="4305445" cy="33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6424" eaLnBrk="0" hangingPunct="0">
              <a:defRPr sz="1300"/>
            </a:lvl1pPr>
          </a:lstStyle>
          <a:p>
            <a:fld id="{4DC9B4B8-E12B-40B2-9152-D2F8A9D9A89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390860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5445" cy="3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6424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5627589" y="0"/>
            <a:ext cx="4305445" cy="3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6424">
              <a:defRPr kumimoji="0" sz="1300">
                <a:latin typeface="Calibri" pitchFamily="34" charset="0"/>
              </a:defRPr>
            </a:lvl1pPr>
          </a:lstStyle>
          <a:p>
            <a:fld id="{469F8DEF-1FF4-4FB8-9573-99942E37E982}" type="datetimeFigureOut">
              <a:rPr lang="zh-TW" altLang="en-US"/>
              <a:pPr/>
              <a:t>2016/1/19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85" tIns="44143" rIns="88285" bIns="4414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992379" y="3230854"/>
            <a:ext cx="7949817" cy="30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6461708"/>
            <a:ext cx="4305445" cy="3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6424">
              <a:defRPr kumimoji="0" sz="1300">
                <a:latin typeface="Calibri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5627589" y="6461708"/>
            <a:ext cx="4305445" cy="3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6424">
              <a:defRPr kumimoji="0" sz="1300">
                <a:latin typeface="Calibri" pitchFamily="34" charset="0"/>
              </a:defRPr>
            </a:lvl1pPr>
          </a:lstStyle>
          <a:p>
            <a:fld id="{88CD5C85-9E09-4112-8D7A-791F896E3A5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710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2AF46-1BFF-4E70-B7C5-C1A554E6BF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343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F84B-3877-44C9-832C-06BB4354CB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3374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E134-2BCF-4EDD-92F8-608E95FCD5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5133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7BF6-1639-42A5-87C0-FD54E1610E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110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AAA6-6C66-4633-B924-8B6E90BC80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97209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3400-C969-4639-8C7F-FE9C22BADB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375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554B-370E-4898-9DCC-7753D25B3B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9917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4C1DE-E8AA-44BC-AE0F-69BB055D66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7027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6718-E48D-4CD0-8B7A-1F5D10DBE8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2750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F868A-7B6F-4C5E-838D-8D18B81B15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230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E4C1-9BA9-473E-A09F-4D21D7AD1E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8209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A2A0D611-2933-42E4-9F4D-2788850F24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I:\A進行中簡報\h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389"/>
          <a:stretch>
            <a:fillRect/>
          </a:stretch>
        </p:blipFill>
        <p:spPr bwMode="auto">
          <a:xfrm>
            <a:off x="4103688" y="0"/>
            <a:ext cx="504031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副標題 6"/>
          <p:cNvSpPr>
            <a:spLocks noGrp="1"/>
          </p:cNvSpPr>
          <p:nvPr>
            <p:ph type="subTitle" idx="4294967295"/>
          </p:nvPr>
        </p:nvSpPr>
        <p:spPr>
          <a:xfrm>
            <a:off x="0" y="5445125"/>
            <a:ext cx="9144000" cy="57785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ea typeface="微軟正黑體" pitchFamily="34" charset="-120"/>
              </a:rPr>
              <a:t>國立公共資訊圖書館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1628800"/>
            <a:ext cx="4716462" cy="17287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4B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</a:rPr>
              <a:t>我是小小特派記者</a:t>
            </a:r>
            <a:endParaRPr lang="zh-TW" altLang="zh-TW" b="1" dirty="0" smtClean="0">
              <a:solidFill>
                <a:srgbClr val="004B7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547664" y="3140968"/>
            <a:ext cx="3672408" cy="7920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認識報紙</a:t>
            </a:r>
            <a:endParaRPr lang="zh-TW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I:\A進行中簡報\hp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001" b="20050"/>
          <a:stretch/>
        </p:blipFill>
        <p:spPr bwMode="auto">
          <a:xfrm>
            <a:off x="5792341" y="1556793"/>
            <a:ext cx="335756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標題 8"/>
          <p:cNvSpPr>
            <a:spLocks noGrp="1"/>
          </p:cNvSpPr>
          <p:nvPr>
            <p:ph type="ctrTitle" idx="4294967295"/>
          </p:nvPr>
        </p:nvSpPr>
        <p:spPr>
          <a:xfrm>
            <a:off x="2558579" y="2564904"/>
            <a:ext cx="3957637" cy="14700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發表時間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493713" y="6237288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43D22E8-579A-4AE6-872A-DC2F4F84EE56}" type="slidenum">
              <a:rPr kumimoji="0" lang="zh-TW" altLang="en-US">
                <a:latin typeface="Calibri" pitchFamily="34" charset="0"/>
              </a:rPr>
              <a:pPr eaLnBrk="1" hangingPunct="1"/>
              <a:t>2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rot="412151">
            <a:off x="4237038" y="1006475"/>
            <a:ext cx="2432050" cy="914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5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</a:rPr>
              <a:t>Part I</a:t>
            </a:r>
            <a:endParaRPr kumimoji="0" lang="zh-TW" altLang="en-US" sz="540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微軟正黑體" pitchFamily="34" charset="-120"/>
            </a:endParaRPr>
          </a:p>
        </p:txBody>
      </p:sp>
      <p:sp>
        <p:nvSpPr>
          <p:cNvPr id="19460" name="文字方塊 4"/>
          <p:cNvSpPr txBox="1">
            <a:spLocks noChangeArrowheads="1"/>
          </p:cNvSpPr>
          <p:nvPr/>
        </p:nvSpPr>
        <p:spPr bwMode="auto">
          <a:xfrm>
            <a:off x="2627313" y="2924175"/>
            <a:ext cx="433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什麼是報紙？</a:t>
            </a:r>
            <a:endParaRPr kumimoji="0"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http://a.share.photo.xuite.net/gn01666590/1a9c49c/6237239/255933797_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1080" y="3933056"/>
            <a:ext cx="1968746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493713" y="6237288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4481618-EED3-4068-83AB-DA1CFCC73A81}" type="slidenum">
              <a:rPr kumimoji="0" lang="zh-TW" altLang="en-US">
                <a:latin typeface="Calibri" pitchFamily="34" charset="0"/>
              </a:rPr>
              <a:pPr eaLnBrk="1" hangingPunct="1"/>
              <a:t>3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3995936" y="332656"/>
            <a:ext cx="287997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zh-TW" altLang="en-US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</a:rPr>
              <a:t>有關「報紙」</a:t>
            </a:r>
          </a:p>
        </p:txBody>
      </p:sp>
      <p:sp>
        <p:nvSpPr>
          <p:cNvPr id="20484" name="內容版面配置區 4"/>
          <p:cNvSpPr>
            <a:spLocks noGrp="1"/>
          </p:cNvSpPr>
          <p:nvPr>
            <p:ph idx="4294967295"/>
          </p:nvPr>
        </p:nvSpPr>
        <p:spPr>
          <a:xfrm>
            <a:off x="2255838" y="1579563"/>
            <a:ext cx="4430712" cy="4525962"/>
          </a:xfrm>
        </p:spPr>
        <p:txBody>
          <a:bodyPr/>
          <a:lstStyle/>
          <a:p>
            <a:pPr eaLnBrk="1" hangingPunct="1"/>
            <a:r>
              <a:rPr lang="zh-TW" altLang="zh-TW" sz="2400" dirty="0" smtClean="0">
                <a:latin typeface="+mn-ea"/>
                <a:cs typeface="Times New Roman" pitchFamily="18" charset="0"/>
              </a:rPr>
              <a:t>通常刊載不同主題的新聞、消息、評論、專欄等，並且常附帶有商業廣告</a:t>
            </a:r>
            <a:endParaRPr lang="en-US" altLang="zh-TW" sz="2400" dirty="0" smtClean="0">
              <a:latin typeface="+mn-ea"/>
              <a:cs typeface="Times New Roman" pitchFamily="18" charset="0"/>
            </a:endParaRPr>
          </a:p>
          <a:p>
            <a:pPr eaLnBrk="1" hangingPunct="1"/>
            <a:endParaRPr lang="en-US" altLang="zh-TW" sz="2400" dirty="0" smtClean="0">
              <a:latin typeface="+mn-ea"/>
              <a:cs typeface="Times New Roman" pitchFamily="18" charset="0"/>
            </a:endParaRPr>
          </a:p>
          <a:p>
            <a:pPr eaLnBrk="1" hangingPunct="1"/>
            <a:r>
              <a:rPr lang="zh-TW" altLang="en-US" sz="2400" dirty="0" smtClean="0">
                <a:latin typeface="+mn-ea"/>
                <a:cs typeface="Times New Roman" pitchFamily="18" charset="0"/>
              </a:rPr>
              <a:t>內容通常</a:t>
            </a:r>
            <a:r>
              <a:rPr lang="zh-TW" altLang="zh-TW" sz="2400" dirty="0" smtClean="0">
                <a:latin typeface="+mn-ea"/>
                <a:cs typeface="Times New Roman" pitchFamily="18" charset="0"/>
              </a:rPr>
              <a:t>包括政治、</a:t>
            </a:r>
            <a:r>
              <a:rPr lang="zh-TW" altLang="en-US" sz="2400" dirty="0" smtClean="0">
                <a:latin typeface="+mn-ea"/>
                <a:cs typeface="Times New Roman" pitchFamily="18" charset="0"/>
              </a:rPr>
              <a:t>社會、</a:t>
            </a:r>
            <a:r>
              <a:rPr lang="zh-TW" altLang="zh-TW" sz="2400" dirty="0" smtClean="0">
                <a:latin typeface="+mn-ea"/>
                <a:cs typeface="Times New Roman" pitchFamily="18" charset="0"/>
              </a:rPr>
              <a:t>體育、</a:t>
            </a:r>
            <a:r>
              <a:rPr lang="zh-TW" altLang="en-US" sz="2400" dirty="0" smtClean="0">
                <a:latin typeface="+mn-ea"/>
                <a:cs typeface="Times New Roman" pitchFamily="18" charset="0"/>
              </a:rPr>
              <a:t>國際、生活、影視、</a:t>
            </a:r>
            <a:r>
              <a:rPr lang="zh-TW" altLang="zh-TW" sz="2400" dirty="0" smtClean="0">
                <a:latin typeface="+mn-ea"/>
                <a:cs typeface="Times New Roman" pitchFamily="18" charset="0"/>
              </a:rPr>
              <a:t>天氣、星座運勢等</a:t>
            </a:r>
            <a:endParaRPr lang="en-US" altLang="zh-TW" sz="2400" dirty="0" smtClean="0">
              <a:latin typeface="+mn-ea"/>
              <a:cs typeface="Times New Roman" pitchFamily="18" charset="0"/>
            </a:endParaRPr>
          </a:p>
          <a:p>
            <a:pPr eaLnBrk="1" hangingPunct="1"/>
            <a:endParaRPr lang="en-US" altLang="zh-TW" sz="2400" dirty="0" smtClean="0">
              <a:latin typeface="+mn-ea"/>
              <a:cs typeface="Times New Roman" pitchFamily="18" charset="0"/>
            </a:endParaRPr>
          </a:p>
          <a:p>
            <a:pPr eaLnBrk="1" hangingPunct="1"/>
            <a:r>
              <a:rPr lang="zh-TW" altLang="zh-TW" sz="2400" dirty="0" smtClean="0">
                <a:latin typeface="+mn-ea"/>
                <a:cs typeface="Times New Roman" pitchFamily="18" charset="0"/>
              </a:rPr>
              <a:t>通常也包括</a:t>
            </a:r>
            <a:r>
              <a:rPr lang="zh-TW" altLang="en-US" sz="2400" dirty="0" smtClean="0">
                <a:latin typeface="+mn-ea"/>
                <a:cs typeface="Times New Roman" pitchFamily="18" charset="0"/>
              </a:rPr>
              <a:t>漫畫</a:t>
            </a:r>
            <a:r>
              <a:rPr lang="zh-TW" altLang="zh-TW" sz="2400" dirty="0" smtClean="0">
                <a:latin typeface="+mn-ea"/>
                <a:cs typeface="Times New Roman" pitchFamily="18" charset="0"/>
              </a:rPr>
              <a:t>或其他娛樂，如數獨、填字遊戲</a:t>
            </a:r>
            <a:endParaRPr lang="en-US" altLang="zh-TW" sz="2400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 bwMode="auto">
          <a:xfrm rot="374185">
            <a:off x="3514296" y="5666864"/>
            <a:ext cx="41041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3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微軟正黑體" pitchFamily="34" charset="-120"/>
                <a:cs typeface="+mj-cs"/>
              </a:rPr>
              <a:t>你知道的報紙有哪些呢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73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微軟正黑體" pitchFamily="34" charset="-120"/>
                <a:cs typeface="+mj-cs"/>
              </a:rPr>
              <a:t>?</a:t>
            </a:r>
            <a:endParaRPr kumimoji="0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7353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itchFamily="34" charset="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493713" y="6237288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C6A4BA4-1BA1-4EFB-AD9A-E01A36FCA60F}" type="slidenum">
              <a:rPr kumimoji="0" lang="zh-TW" altLang="en-US">
                <a:latin typeface="Calibri" pitchFamily="34" charset="0"/>
              </a:rPr>
              <a:pPr eaLnBrk="1" hangingPunct="1"/>
              <a:t>4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rot="412151">
            <a:off x="4291013" y="1708150"/>
            <a:ext cx="3246437" cy="914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5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</a:rPr>
              <a:t>Part II</a:t>
            </a:r>
            <a:endParaRPr kumimoji="0" lang="zh-TW" altLang="en-US" sz="540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微軟正黑體" pitchFamily="34" charset="-120"/>
            </a:endParaRPr>
          </a:p>
        </p:txBody>
      </p:sp>
      <p:sp>
        <p:nvSpPr>
          <p:cNvPr id="23556" name="文字方塊 4"/>
          <p:cNvSpPr txBox="1">
            <a:spLocks noChangeArrowheads="1"/>
          </p:cNvSpPr>
          <p:nvPr/>
        </p:nvSpPr>
        <p:spPr bwMode="auto">
          <a:xfrm>
            <a:off x="3347864" y="2969832"/>
            <a:ext cx="36471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5400" b="1" dirty="0" smtClean="0">
                <a:ea typeface="微軟正黑體" pitchFamily="34" charset="-120"/>
                <a:cs typeface="Arial" pitchFamily="34" charset="0"/>
              </a:rPr>
              <a:t>報紙的結構</a:t>
            </a:r>
            <a:endParaRPr kumimoji="0" lang="zh-TW" altLang="en-US" sz="5400" b="1" dirty="0"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493713" y="6237288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C7A1647-3834-4D1E-A479-D00AD593EA14}" type="slidenum">
              <a:rPr kumimoji="0" lang="zh-TW" altLang="en-US">
                <a:solidFill>
                  <a:schemeClr val="bg1"/>
                </a:solidFill>
                <a:latin typeface="Calibri" pitchFamily="34" charset="0"/>
              </a:rPr>
              <a:pPr eaLnBrk="1" hangingPunct="1"/>
              <a:t>5</a:t>
            </a:fld>
            <a:endParaRPr kumimoji="0" lang="en-US" altLang="zh-TW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14625" y="785813"/>
            <a:ext cx="47148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Arial" pitchFamily="34" charset="0"/>
              </a:rPr>
              <a:t>報頭</a:t>
            </a:r>
            <a:endParaRPr kumimoji="0" lang="zh-TW" alt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750" y="1785938"/>
            <a:ext cx="5572125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0" lang="zh-TW" altLang="en-US" sz="2800" dirty="0" smtClean="0">
                <a:ea typeface="微軟正黑體" pitchFamily="34" charset="-120"/>
                <a:cs typeface="Arial" pitchFamily="34" charset="0"/>
              </a:rPr>
              <a:t>顯示報紙名稱，讓讀者在看報紙的第一眼就能夠知道他看的是什麼報紙</a:t>
            </a:r>
            <a:endParaRPr kumimoji="0" lang="en-US" altLang="zh-TW" sz="2800" dirty="0" smtClean="0"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b="72510"/>
          <a:stretch>
            <a:fillRect/>
          </a:stretch>
        </p:blipFill>
        <p:spPr bwMode="auto">
          <a:xfrm>
            <a:off x="4283968" y="5301208"/>
            <a:ext cx="3251200" cy="144016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/>
          <a:srcRect b="66900"/>
          <a:stretch>
            <a:fillRect/>
          </a:stretch>
        </p:blipFill>
        <p:spPr bwMode="auto">
          <a:xfrm>
            <a:off x="323528" y="3573016"/>
            <a:ext cx="3657600" cy="1944216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 b="57211"/>
          <a:stretch>
            <a:fillRect/>
          </a:stretch>
        </p:blipFill>
        <p:spPr bwMode="auto">
          <a:xfrm>
            <a:off x="4499992" y="2780928"/>
            <a:ext cx="4177898" cy="223224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1" name="橢圓 20"/>
          <p:cNvSpPr/>
          <p:nvPr/>
        </p:nvSpPr>
        <p:spPr bwMode="auto">
          <a:xfrm>
            <a:off x="4139952" y="5157192"/>
            <a:ext cx="2376264" cy="792088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2" name="橢圓 21"/>
          <p:cNvSpPr/>
          <p:nvPr/>
        </p:nvSpPr>
        <p:spPr bwMode="auto">
          <a:xfrm>
            <a:off x="4139952" y="2636912"/>
            <a:ext cx="3024336" cy="100811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3131840" y="3284984"/>
            <a:ext cx="855712" cy="172819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2411760" y="6021264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C7A1647-3834-4D1E-A479-D00AD593EA14}" type="slidenum">
              <a:rPr kumimoji="0" lang="zh-TW" altLang="en-US">
                <a:solidFill>
                  <a:schemeClr val="bg1"/>
                </a:solidFill>
                <a:latin typeface="Calibri" pitchFamily="34" charset="0"/>
              </a:rPr>
              <a:pPr eaLnBrk="1" hangingPunct="1"/>
              <a:t>6</a:t>
            </a:fld>
            <a:endParaRPr kumimoji="0" lang="en-US" altLang="zh-TW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14625" y="785813"/>
            <a:ext cx="47148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Arial" pitchFamily="34" charset="0"/>
              </a:rPr>
              <a:t>報眉</a:t>
            </a:r>
            <a:endParaRPr kumimoji="0" lang="zh-TW" alt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750" y="1785938"/>
            <a:ext cx="5572125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0" lang="zh-TW" altLang="en-US" sz="2800" dirty="0" smtClean="0">
                <a:ea typeface="微軟正黑體" pitchFamily="34" charset="-120"/>
                <a:cs typeface="Arial" pitchFamily="34" charset="0"/>
              </a:rPr>
              <a:t>用於顯示讀者正在閱讀的版面名稱是什麼，通常也會包含當天的日期與星期。通常會位於每版報紙的正上方</a:t>
            </a:r>
            <a:endParaRPr kumimoji="0" lang="en-US" altLang="zh-TW" sz="2800" dirty="0"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671" y="4999186"/>
            <a:ext cx="57626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 b="73311"/>
          <a:stretch>
            <a:fillRect/>
          </a:stretch>
        </p:blipFill>
        <p:spPr bwMode="auto">
          <a:xfrm>
            <a:off x="611560" y="3416584"/>
            <a:ext cx="3888432" cy="13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 bwMode="auto">
          <a:xfrm>
            <a:off x="7930207" y="4869160"/>
            <a:ext cx="1043608" cy="432048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2745631" y="4941168"/>
            <a:ext cx="1872208" cy="28803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3275856" y="3344576"/>
            <a:ext cx="1512168" cy="28803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395536" y="3344576"/>
            <a:ext cx="936104" cy="28803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493713" y="6237288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C7A1647-3834-4D1E-A479-D00AD593EA14}" type="slidenum">
              <a:rPr kumimoji="0" lang="zh-TW" altLang="en-US">
                <a:solidFill>
                  <a:schemeClr val="bg1"/>
                </a:solidFill>
                <a:latin typeface="Calibri" pitchFamily="34" charset="0"/>
              </a:rPr>
              <a:pPr eaLnBrk="1" hangingPunct="1"/>
              <a:t>7</a:t>
            </a:fld>
            <a:endParaRPr kumimoji="0" lang="en-US" altLang="zh-TW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14625" y="785813"/>
            <a:ext cx="47148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Arial" pitchFamily="34" charset="0"/>
              </a:rPr>
              <a:t>天地線</a:t>
            </a:r>
            <a:endParaRPr kumimoji="0" lang="zh-TW" alt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750" y="1813812"/>
            <a:ext cx="314325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0" lang="zh-TW" altLang="en-US" sz="2800" dirty="0" smtClean="0">
                <a:ea typeface="微軟正黑體" pitchFamily="34" charset="-120"/>
                <a:cs typeface="Arial" pitchFamily="34" charset="0"/>
              </a:rPr>
              <a:t>位於每一個版面的上下兩端，標示版面上下緣的線，用於聚焦及排版</a:t>
            </a:r>
            <a:endParaRPr kumimoji="0" lang="en-US" altLang="zh-TW" sz="2800" dirty="0" smtClean="0"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3312368" cy="533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4211960" y="1268760"/>
            <a:ext cx="3888432" cy="28803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4211960" y="6525344"/>
            <a:ext cx="3960440" cy="216024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493713" y="6237288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E8D0919-5925-4218-A26A-30EB135F7564}" type="slidenum">
              <a:rPr kumimoji="0" lang="zh-TW" altLang="en-US">
                <a:latin typeface="Calibri" pitchFamily="34" charset="0"/>
              </a:rPr>
              <a:pPr eaLnBrk="1" hangingPunct="1"/>
              <a:t>8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1187756">
            <a:off x="2678113" y="2395538"/>
            <a:ext cx="3246437" cy="914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5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</a:rPr>
              <a:t>Part </a:t>
            </a:r>
            <a:r>
              <a:rPr kumimoji="0" lang="en-US" altLang="zh-TW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微軟正黑體" pitchFamily="34" charset="-120"/>
              </a:rPr>
              <a:t>III</a:t>
            </a:r>
            <a:endParaRPr kumimoji="0" lang="zh-TW" altLang="en-US" sz="54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微軟正黑體" pitchFamily="34" charset="-120"/>
            </a:endParaRPr>
          </a:p>
        </p:txBody>
      </p:sp>
      <p:sp>
        <p:nvSpPr>
          <p:cNvPr id="53253" name="文字方塊 6"/>
          <p:cNvSpPr txBox="1">
            <a:spLocks noChangeArrowheads="1"/>
          </p:cNvSpPr>
          <p:nvPr/>
        </p:nvSpPr>
        <p:spPr bwMode="auto">
          <a:xfrm rot="469361">
            <a:off x="3378200" y="3776663"/>
            <a:ext cx="3046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動手做報紙</a:t>
            </a:r>
            <a:endParaRPr kumimoji="0"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493713" y="6237288"/>
            <a:ext cx="21336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FECFB10-AB81-4028-97D7-2183DCEE89E9}" type="slidenum">
              <a:rPr kumimoji="0" lang="zh-TW" altLang="en-US">
                <a:latin typeface="Calibri" pitchFamily="34" charset="0"/>
              </a:rPr>
              <a:pPr eaLnBrk="1" hangingPunct="1"/>
              <a:t>9</a:t>
            </a:fld>
            <a:endParaRPr kumimoji="0" lang="en-US" altLang="zh-TW"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59113" y="500063"/>
            <a:ext cx="5492750" cy="76944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itchFamily="34" charset="-120"/>
                <a:cs typeface="Arial" pitchFamily="34" charset="0"/>
              </a:rPr>
              <a:t>編輯報紙</a:t>
            </a:r>
            <a:endParaRPr kumimoji="0" lang="zh-TW" alt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00112" y="1484313"/>
            <a:ext cx="7344295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indent="-450850" eaLnBrk="0" latinLnBrk="1" hangingPunct="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"/>
              <a:defRPr/>
            </a:pPr>
            <a:r>
              <a:rPr lang="en-US" altLang="zh-TW" sz="2600" kern="0" dirty="0" smtClean="0">
                <a:ea typeface="微軟正黑體" pitchFamily="34" charset="-120"/>
                <a:cs typeface="Arial" pitchFamily="34" charset="0"/>
              </a:rPr>
              <a:t>3-4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位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同學組成一個編輯團隊，每位同學負責編輯不同版次，共同出刊一份報紙</a:t>
            </a:r>
            <a:endParaRPr lang="en-US" altLang="zh-TW" sz="2600" kern="0" dirty="0" smtClean="0">
              <a:ea typeface="微軟正黑體" pitchFamily="34" charset="-120"/>
              <a:cs typeface="Arial" pitchFamily="34" charset="0"/>
            </a:endParaRPr>
          </a:p>
          <a:p>
            <a:pPr marL="450850" indent="-450850" eaLnBrk="0" latinLnBrk="1" hangingPunct="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"/>
              <a:defRPr/>
            </a:pP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每組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有</a:t>
            </a:r>
            <a:r>
              <a:rPr lang="en-US" altLang="zh-TW" sz="2600" kern="0" dirty="0" smtClean="0">
                <a:ea typeface="微軟正黑體" pitchFamily="34" charset="-120"/>
                <a:cs typeface="Arial" pitchFamily="34" charset="0"/>
              </a:rPr>
              <a:t>2-3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張</a:t>
            </a:r>
            <a:r>
              <a:rPr lang="en-US" altLang="zh-TW" sz="2600" kern="0" dirty="0" smtClean="0">
                <a:ea typeface="微軟正黑體" pitchFamily="34" charset="-120"/>
                <a:cs typeface="Arial" pitchFamily="34" charset="0"/>
              </a:rPr>
              <a:t>B4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大小已印有報紙版型之空白紙張，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總計</a:t>
            </a:r>
            <a:r>
              <a:rPr lang="en-US" altLang="zh-TW" sz="2600" kern="0" dirty="0" smtClean="0">
                <a:ea typeface="微軟正黑體" pitchFamily="34" charset="-120"/>
                <a:cs typeface="Arial" pitchFamily="34" charset="0"/>
              </a:rPr>
              <a:t>4-6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面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（</a:t>
            </a:r>
            <a:r>
              <a:rPr lang="en-US" altLang="zh-TW" sz="2600" kern="0" dirty="0" smtClean="0">
                <a:ea typeface="微軟正黑體" pitchFamily="34" charset="-120"/>
                <a:cs typeface="Arial" pitchFamily="34" charset="0"/>
              </a:rPr>
              <a:t>4-6</a:t>
            </a: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個版）</a:t>
            </a:r>
          </a:p>
          <a:p>
            <a:pPr marL="450850" indent="-450850" eaLnBrk="0" latinLnBrk="1" hangingPunct="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"/>
              <a:defRPr/>
            </a:pPr>
            <a:r>
              <a:rPr lang="zh-TW" altLang="en-US" sz="2600" kern="0" dirty="0" smtClean="0">
                <a:ea typeface="微軟正黑體" pitchFamily="34" charset="-120"/>
                <a:cs typeface="Arial" pitchFamily="34" charset="0"/>
              </a:rPr>
              <a:t>請各組從自備的報紙中進行內容挑選、剪輯，可自行訂定報紙名稱、主題、各版次內容，並進行美編</a:t>
            </a:r>
            <a:endParaRPr lang="en-US" altLang="zh-TW" sz="2600" kern="0" dirty="0" smtClean="0">
              <a:ea typeface="微軟正黑體" pitchFamily="34" charset="-120"/>
              <a:cs typeface="Arial" pitchFamily="34" charset="0"/>
            </a:endParaRPr>
          </a:p>
          <a:p>
            <a:pPr marL="450850" indent="-450850" eaLnBrk="0" latinLnBrk="1" hangingPunct="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"/>
              <a:defRPr/>
            </a:pPr>
            <a:r>
              <a:rPr lang="zh-TW" altLang="en-US" sz="2600" b="1" kern="0" dirty="0" smtClean="0">
                <a:solidFill>
                  <a:srgbClr val="F72929"/>
                </a:solidFill>
                <a:ea typeface="微軟正黑體" pitchFamily="34" charset="-120"/>
                <a:cs typeface="Arial" pitchFamily="34" charset="0"/>
              </a:rPr>
              <a:t>截稿時間：限時</a:t>
            </a:r>
            <a:r>
              <a:rPr lang="en-US" altLang="zh-TW" sz="2600" b="1" kern="0" dirty="0" smtClean="0">
                <a:solidFill>
                  <a:srgbClr val="F72929"/>
                </a:solidFill>
                <a:ea typeface="微軟正黑體" pitchFamily="34" charset="-120"/>
                <a:cs typeface="Arial" pitchFamily="34" charset="0"/>
              </a:rPr>
              <a:t>25</a:t>
            </a:r>
            <a:r>
              <a:rPr lang="zh-TW" altLang="en-US" sz="2600" b="1" kern="0" dirty="0" smtClean="0">
                <a:solidFill>
                  <a:srgbClr val="F72929"/>
                </a:solidFill>
                <a:ea typeface="微軟正黑體" pitchFamily="34" charset="-120"/>
                <a:cs typeface="Arial" pitchFamily="34" charset="0"/>
              </a:rPr>
              <a:t>分鐘內出刊！</a:t>
            </a:r>
          </a:p>
          <a:p>
            <a:pPr marL="450850" indent="-450850" eaLnBrk="0" latinLnBrk="1" hangingPunct="0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"/>
              <a:defRPr/>
            </a:pPr>
            <a:endParaRPr lang="en-US" altLang="zh-TW" sz="2600" kern="0" dirty="0"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270</Words>
  <Application>Microsoft Office PowerPoint</Application>
  <PresentationFormat>如螢幕大小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自訂設計</vt:lpstr>
      <vt:lpstr>我是小小特派記者</vt:lpstr>
      <vt:lpstr>投影片 2</vt:lpstr>
      <vt:lpstr>有關「報紙」</vt:lpstr>
      <vt:lpstr>投影片 4</vt:lpstr>
      <vt:lpstr>投影片 5</vt:lpstr>
      <vt:lpstr>投影片 6</vt:lpstr>
      <vt:lpstr>投影片 7</vt:lpstr>
      <vt:lpstr>投影片 8</vt:lpstr>
      <vt:lpstr>投影片 9</vt:lpstr>
      <vt:lpstr>發表時間</vt:lpstr>
    </vt:vector>
  </TitlesOfParts>
  <Company>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資訊月傑出資訊應用簡報</dc:title>
  <dc:creator>Jiawei^^</dc:creator>
  <cp:lastModifiedBy>Hsiang-Ping Huang</cp:lastModifiedBy>
  <cp:revision>110</cp:revision>
  <dcterms:created xsi:type="dcterms:W3CDTF">2011-09-14T16:22:26Z</dcterms:created>
  <dcterms:modified xsi:type="dcterms:W3CDTF">2016-01-19T09:40:23Z</dcterms:modified>
</cp:coreProperties>
</file>