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6"/>
  </p:notesMasterIdLst>
  <p:handoutMasterIdLst>
    <p:handoutMasterId r:id="rId17"/>
  </p:handoutMasterIdLst>
  <p:sldIdLst>
    <p:sldId id="330" r:id="rId3"/>
    <p:sldId id="339" r:id="rId4"/>
    <p:sldId id="341" r:id="rId5"/>
    <p:sldId id="332" r:id="rId6"/>
    <p:sldId id="340" r:id="rId7"/>
    <p:sldId id="331" r:id="rId8"/>
    <p:sldId id="333" r:id="rId9"/>
    <p:sldId id="336" r:id="rId10"/>
    <p:sldId id="335" r:id="rId11"/>
    <p:sldId id="338" r:id="rId12"/>
    <p:sldId id="342" r:id="rId13"/>
    <p:sldId id="292" r:id="rId14"/>
    <p:sldId id="309" r:id="rId1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8000"/>
    <a:srgbClr val="FF00FF"/>
    <a:srgbClr val="0000FF"/>
    <a:srgbClr val="FF0000"/>
    <a:srgbClr val="FFCC00"/>
    <a:srgbClr val="FFFF00"/>
    <a:srgbClr val="FFCCFF"/>
    <a:srgbClr val="FFFFCC"/>
    <a:srgbClr val="99FF99"/>
    <a:srgbClr val="CCE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3" autoAdjust="0"/>
    <p:restoredTop sz="93918" autoAdjust="0"/>
  </p:normalViewPr>
  <p:slideViewPr>
    <p:cSldViewPr>
      <p:cViewPr>
        <p:scale>
          <a:sx n="93" d="100"/>
          <a:sy n="93" d="100"/>
        </p:scale>
        <p:origin x="-1123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05DB09-7E9D-4B4C-A7F2-D697EF9E0E7C}" type="datetimeFigureOut">
              <a:rPr lang="zh-TW" altLang="en-US" smtClean="0"/>
              <a:pPr/>
              <a:t>2017/5/28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AAD8BE-F5D5-4CD9-9D33-DAC728E2180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FB3AF9-B86F-4145-91DE-D472E431204B}" type="datetimeFigureOut">
              <a:rPr lang="zh-TW" altLang="en-US" smtClean="0"/>
              <a:pPr/>
              <a:t>2017/5/28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9C1033-A52A-419A-A1E6-ED01EF35C8E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74969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今天老師要說的故事是</a:t>
            </a:r>
            <a:r>
              <a:rPr lang="en-US" altLang="zh-TW" dirty="0" smtClean="0"/>
              <a:t>…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9C1033-A52A-419A-A1E6-ED01EF35C8E7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zh-TW" altLang="en-US" sz="1200" dirty="0" smtClean="0">
                <a:latin typeface="標楷體" pitchFamily="65" charset="-120"/>
                <a:ea typeface="標楷體" pitchFamily="65" charset="-120"/>
              </a:rPr>
              <a:t>耶</a:t>
            </a:r>
            <a:r>
              <a:rPr lang="en-US" altLang="zh-TW" sz="1200" dirty="0" smtClean="0">
                <a:latin typeface="標楷體" pitchFamily="65" charset="-120"/>
                <a:ea typeface="標楷體" pitchFamily="65" charset="-120"/>
              </a:rPr>
              <a:t>!</a:t>
            </a:r>
            <a:r>
              <a:rPr lang="zh-TW" altLang="en-US" sz="1200" dirty="0" smtClean="0">
                <a:latin typeface="標楷體" pitchFamily="65" charset="-120"/>
                <a:ea typeface="標楷體" pitchFamily="65" charset="-120"/>
              </a:rPr>
              <a:t>學會閱讀故事後，我可以把看過的故事，記得又久又清楚喔。</a:t>
            </a:r>
            <a:endParaRPr lang="en-US" altLang="zh-TW" sz="1200" dirty="0" smtClean="0">
              <a:latin typeface="標楷體" pitchFamily="65" charset="-120"/>
              <a:ea typeface="標楷體" pitchFamily="65" charset="-120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9C1033-A52A-419A-A1E6-ED01EF35C8E7}" type="slidenum">
              <a:rPr lang="zh-TW" altLang="en-US" smtClean="0"/>
              <a:pPr/>
              <a:t>13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他做出各種動作想吸引遊客的眼光</a:t>
            </a:r>
            <a:r>
              <a:rPr lang="en-US" altLang="zh-TW" dirty="0" smtClean="0"/>
              <a:t>,</a:t>
            </a:r>
            <a:r>
              <a:rPr lang="zh-TW" altLang="en-US" dirty="0" smtClean="0"/>
              <a:t> 卻沒有人注意他</a:t>
            </a:r>
            <a:r>
              <a:rPr lang="zh-TW" altLang="en-US" dirty="0" smtClean="0">
                <a:latin typeface="Dotum"/>
                <a:ea typeface="Dotum"/>
              </a:rPr>
              <a:t>。</a:t>
            </a:r>
            <a:endParaRPr lang="en-US" altLang="zh-TW" dirty="0" smtClean="0">
              <a:latin typeface="Dotum"/>
              <a:ea typeface="Dotum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9C1033-A52A-419A-A1E6-ED01EF35C8E7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小蝙蝠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跳進水裡想跟企鵝玩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,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水好冷喔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,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他全身發抖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,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而且他也不喜歡魚</a:t>
            </a:r>
            <a:r>
              <a:rPr lang="zh-TW" altLang="en-US" dirty="0" smtClean="0">
                <a:latin typeface="Dotum"/>
                <a:ea typeface="Dotum"/>
              </a:rPr>
              <a:t>。</a:t>
            </a:r>
            <a:endParaRPr lang="en-US" altLang="zh-TW" dirty="0" smtClean="0">
              <a:latin typeface="Dotum"/>
              <a:ea typeface="Dotum"/>
            </a:endParaRPr>
          </a:p>
          <a:p>
            <a:r>
              <a:rPr lang="zh-TW" altLang="en-US" dirty="0" smtClean="0">
                <a:latin typeface="Dotum"/>
                <a:ea typeface="Dotum"/>
              </a:rPr>
              <a:t>他再去找大猩猩做朋友</a:t>
            </a:r>
            <a:r>
              <a:rPr lang="en-US" altLang="zh-TW" dirty="0" smtClean="0">
                <a:latin typeface="Dotum"/>
                <a:ea typeface="Dotum"/>
              </a:rPr>
              <a:t>, </a:t>
            </a:r>
            <a:r>
              <a:rPr lang="zh-TW" altLang="en-US" dirty="0" smtClean="0">
                <a:latin typeface="Dotum"/>
                <a:ea typeface="Dotum"/>
              </a:rPr>
              <a:t>但他一點也不喜歡跳蚤。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9C1033-A52A-419A-A1E6-ED01EF35C8E7}" type="slidenum">
              <a:rPr lang="zh-TW" altLang="en-US" smtClean="0"/>
              <a:pPr/>
              <a:t>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他想跟獅子一齊躺在樹下曬太陽</a:t>
            </a:r>
            <a:r>
              <a:rPr lang="zh-TW" altLang="en-US" dirty="0" smtClean="0">
                <a:latin typeface="新細明體"/>
                <a:ea typeface="新細明體"/>
              </a:rPr>
              <a:t>，悠閒地</a:t>
            </a:r>
            <a:r>
              <a:rPr lang="zh-TW" altLang="en-US" dirty="0" smtClean="0"/>
              <a:t>看書</a:t>
            </a:r>
            <a:r>
              <a:rPr lang="zh-TW" altLang="en-US" dirty="0" smtClean="0">
                <a:latin typeface="Dotum"/>
                <a:ea typeface="Dotum"/>
              </a:rPr>
              <a:t>。但這裡的陽光對小蝙蝠的小眼睛來說</a:t>
            </a:r>
            <a:r>
              <a:rPr lang="zh-TW" altLang="en-US" dirty="0" smtClean="0">
                <a:latin typeface="新細明體"/>
                <a:ea typeface="新細明體"/>
              </a:rPr>
              <a:t>，實在太熱又太亮了</a:t>
            </a:r>
            <a:r>
              <a:rPr lang="zh-TW" altLang="en-US" dirty="0" smtClean="0">
                <a:latin typeface="Dotum"/>
                <a:ea typeface="Dotum"/>
              </a:rPr>
              <a:t>。</a:t>
            </a:r>
            <a:endParaRPr lang="en-US" altLang="zh-TW" dirty="0" smtClean="0">
              <a:latin typeface="Dotum"/>
              <a:ea typeface="Dotum"/>
            </a:endParaRPr>
          </a:p>
          <a:p>
            <a:r>
              <a:rPr lang="zh-TW" altLang="en-US" dirty="0" smtClean="0">
                <a:latin typeface="Dotum"/>
                <a:ea typeface="Dotum"/>
              </a:rPr>
              <a:t>但他沒放棄</a:t>
            </a:r>
            <a:r>
              <a:rPr lang="zh-TW" altLang="en-US" dirty="0" smtClean="0">
                <a:latin typeface="新細明體"/>
                <a:ea typeface="新細明體"/>
              </a:rPr>
              <a:t>，繼續來到熱鬧的鳥園</a:t>
            </a:r>
            <a:r>
              <a:rPr lang="zh-TW" altLang="en-US" dirty="0" smtClean="0">
                <a:latin typeface="Dotum"/>
                <a:ea typeface="Dotum"/>
              </a:rPr>
              <a:t>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9C1033-A52A-419A-A1E6-ED01EF35C8E7}" type="slidenum">
              <a:rPr lang="zh-TW" altLang="en-US" smtClean="0"/>
              <a:pPr/>
              <a:t>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很多小鳥的叫聲</a:t>
            </a:r>
            <a:r>
              <a:rPr lang="zh-TW" altLang="en-US" dirty="0" smtClean="0">
                <a:latin typeface="新細明體"/>
                <a:ea typeface="新細明體"/>
              </a:rPr>
              <a:t>，</a:t>
            </a:r>
            <a:r>
              <a:rPr lang="zh-TW" altLang="en-US" dirty="0" smtClean="0"/>
              <a:t>對他敏感的耳朵來講</a:t>
            </a:r>
            <a:r>
              <a:rPr lang="zh-TW" altLang="en-US" dirty="0" smtClean="0">
                <a:latin typeface="新細明體"/>
                <a:ea typeface="新細明體"/>
              </a:rPr>
              <a:t>，這裡實在太吵了</a:t>
            </a:r>
            <a:r>
              <a:rPr lang="zh-TW" altLang="en-US" dirty="0" smtClean="0">
                <a:latin typeface="Dotum"/>
                <a:ea typeface="Dotum"/>
              </a:rPr>
              <a:t>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9C1033-A52A-419A-A1E6-ED01EF35C8E7}" type="slidenum">
              <a:rPr lang="zh-TW" altLang="en-US" smtClean="0"/>
              <a:pPr/>
              <a:t>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卻發現</a:t>
            </a:r>
            <a:r>
              <a:rPr lang="en-US" altLang="zh-TW" dirty="0" smtClean="0"/>
              <a:t>…</a:t>
            </a:r>
            <a:r>
              <a:rPr lang="zh-TW" altLang="en-US" dirty="0" smtClean="0"/>
              <a:t>一齊分享的重要</a:t>
            </a:r>
            <a:r>
              <a:rPr lang="zh-TW" altLang="en-US" dirty="0" smtClean="0">
                <a:latin typeface="Dotum"/>
                <a:ea typeface="Dotum"/>
              </a:rPr>
              <a:t>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9C1033-A52A-419A-A1E6-ED01EF35C8E7}" type="slidenum">
              <a:rPr lang="zh-TW" altLang="en-US" smtClean="0"/>
              <a:pPr/>
              <a:t>9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dirty="0" smtClean="0"/>
          </a:p>
        </p:txBody>
      </p:sp>
      <p:sp>
        <p:nvSpPr>
          <p:cNvPr id="5734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0D3C016-DD0F-4EBC-816A-AEE1C89EE126}" type="slidenum">
              <a:rPr lang="zh-TW" altLang="en-US" smtClean="0"/>
              <a:pPr/>
              <a:t>10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smtClean="0"/>
              <a:t>讓小朋友舉手回答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9C1033-A52A-419A-A1E6-ED01EF35C8E7}" type="slidenum">
              <a:rPr lang="zh-TW" altLang="en-US" smtClean="0"/>
              <a:pPr/>
              <a:t>11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smtClean="0"/>
              <a:t>讓小朋友舉手回答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9C1033-A52A-419A-A1E6-ED01EF35C8E7}" type="slidenum">
              <a:rPr lang="zh-TW" altLang="en-US" smtClean="0"/>
              <a:pPr/>
              <a:t>12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 descr="bg01-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4143372" y="2130425"/>
            <a:ext cx="4786346" cy="2084393"/>
          </a:xfrm>
        </p:spPr>
        <p:txBody>
          <a:bodyPr/>
          <a:lstStyle>
            <a:lvl1pPr>
              <a:defRPr b="1">
                <a:solidFill>
                  <a:srgbClr val="800000"/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5857884" y="4429132"/>
            <a:ext cx="3071834" cy="71438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 smtClean="0"/>
              <a:t>按一下以編輯母片副標題樣式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</a:lstStyle>
          <a:p>
            <a:fld id="{19D31CCA-D2CA-4372-B005-0FB375F7335E}" type="datetimeFigureOut">
              <a:rPr lang="zh-TW" altLang="en-US" smtClean="0"/>
              <a:pPr/>
              <a:t>2017/5/28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</a:lstStyle>
          <a:p>
            <a:fld id="{2AE00422-E553-4E14-83B5-CAAE0B8DAB1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31CCA-D2CA-4372-B005-0FB375F7335E}" type="datetimeFigureOut">
              <a:rPr lang="zh-TW" altLang="en-US" smtClean="0"/>
              <a:pPr/>
              <a:t>2017/5/28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00422-E553-4E14-83B5-CAAE0B8DAB1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31CCA-D2CA-4372-B005-0FB375F7335E}" type="datetimeFigureOut">
              <a:rPr lang="zh-TW" altLang="en-US" smtClean="0"/>
              <a:pPr/>
              <a:t>2017/5/28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00422-E553-4E14-83B5-CAAE0B8DAB1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 descr="bg0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928926" y="2130425"/>
            <a:ext cx="6000792" cy="2084393"/>
          </a:xfrm>
        </p:spPr>
        <p:txBody>
          <a:bodyPr/>
          <a:lstStyle>
            <a:lvl1pPr>
              <a:defRPr b="1"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4286248" y="4714884"/>
            <a:ext cx="4643470" cy="923916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 smtClean="0"/>
              <a:t>按一下以編輯母片副標題樣式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</a:lstStyle>
          <a:p>
            <a:fld id="{19D31CCA-D2CA-4372-B005-0FB375F7335E}" type="datetimeFigureOut">
              <a:rPr lang="zh-TW" altLang="en-US" smtClean="0"/>
              <a:pPr/>
              <a:t>2017/5/28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</a:lstStyle>
          <a:p>
            <a:fld id="{2AE00422-E553-4E14-83B5-CAAE0B8DAB1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31CCA-D2CA-4372-B005-0FB375F7335E}" type="datetimeFigureOut">
              <a:rPr lang="zh-TW" altLang="en-US" smtClean="0"/>
              <a:pPr/>
              <a:t>2017/5/28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00422-E553-4E14-83B5-CAAE0B8DAB1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 descr="bg0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14348" y="2643182"/>
            <a:ext cx="7772400" cy="1147761"/>
          </a:xfrm>
        </p:spPr>
        <p:txBody>
          <a:bodyPr anchor="t"/>
          <a:lstStyle>
            <a:lvl1pPr algn="l">
              <a:defRPr sz="4000" b="1" cap="all"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</a:lstStyle>
          <a:p>
            <a:fld id="{19D31CCA-D2CA-4372-B005-0FB375F7335E}" type="datetimeFigureOut">
              <a:rPr lang="zh-TW" altLang="en-US" smtClean="0"/>
              <a:pPr/>
              <a:t>2017/5/28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</a:lstStyle>
          <a:p>
            <a:fld id="{2AE00422-E553-4E14-83B5-CAAE0B8DAB1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31CCA-D2CA-4372-B005-0FB375F7335E}" type="datetimeFigureOut">
              <a:rPr lang="zh-TW" altLang="en-US" smtClean="0"/>
              <a:pPr/>
              <a:t>2017/5/28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00422-E553-4E14-83B5-CAAE0B8DAB1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31CCA-D2CA-4372-B005-0FB375F7335E}" type="datetimeFigureOut">
              <a:rPr lang="zh-TW" altLang="en-US" smtClean="0"/>
              <a:pPr/>
              <a:t>2017/5/28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00422-E553-4E14-83B5-CAAE0B8DAB1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31CCA-D2CA-4372-B005-0FB375F7335E}" type="datetimeFigureOut">
              <a:rPr lang="zh-TW" altLang="en-US" smtClean="0"/>
              <a:pPr/>
              <a:t>2017/5/28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00422-E553-4E14-83B5-CAAE0B8DAB1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31CCA-D2CA-4372-B005-0FB375F7335E}" type="datetimeFigureOut">
              <a:rPr lang="zh-TW" altLang="en-US" smtClean="0"/>
              <a:pPr/>
              <a:t>2017/5/28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00422-E553-4E14-83B5-CAAE0B8DAB1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31CCA-D2CA-4372-B005-0FB375F7335E}" type="datetimeFigureOut">
              <a:rPr lang="zh-TW" altLang="en-US" smtClean="0"/>
              <a:pPr/>
              <a:t>2017/5/28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00422-E553-4E14-83B5-CAAE0B8DAB1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圖片 11" descr="bg03-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14348" y="142852"/>
            <a:ext cx="7786742" cy="1143000"/>
          </a:xfrm>
        </p:spPr>
        <p:txBody>
          <a:bodyPr/>
          <a:lstStyle>
            <a:lvl1pPr>
              <a:defRPr b="1">
                <a:solidFill>
                  <a:srgbClr val="500000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14348" y="1785926"/>
            <a:ext cx="7786742" cy="4340237"/>
          </a:xfrm>
        </p:spPr>
        <p:txBody>
          <a:bodyPr/>
          <a:lstStyle>
            <a:lvl1pPr>
              <a:spcBef>
                <a:spcPts val="1200"/>
              </a:spcBef>
              <a:defRPr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  <a:lvl2pPr>
              <a:spcBef>
                <a:spcPts val="1200"/>
              </a:spcBef>
              <a:defRPr>
                <a:latin typeface="Arial" pitchFamily="34" charset="0"/>
                <a:ea typeface="微軟正黑體" pitchFamily="34" charset="-120"/>
                <a:cs typeface="Arial" pitchFamily="34" charset="0"/>
              </a:defRPr>
            </a:lvl2pPr>
            <a:lvl3pPr>
              <a:spcBef>
                <a:spcPts val="1200"/>
              </a:spcBef>
              <a:defRPr>
                <a:latin typeface="Arial" pitchFamily="34" charset="0"/>
                <a:ea typeface="微軟正黑體" pitchFamily="34" charset="-120"/>
                <a:cs typeface="Arial" pitchFamily="34" charset="0"/>
              </a:defRPr>
            </a:lvl3pPr>
            <a:lvl4pPr>
              <a:spcBef>
                <a:spcPts val="1200"/>
              </a:spcBef>
              <a:defRPr>
                <a:latin typeface="Arial" pitchFamily="34" charset="0"/>
                <a:ea typeface="微軟正黑體" pitchFamily="34" charset="-120"/>
                <a:cs typeface="Arial" pitchFamily="34" charset="0"/>
              </a:defRPr>
            </a:lvl4pPr>
            <a:lvl5pPr>
              <a:spcBef>
                <a:spcPts val="1200"/>
              </a:spcBef>
              <a:defRPr>
                <a:latin typeface="Arial" pitchFamily="34" charset="0"/>
                <a:ea typeface="微軟正黑體" pitchFamily="34" charset="-120"/>
                <a:cs typeface="Arial" pitchFamily="34" charset="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31CCA-D2CA-4372-B005-0FB375F7335E}" type="datetimeFigureOut">
              <a:rPr lang="zh-TW" altLang="en-US" smtClean="0"/>
              <a:pPr/>
              <a:t>2017/5/28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00422-E553-4E14-83B5-CAAE0B8DAB1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11" name="圖片 10" descr="logo-橫-去背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5616" y="44624"/>
            <a:ext cx="1080000" cy="1583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31CCA-D2CA-4372-B005-0FB375F7335E}" type="datetimeFigureOut">
              <a:rPr lang="zh-TW" altLang="en-US" smtClean="0"/>
              <a:pPr/>
              <a:t>2017/5/28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00422-E553-4E14-83B5-CAAE0B8DAB1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31CCA-D2CA-4372-B005-0FB375F7335E}" type="datetimeFigureOut">
              <a:rPr lang="zh-TW" altLang="en-US" smtClean="0"/>
              <a:pPr/>
              <a:t>2017/5/28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00422-E553-4E14-83B5-CAAE0B8DAB1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31CCA-D2CA-4372-B005-0FB375F7335E}" type="datetimeFigureOut">
              <a:rPr lang="zh-TW" altLang="en-US" smtClean="0"/>
              <a:pPr/>
              <a:t>2017/5/28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00422-E553-4E14-83B5-CAAE0B8DAB1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 descr="bg0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42910" y="2643182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</a:lstStyle>
          <a:p>
            <a:fld id="{19D31CCA-D2CA-4372-B005-0FB375F7335E}" type="datetimeFigureOut">
              <a:rPr lang="zh-TW" altLang="en-US" smtClean="0"/>
              <a:pPr/>
              <a:t>2017/5/28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</a:lstStyle>
          <a:p>
            <a:fld id="{2AE00422-E553-4E14-83B5-CAAE0B8DAB1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31CCA-D2CA-4372-B005-0FB375F7335E}" type="datetimeFigureOut">
              <a:rPr lang="zh-TW" altLang="en-US" smtClean="0"/>
              <a:pPr/>
              <a:t>2017/5/28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00422-E553-4E14-83B5-CAAE0B8DAB1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31CCA-D2CA-4372-B005-0FB375F7335E}" type="datetimeFigureOut">
              <a:rPr lang="zh-TW" altLang="en-US" smtClean="0"/>
              <a:pPr/>
              <a:t>2017/5/28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00422-E553-4E14-83B5-CAAE0B8DAB1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31CCA-D2CA-4372-B005-0FB375F7335E}" type="datetimeFigureOut">
              <a:rPr lang="zh-TW" altLang="en-US" smtClean="0"/>
              <a:pPr/>
              <a:t>2017/5/28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00422-E553-4E14-83B5-CAAE0B8DAB1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31CCA-D2CA-4372-B005-0FB375F7335E}" type="datetimeFigureOut">
              <a:rPr lang="zh-TW" altLang="en-US" smtClean="0"/>
              <a:pPr/>
              <a:t>2017/5/28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00422-E553-4E14-83B5-CAAE0B8DAB1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31CCA-D2CA-4372-B005-0FB375F7335E}" type="datetimeFigureOut">
              <a:rPr lang="zh-TW" altLang="en-US" smtClean="0"/>
              <a:pPr/>
              <a:t>2017/5/28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00422-E553-4E14-83B5-CAAE0B8DAB1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31CCA-D2CA-4372-B005-0FB375F7335E}" type="datetimeFigureOut">
              <a:rPr lang="zh-TW" altLang="en-US" smtClean="0"/>
              <a:pPr/>
              <a:t>2017/5/28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00422-E553-4E14-83B5-CAAE0B8DAB1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D31CCA-D2CA-4372-B005-0FB375F7335E}" type="datetimeFigureOut">
              <a:rPr lang="zh-TW" altLang="en-US" smtClean="0"/>
              <a:pPr/>
              <a:t>2017/5/28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E00422-E553-4E14-83B5-CAAE0B8DAB1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D31CCA-D2CA-4372-B005-0FB375F7335E}" type="datetimeFigureOut">
              <a:rPr lang="zh-TW" altLang="en-US" smtClean="0"/>
              <a:pPr/>
              <a:t>2017/5/28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E00422-E553-4E14-83B5-CAAE0B8DAB1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jpeg"/><Relationship Id="rId11" Type="http://schemas.openxmlformats.org/officeDocument/2006/relationships/image" Target="../media/image22.png"/><Relationship Id="rId5" Type="http://schemas.openxmlformats.org/officeDocument/2006/relationships/image" Target="../media/image28.jpeg"/><Relationship Id="rId10" Type="http://schemas.openxmlformats.org/officeDocument/2006/relationships/image" Target="../media/image33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Y:\10-光碟資料庫(閱覽科有買版權的)\ZZ063\1MB\ZZ063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708920"/>
            <a:ext cx="2563677" cy="2088232"/>
          </a:xfrm>
          <a:prstGeom prst="rect">
            <a:avLst/>
          </a:prstGeom>
          <a:noFill/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59632" y="1700808"/>
            <a:ext cx="7786742" cy="720080"/>
          </a:xfrm>
        </p:spPr>
        <p:txBody>
          <a:bodyPr>
            <a:normAutofit/>
          </a:bodyPr>
          <a:lstStyle/>
          <a:p>
            <a:pPr marL="514350" lvl="0" indent="-514350">
              <a:buNone/>
            </a:pPr>
            <a:r>
              <a:rPr lang="zh-TW" altLang="zh-TW" sz="3400" dirty="0" smtClean="0">
                <a:latin typeface="標楷體" pitchFamily="65" charset="-120"/>
                <a:ea typeface="標楷體" pitchFamily="65" charset="-120"/>
              </a:rPr>
              <a:t>小朋友，你喜不喜歡看繪本書呢</a:t>
            </a:r>
            <a:r>
              <a:rPr lang="en-US" altLang="zh-TW" sz="3400" dirty="0" smtClean="0">
                <a:latin typeface="標楷體" pitchFamily="65" charset="-120"/>
                <a:ea typeface="標楷體" pitchFamily="65" charset="-120"/>
              </a:rPr>
              <a:t>?</a:t>
            </a:r>
            <a:r>
              <a:rPr lang="en-US" altLang="zh-TW" sz="3300" dirty="0" smtClean="0">
                <a:latin typeface="標楷體" pitchFamily="65" charset="-120"/>
                <a:ea typeface="標楷體" pitchFamily="65" charset="-120"/>
              </a:rPr>
              <a:t>  </a:t>
            </a:r>
          </a:p>
          <a:p>
            <a:pPr marL="0" indent="-514350">
              <a:spcBef>
                <a:spcPts val="2400"/>
              </a:spcBef>
              <a:buNone/>
            </a:pPr>
            <a:endParaRPr lang="zh-TW" altLang="zh-TW" sz="4800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+mj-cs"/>
            </a:endParaRPr>
          </a:p>
          <a:p>
            <a:pPr marL="514350" indent="-514350">
              <a:buNone/>
            </a:pP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9" name="Picture 2" descr="Y:\10-光碟資料庫(閱覽科有買版權的)\ZZ063\1MB\ZZ0630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3861048"/>
            <a:ext cx="2740482" cy="2304256"/>
          </a:xfrm>
          <a:prstGeom prst="rect">
            <a:avLst/>
          </a:prstGeom>
          <a:noFill/>
        </p:spPr>
      </p:pic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251520" y="311527"/>
            <a:ext cx="8229600" cy="1143001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zh-TW" altLang="zh-TW" sz="54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我會看繪本書</a:t>
            </a:r>
            <a:endParaRPr lang="zh-TW" altLang="en-US" sz="5400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" name="標題 8"/>
          <p:cNvSpPr txBox="1">
            <a:spLocks/>
          </p:cNvSpPr>
          <p:nvPr/>
        </p:nvSpPr>
        <p:spPr>
          <a:xfrm>
            <a:off x="1331640" y="2996952"/>
            <a:ext cx="285470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514350" marR="0" indent="-514350" fontAlgn="auto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zh-TW" altLang="en-US" sz="2600" b="1" dirty="0" smtClean="0">
                <a:solidFill>
                  <a:srgbClr val="FF00FF"/>
                </a:solidFill>
                <a:latin typeface="標楷體" pitchFamily="65" charset="-120"/>
                <a:ea typeface="標楷體" pitchFamily="65" charset="-120"/>
                <a:cs typeface="Arial" pitchFamily="34" charset="0"/>
              </a:rPr>
              <a:t>有好看的圖畫</a:t>
            </a:r>
            <a:endParaRPr lang="zh-TW" altLang="en-US" sz="2600" b="1" dirty="0">
              <a:solidFill>
                <a:srgbClr val="FF00FF"/>
              </a:solidFill>
              <a:latin typeface="標楷體" pitchFamily="65" charset="-120"/>
              <a:ea typeface="標楷體" pitchFamily="65" charset="-120"/>
              <a:cs typeface="Arial" pitchFamily="34" charset="0"/>
            </a:endParaRPr>
          </a:p>
        </p:txBody>
      </p:sp>
      <p:sp>
        <p:nvSpPr>
          <p:cNvPr id="11" name="標題 8"/>
          <p:cNvSpPr txBox="1">
            <a:spLocks/>
          </p:cNvSpPr>
          <p:nvPr/>
        </p:nvSpPr>
        <p:spPr>
          <a:xfrm>
            <a:off x="3635896" y="4293096"/>
            <a:ext cx="252028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514350" lvl="0" indent="-514350">
              <a:spcBef>
                <a:spcPts val="1200"/>
              </a:spcBef>
              <a:buFontTx/>
              <a:buNone/>
            </a:pPr>
            <a:r>
              <a:rPr lang="zh-TW" altLang="en-US" sz="26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Arial" pitchFamily="34" charset="0"/>
              </a:rPr>
              <a:t>有趣的故事內容</a:t>
            </a:r>
            <a:endParaRPr lang="zh-TW" altLang="en-US" sz="2600" b="1" dirty="0">
              <a:solidFill>
                <a:srgbClr val="0000FF"/>
              </a:solidFill>
              <a:latin typeface="標楷體" pitchFamily="65" charset="-120"/>
              <a:ea typeface="標楷體" pitchFamily="65" charset="-120"/>
              <a:cs typeface="Arial" pitchFamily="34" charset="0"/>
            </a:endParaRPr>
          </a:p>
        </p:txBody>
      </p:sp>
      <p:pic>
        <p:nvPicPr>
          <p:cNvPr id="12" name="Picture 2" descr="Y:\10-光碟資料庫(閱覽科有買版權的)\ZZ063\1MB\ZZ063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798023">
            <a:off x="5796136" y="2636912"/>
            <a:ext cx="2563677" cy="2088232"/>
          </a:xfrm>
          <a:prstGeom prst="rect">
            <a:avLst/>
          </a:prstGeom>
          <a:noFill/>
        </p:spPr>
      </p:pic>
      <p:sp>
        <p:nvSpPr>
          <p:cNvPr id="13" name="標題 8"/>
          <p:cNvSpPr txBox="1">
            <a:spLocks/>
          </p:cNvSpPr>
          <p:nvPr/>
        </p:nvSpPr>
        <p:spPr>
          <a:xfrm rot="807308">
            <a:off x="6300192" y="2996952"/>
            <a:ext cx="1584176" cy="10709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514350" lvl="0" indent="-514350">
              <a:spcBef>
                <a:spcPts val="1200"/>
              </a:spcBef>
              <a:buFontTx/>
              <a:buNone/>
            </a:pPr>
            <a:r>
              <a:rPr lang="zh-TW" altLang="en-US" sz="2600" b="1" dirty="0" smtClean="0">
                <a:solidFill>
                  <a:srgbClr val="008000"/>
                </a:solidFill>
                <a:latin typeface="標楷體" pitchFamily="65" charset="-120"/>
                <a:ea typeface="標楷體" pitchFamily="65" charset="-120"/>
                <a:cs typeface="Arial" pitchFamily="34" charset="0"/>
              </a:rPr>
              <a:t>字比較少</a:t>
            </a:r>
            <a:endParaRPr lang="zh-TW" altLang="en-US" sz="2600" b="1" dirty="0">
              <a:solidFill>
                <a:srgbClr val="008000"/>
              </a:solidFill>
              <a:latin typeface="標楷體" pitchFamily="65" charset="-120"/>
              <a:ea typeface="標楷體" pitchFamily="65" charset="-12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8861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橢圓 19"/>
          <p:cNvSpPr/>
          <p:nvPr/>
        </p:nvSpPr>
        <p:spPr>
          <a:xfrm>
            <a:off x="632689" y="1916832"/>
            <a:ext cx="2016224" cy="2016224"/>
          </a:xfrm>
          <a:prstGeom prst="ellipse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矩形 20"/>
          <p:cNvSpPr/>
          <p:nvPr/>
        </p:nvSpPr>
        <p:spPr>
          <a:xfrm>
            <a:off x="971600" y="2255666"/>
            <a:ext cx="9541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主角：</a:t>
            </a:r>
            <a:endParaRPr kumimoji="1" lang="en-US" altLang="zh-TW" sz="2000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  <a:cs typeface="新細明體" pitchFamily="18" charset="-120"/>
            </a:endParaRPr>
          </a:p>
        </p:txBody>
      </p:sp>
      <p:sp>
        <p:nvSpPr>
          <p:cNvPr id="29" name="AutoShape 15"/>
          <p:cNvSpPr>
            <a:spLocks noChangeArrowheads="1"/>
          </p:cNvSpPr>
          <p:nvPr/>
        </p:nvSpPr>
        <p:spPr bwMode="auto">
          <a:xfrm rot="16200000">
            <a:off x="5458265" y="3910887"/>
            <a:ext cx="446285" cy="490623"/>
          </a:xfrm>
          <a:prstGeom prst="downArrow">
            <a:avLst>
              <a:gd name="adj1" fmla="val 50000"/>
              <a:gd name="adj2" fmla="val 39571"/>
            </a:avLst>
          </a:prstGeom>
          <a:solidFill>
            <a:srgbClr val="7F7F7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36" name="矩形 35"/>
          <p:cNvSpPr/>
          <p:nvPr/>
        </p:nvSpPr>
        <p:spPr>
          <a:xfrm>
            <a:off x="3491880" y="2276872"/>
            <a:ext cx="9541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住在：</a:t>
            </a:r>
          </a:p>
        </p:txBody>
      </p:sp>
      <p:sp>
        <p:nvSpPr>
          <p:cNvPr id="37" name="矩形 36"/>
          <p:cNvSpPr/>
          <p:nvPr/>
        </p:nvSpPr>
        <p:spPr>
          <a:xfrm>
            <a:off x="831856" y="4551455"/>
            <a:ext cx="15121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發生什麼事：</a:t>
            </a:r>
            <a:endParaRPr kumimoji="1" lang="zh-TW" altLang="en-US" sz="20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  <a:cs typeface="新細明體" pitchFamily="18" charset="-120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6660232" y="3446011"/>
            <a:ext cx="9541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結果：</a:t>
            </a:r>
            <a:endParaRPr kumimoji="1" lang="zh-TW" altLang="zh-TW" sz="20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  <a:cs typeface="新細明體" pitchFamily="18" charset="-120"/>
            </a:endParaRPr>
          </a:p>
        </p:txBody>
      </p:sp>
      <p:sp>
        <p:nvSpPr>
          <p:cNvPr id="14" name="標題 4"/>
          <p:cNvSpPr txBox="1">
            <a:spLocks/>
          </p:cNvSpPr>
          <p:nvPr/>
        </p:nvSpPr>
        <p:spPr>
          <a:xfrm>
            <a:off x="5364088" y="1700808"/>
            <a:ext cx="2808312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0000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我們再來</a:t>
            </a:r>
            <a:endParaRPr kumimoji="0" lang="en-US" altLang="zh-TW" sz="3400" b="1" i="0" u="none" strike="noStrike" kern="1200" cap="none" spc="0" normalizeH="0" baseline="0" noProof="0" dirty="0" smtClean="0">
              <a:ln>
                <a:noFill/>
              </a:ln>
              <a:solidFill>
                <a:srgbClr val="500000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0000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  練習一遍！</a:t>
            </a:r>
          </a:p>
        </p:txBody>
      </p:sp>
      <p:sp>
        <p:nvSpPr>
          <p:cNvPr id="15" name="矩形 14"/>
          <p:cNvSpPr/>
          <p:nvPr/>
        </p:nvSpPr>
        <p:spPr>
          <a:xfrm>
            <a:off x="971600" y="2785123"/>
            <a:ext cx="9541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2000" b="1" dirty="0" smtClean="0">
                <a:latin typeface="標楷體" pitchFamily="65" charset="-120"/>
                <a:ea typeface="標楷體" pitchFamily="65" charset="-120"/>
              </a:rPr>
              <a:t>小蝙蝠</a:t>
            </a:r>
          </a:p>
        </p:txBody>
      </p:sp>
      <p:sp>
        <p:nvSpPr>
          <p:cNvPr id="17" name="矩形 16"/>
          <p:cNvSpPr/>
          <p:nvPr/>
        </p:nvSpPr>
        <p:spPr>
          <a:xfrm>
            <a:off x="3419872" y="2780928"/>
            <a:ext cx="14670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zh-TW" altLang="en-US" sz="2000" b="1" dirty="0" smtClean="0"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在</a:t>
            </a:r>
            <a:r>
              <a:rPr lang="zh-TW" altLang="en-US" sz="2000" b="1" dirty="0" smtClean="0">
                <a:latin typeface="標楷體" pitchFamily="65" charset="-120"/>
                <a:ea typeface="標楷體" pitchFamily="65" charset="-120"/>
              </a:rPr>
              <a:t>動物園裡</a:t>
            </a:r>
            <a:endParaRPr lang="zh-TW" altLang="en-US" sz="2000" b="1" dirty="0"/>
          </a:p>
        </p:txBody>
      </p:sp>
      <p:sp>
        <p:nvSpPr>
          <p:cNvPr id="19" name="矩形 18"/>
          <p:cNvSpPr/>
          <p:nvPr/>
        </p:nvSpPr>
        <p:spPr>
          <a:xfrm>
            <a:off x="827584" y="5013176"/>
            <a:ext cx="18722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2000" b="1" dirty="0" smtClean="0">
                <a:latin typeface="標楷體" pitchFamily="65" charset="-120"/>
                <a:ea typeface="標楷體" pitchFamily="65" charset="-120"/>
              </a:rPr>
              <a:t>希望像其他動物那樣受歡迎</a:t>
            </a:r>
            <a:endParaRPr lang="zh-TW" altLang="en-US" sz="2000" b="1" dirty="0"/>
          </a:p>
        </p:txBody>
      </p:sp>
      <p:sp>
        <p:nvSpPr>
          <p:cNvPr id="22" name="矩形 21"/>
          <p:cNvSpPr/>
          <p:nvPr/>
        </p:nvSpPr>
        <p:spPr>
          <a:xfrm>
            <a:off x="6372200" y="3861048"/>
            <a:ext cx="17235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zh-TW" altLang="zh-TW" sz="2000" b="1" dirty="0" smtClean="0"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交</a:t>
            </a:r>
            <a:r>
              <a:rPr kumimoji="1" lang="zh-TW" altLang="en-US" sz="2000" b="1" dirty="0" smtClean="0"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到很多</a:t>
            </a:r>
            <a:r>
              <a:rPr kumimoji="1" lang="zh-TW" altLang="zh-TW" sz="2000" b="1" dirty="0" smtClean="0"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朋友</a:t>
            </a:r>
            <a:endParaRPr lang="zh-TW" altLang="en-US" sz="2000" b="1" dirty="0"/>
          </a:p>
        </p:txBody>
      </p:sp>
      <p:sp>
        <p:nvSpPr>
          <p:cNvPr id="23" name="橢圓 22"/>
          <p:cNvSpPr/>
          <p:nvPr/>
        </p:nvSpPr>
        <p:spPr>
          <a:xfrm>
            <a:off x="3131840" y="1916832"/>
            <a:ext cx="2016224" cy="2016224"/>
          </a:xfrm>
          <a:prstGeom prst="ellipse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橢圓 23"/>
          <p:cNvSpPr/>
          <p:nvPr/>
        </p:nvSpPr>
        <p:spPr>
          <a:xfrm>
            <a:off x="6228184" y="3276594"/>
            <a:ext cx="2016224" cy="2016224"/>
          </a:xfrm>
          <a:prstGeom prst="ellipse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橢圓 24"/>
          <p:cNvSpPr/>
          <p:nvPr/>
        </p:nvSpPr>
        <p:spPr>
          <a:xfrm>
            <a:off x="3131840" y="4221088"/>
            <a:ext cx="2016224" cy="2016224"/>
          </a:xfrm>
          <a:prstGeom prst="ellipse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標題 1"/>
          <p:cNvSpPr txBox="1">
            <a:spLocks/>
          </p:cNvSpPr>
          <p:nvPr/>
        </p:nvSpPr>
        <p:spPr bwMode="auto">
          <a:xfrm>
            <a:off x="3815480" y="733037"/>
            <a:ext cx="5184576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endParaRPr kumimoji="0" lang="zh-TW" altLang="en-US" sz="3600" b="1" i="0" dirty="0">
              <a:latin typeface="+mj-ea"/>
              <a:ea typeface="+mj-ea"/>
              <a:cs typeface="+mj-cs"/>
            </a:endParaRPr>
          </a:p>
        </p:txBody>
      </p:sp>
      <p:sp>
        <p:nvSpPr>
          <p:cNvPr id="26" name="橢圓 25"/>
          <p:cNvSpPr/>
          <p:nvPr/>
        </p:nvSpPr>
        <p:spPr>
          <a:xfrm>
            <a:off x="653895" y="4221088"/>
            <a:ext cx="2016224" cy="2016224"/>
          </a:xfrm>
          <a:prstGeom prst="ellipse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矩形 26"/>
          <p:cNvSpPr/>
          <p:nvPr/>
        </p:nvSpPr>
        <p:spPr>
          <a:xfrm>
            <a:off x="3347864" y="4869160"/>
            <a:ext cx="17281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zh-TW" altLang="zh-TW" sz="2000" b="1" dirty="0" smtClean="0">
                <a:latin typeface="標楷體" pitchFamily="65" charset="-120"/>
                <a:ea typeface="標楷體" pitchFamily="65" charset="-120"/>
              </a:rPr>
              <a:t>一一去拜訪</a:t>
            </a:r>
            <a:endParaRPr lang="en-US" altLang="zh-TW" sz="2000" b="1" dirty="0" smtClean="0">
              <a:latin typeface="標楷體" pitchFamily="65" charset="-120"/>
              <a:ea typeface="標楷體" pitchFamily="65" charset="-12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zh-TW" altLang="zh-TW" sz="2000" b="1" dirty="0" smtClean="0">
                <a:latin typeface="標楷體" pitchFamily="65" charset="-120"/>
                <a:ea typeface="標楷體" pitchFamily="65" charset="-120"/>
              </a:rPr>
              <a:t>他們</a:t>
            </a:r>
            <a:r>
              <a:rPr lang="zh-TW" altLang="en-US" sz="2000" b="1" dirty="0" smtClean="0">
                <a:latin typeface="標楷體" pitchFamily="65" charset="-120"/>
                <a:ea typeface="標楷體" pitchFamily="65" charset="-120"/>
              </a:rPr>
              <a:t>，並模仿他們的行為</a:t>
            </a:r>
            <a:endParaRPr lang="zh-TW" altLang="en-US" sz="2000" b="1" dirty="0"/>
          </a:p>
        </p:txBody>
      </p:sp>
      <p:sp>
        <p:nvSpPr>
          <p:cNvPr id="28" name="矩形 27"/>
          <p:cNvSpPr/>
          <p:nvPr/>
        </p:nvSpPr>
        <p:spPr>
          <a:xfrm>
            <a:off x="1043608" y="751888"/>
            <a:ext cx="7128792" cy="769441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zh-TW" altLang="en-US" sz="4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想一想，故事裡有什麼呢？</a:t>
            </a:r>
            <a:endParaRPr lang="en-US" altLang="zh-TW" sz="44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3360603" y="4509120"/>
            <a:ext cx="15121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發生什麼事：</a:t>
            </a:r>
            <a:endParaRPr kumimoji="1" lang="zh-TW" altLang="en-US" sz="20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  <a:cs typeface="新細明體" pitchFamily="18" charset="-120"/>
            </a:endParaRPr>
          </a:p>
        </p:txBody>
      </p:sp>
      <p:sp>
        <p:nvSpPr>
          <p:cNvPr id="31" name="文字方塊 30"/>
          <p:cNvSpPr txBox="1"/>
          <p:nvPr/>
        </p:nvSpPr>
        <p:spPr>
          <a:xfrm>
            <a:off x="6516216" y="4293096"/>
            <a:ext cx="827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2000" b="1" dirty="0" smtClean="0"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企鵝</a:t>
            </a:r>
          </a:p>
        </p:txBody>
      </p:sp>
      <p:sp>
        <p:nvSpPr>
          <p:cNvPr id="32" name="文字方塊 31"/>
          <p:cNvSpPr txBox="1"/>
          <p:nvPr/>
        </p:nvSpPr>
        <p:spPr>
          <a:xfrm>
            <a:off x="7265969" y="4293096"/>
            <a:ext cx="827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2000" b="1" dirty="0" smtClean="0"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猩猩</a:t>
            </a:r>
          </a:p>
        </p:txBody>
      </p:sp>
      <p:sp>
        <p:nvSpPr>
          <p:cNvPr id="33" name="文字方塊 32"/>
          <p:cNvSpPr txBox="1"/>
          <p:nvPr/>
        </p:nvSpPr>
        <p:spPr>
          <a:xfrm>
            <a:off x="6558551" y="4665875"/>
            <a:ext cx="827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2000" b="1" dirty="0" smtClean="0"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獅子</a:t>
            </a:r>
          </a:p>
        </p:txBody>
      </p:sp>
      <p:sp>
        <p:nvSpPr>
          <p:cNvPr id="34" name="文字方塊 33"/>
          <p:cNvSpPr txBox="1"/>
          <p:nvPr/>
        </p:nvSpPr>
        <p:spPr>
          <a:xfrm>
            <a:off x="7274436" y="4654231"/>
            <a:ext cx="827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2000" b="1" dirty="0" smtClean="0"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小鳥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9" grpId="0"/>
      <p:bldP spid="22" grpId="0"/>
      <p:bldP spid="27" grpId="0"/>
      <p:bldP spid="31" grpId="0"/>
      <p:bldP spid="32" grpId="0"/>
      <p:bldP spid="33" grpId="0"/>
      <p:bldP spid="3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C:\Users\p241\Desktop\班訪教案-我會看繪本書_秋月\班訪圖片\00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3068960"/>
            <a:ext cx="1121957" cy="864096"/>
          </a:xfrm>
          <a:prstGeom prst="rect">
            <a:avLst/>
          </a:prstGeom>
          <a:noFill/>
        </p:spPr>
      </p:pic>
      <p:pic>
        <p:nvPicPr>
          <p:cNvPr id="1033" name="Picture 9" descr="C:\Users\p241\Desktop\班訪教案-我會看繪本書_秋月\班訪圖片\img-170525160835-0005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2348880"/>
            <a:ext cx="1378409" cy="778396"/>
          </a:xfrm>
          <a:prstGeom prst="rect">
            <a:avLst/>
          </a:prstGeom>
          <a:noFill/>
        </p:spPr>
      </p:pic>
      <p:pic>
        <p:nvPicPr>
          <p:cNvPr id="1031" name="Picture 7" descr="C:\Users\p241\Desktop\班訪教案-我會看繪本書_秋月\班訪圖片\008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3520230">
            <a:off x="3057877" y="4364150"/>
            <a:ext cx="715963" cy="1577975"/>
          </a:xfrm>
          <a:prstGeom prst="rect">
            <a:avLst/>
          </a:prstGeom>
          <a:noFill/>
        </p:spPr>
      </p:pic>
      <p:pic>
        <p:nvPicPr>
          <p:cNvPr id="1027" name="Picture 3" descr="C:\Users\p241\Desktop\班訪教案-我會看繪本書_秋月\班訪圖片\007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9296085">
            <a:off x="5394203" y="2373755"/>
            <a:ext cx="841052" cy="853564"/>
          </a:xfrm>
          <a:prstGeom prst="rect">
            <a:avLst/>
          </a:prstGeom>
          <a:noFill/>
        </p:spPr>
      </p:pic>
      <p:sp>
        <p:nvSpPr>
          <p:cNvPr id="3" name="矩形 2"/>
          <p:cNvSpPr/>
          <p:nvPr/>
        </p:nvSpPr>
        <p:spPr>
          <a:xfrm>
            <a:off x="827584" y="1052736"/>
            <a:ext cx="4108817" cy="615553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zh-TW" altLang="en-US" sz="3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小學堂－故事小測驗</a:t>
            </a:r>
            <a:endParaRPr lang="zh-TW" altLang="en-US" sz="3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3" name="AutoShape 15"/>
          <p:cNvSpPr>
            <a:spLocks noChangeArrowheads="1"/>
          </p:cNvSpPr>
          <p:nvPr/>
        </p:nvSpPr>
        <p:spPr bwMode="auto">
          <a:xfrm rot="16200000">
            <a:off x="1497825" y="3406831"/>
            <a:ext cx="446285" cy="490623"/>
          </a:xfrm>
          <a:prstGeom prst="downArrow">
            <a:avLst>
              <a:gd name="adj1" fmla="val 50000"/>
              <a:gd name="adj2" fmla="val 39571"/>
            </a:avLst>
          </a:prstGeom>
          <a:solidFill>
            <a:srgbClr val="7F7F7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4" name="文字方塊 13"/>
          <p:cNvSpPr txBox="1"/>
          <p:nvPr/>
        </p:nvSpPr>
        <p:spPr>
          <a:xfrm>
            <a:off x="1979712" y="1988840"/>
            <a:ext cx="1080120" cy="40011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zh-TW" altLang="en-US" sz="2000" b="1" dirty="0" smtClean="0">
                <a:latin typeface="標楷體" pitchFamily="65" charset="-120"/>
                <a:ea typeface="標楷體" pitchFamily="65" charset="-120"/>
              </a:rPr>
              <a:t>找動物</a:t>
            </a:r>
            <a:endParaRPr lang="zh-TW" altLang="en-US" sz="20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5508104" y="1988840"/>
            <a:ext cx="1152128" cy="40011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zh-TW" altLang="en-US" sz="2000" b="1" dirty="0" smtClean="0">
                <a:latin typeface="標楷體" pitchFamily="65" charset="-120"/>
                <a:ea typeface="標楷體" pitchFamily="65" charset="-120"/>
              </a:rPr>
              <a:t>做什麼</a:t>
            </a:r>
            <a:r>
              <a:rPr lang="en-US" altLang="zh-TW" sz="2000" b="1" dirty="0" smtClean="0">
                <a:latin typeface="標楷體" pitchFamily="65" charset="-120"/>
                <a:ea typeface="標楷體" pitchFamily="65" charset="-120"/>
              </a:rPr>
              <a:t>?</a:t>
            </a:r>
            <a:endParaRPr lang="zh-TW" altLang="en-US" sz="2000" b="1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026" name="Picture 2" descr="C:\Users\p241\Desktop\班訪教案-我會看繪本書_秋月\班訪圖片\007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83768" y="3212976"/>
            <a:ext cx="935495" cy="720080"/>
          </a:xfrm>
          <a:prstGeom prst="rect">
            <a:avLst/>
          </a:prstGeom>
          <a:noFill/>
        </p:spPr>
      </p:pic>
      <p:pic>
        <p:nvPicPr>
          <p:cNvPr id="1028" name="Picture 4" descr="C:\Users\p241\Desktop\班訪教案-我會看繪本書_秋月\班訪圖片\003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1047667">
            <a:off x="1929766" y="2517997"/>
            <a:ext cx="727504" cy="834622"/>
          </a:xfrm>
          <a:prstGeom prst="rect">
            <a:avLst/>
          </a:prstGeom>
          <a:noFill/>
        </p:spPr>
      </p:pic>
      <p:pic>
        <p:nvPicPr>
          <p:cNvPr id="1029" name="Picture 5" descr="C:\Users\p241\Desktop\班訪教案-我會看繪本書_秋月\班訪圖片\0032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148064" y="3861048"/>
            <a:ext cx="792088" cy="774680"/>
          </a:xfrm>
          <a:prstGeom prst="rect">
            <a:avLst/>
          </a:prstGeom>
          <a:noFill/>
        </p:spPr>
      </p:pic>
      <p:sp>
        <p:nvSpPr>
          <p:cNvPr id="17" name="文字方塊 16"/>
          <p:cNvSpPr txBox="1"/>
          <p:nvPr/>
        </p:nvSpPr>
        <p:spPr>
          <a:xfrm>
            <a:off x="4935468" y="1306860"/>
            <a:ext cx="27494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b="1" dirty="0" smtClean="0">
                <a:latin typeface="標楷體" pitchFamily="65" charset="-120"/>
                <a:ea typeface="標楷體" pitchFamily="65" charset="-120"/>
              </a:rPr>
              <a:t>請將正確答案連成一線</a:t>
            </a:r>
            <a:endParaRPr lang="zh-TW" altLang="en-US" sz="2000" b="1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030" name="Picture 6" descr="C:\Users\p241\Desktop\班訪教案-我會看繪本書_秋月\班訪圖片\0111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10800000">
            <a:off x="1907704" y="3861048"/>
            <a:ext cx="648072" cy="1687698"/>
          </a:xfrm>
          <a:prstGeom prst="rect">
            <a:avLst/>
          </a:prstGeom>
          <a:noFill/>
        </p:spPr>
      </p:pic>
      <p:sp>
        <p:nvSpPr>
          <p:cNvPr id="22" name="文字方塊 21"/>
          <p:cNvSpPr txBox="1"/>
          <p:nvPr/>
        </p:nvSpPr>
        <p:spPr>
          <a:xfrm>
            <a:off x="6228184" y="4365104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ㄚㄚㄚ</a:t>
            </a:r>
            <a:endParaRPr lang="zh-TW" altLang="en-US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3" name="文字方塊 22"/>
          <p:cNvSpPr txBox="1"/>
          <p:nvPr/>
        </p:nvSpPr>
        <p:spPr>
          <a:xfrm>
            <a:off x="5940152" y="4725144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ㄡㄡㄡ</a:t>
            </a:r>
            <a:endParaRPr lang="zh-TW" altLang="en-US" dirty="0"/>
          </a:p>
        </p:txBody>
      </p:sp>
      <p:cxnSp>
        <p:nvCxnSpPr>
          <p:cNvPr id="25" name="直線接點 24"/>
          <p:cNvCxnSpPr/>
          <p:nvPr/>
        </p:nvCxnSpPr>
        <p:spPr>
          <a:xfrm>
            <a:off x="2627784" y="2780928"/>
            <a:ext cx="2520280" cy="1224136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接點 26"/>
          <p:cNvCxnSpPr/>
          <p:nvPr/>
        </p:nvCxnSpPr>
        <p:spPr>
          <a:xfrm flipV="1">
            <a:off x="3491880" y="2780928"/>
            <a:ext cx="1872208" cy="720080"/>
          </a:xfrm>
          <a:prstGeom prst="line">
            <a:avLst/>
          </a:prstGeom>
          <a:ln w="1905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/>
          <p:cNvCxnSpPr/>
          <p:nvPr/>
        </p:nvCxnSpPr>
        <p:spPr>
          <a:xfrm flipV="1">
            <a:off x="2699792" y="3573016"/>
            <a:ext cx="3024336" cy="108012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接點 33"/>
          <p:cNvCxnSpPr/>
          <p:nvPr/>
        </p:nvCxnSpPr>
        <p:spPr>
          <a:xfrm flipV="1">
            <a:off x="4283968" y="4725144"/>
            <a:ext cx="2016224" cy="288032"/>
          </a:xfrm>
          <a:prstGeom prst="line">
            <a:avLst/>
          </a:prstGeom>
          <a:ln w="1905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4" name="Picture 10" descr="C:\Users\p241\Desktop\班訪教案-我會看繪本書_秋月\班訪圖片\006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51520" y="2852936"/>
            <a:ext cx="1167188" cy="14401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「大聲公 png」的圖片搜尋結果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980728"/>
            <a:ext cx="1446619" cy="1541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文字方塊 6"/>
          <p:cNvSpPr txBox="1"/>
          <p:nvPr/>
        </p:nvSpPr>
        <p:spPr>
          <a:xfrm>
            <a:off x="2051720" y="3573016"/>
            <a:ext cx="4320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尋找其他蝙蝠做朋友</a:t>
            </a:r>
            <a:endParaRPr lang="zh-TW" altLang="en-US" sz="3200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971600" y="4293096"/>
            <a:ext cx="2448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>
                <a:solidFill>
                  <a:srgbClr val="FF00FF"/>
                </a:solidFill>
                <a:latin typeface="標楷體" pitchFamily="65" charset="-120"/>
                <a:ea typeface="標楷體" pitchFamily="65" charset="-120"/>
              </a:rPr>
              <a:t>逃出動物園</a:t>
            </a:r>
            <a:endParaRPr lang="zh-TW" altLang="en-US" sz="3200" dirty="0">
              <a:solidFill>
                <a:srgbClr val="FF00FF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899592" y="2708920"/>
            <a:ext cx="727280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400" dirty="0" smtClean="0">
                <a:latin typeface="標楷體" pitchFamily="65" charset="-120"/>
                <a:ea typeface="標楷體" pitchFamily="65" charset="-120"/>
              </a:rPr>
              <a:t>如果你是</a:t>
            </a:r>
            <a:r>
              <a:rPr lang="zh-TW" altLang="zh-TW" sz="3400" dirty="0" smtClean="0">
                <a:latin typeface="標楷體" pitchFamily="65" charset="-120"/>
                <a:ea typeface="標楷體" pitchFamily="65" charset="-120"/>
              </a:rPr>
              <a:t>小蝙蝠</a:t>
            </a:r>
            <a:r>
              <a:rPr lang="zh-TW" altLang="en-US" sz="3400" dirty="0" smtClean="0">
                <a:latin typeface="標楷體" pitchFamily="65" charset="-120"/>
                <a:ea typeface="標楷體" pitchFamily="65" charset="-120"/>
              </a:rPr>
              <a:t>，你會怎麼做？</a:t>
            </a:r>
            <a:endParaRPr lang="zh-TW" altLang="en-US" sz="34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3131840" y="4869160"/>
            <a:ext cx="2448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>
                <a:solidFill>
                  <a:srgbClr val="008000"/>
                </a:solidFill>
                <a:latin typeface="標楷體" pitchFamily="65" charset="-120"/>
                <a:ea typeface="標楷體" pitchFamily="65" charset="-120"/>
              </a:rPr>
              <a:t>還有</a:t>
            </a:r>
            <a:r>
              <a:rPr lang="en-US" altLang="zh-TW" sz="3200" dirty="0" smtClean="0">
                <a:solidFill>
                  <a:srgbClr val="008000"/>
                </a:solidFill>
                <a:latin typeface="標楷體" pitchFamily="65" charset="-120"/>
                <a:ea typeface="標楷體" pitchFamily="65" charset="-120"/>
              </a:rPr>
              <a:t>…</a:t>
            </a:r>
            <a:endParaRPr lang="zh-TW" altLang="en-US" sz="3200" dirty="0">
              <a:solidFill>
                <a:srgbClr val="008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187624" y="1412776"/>
            <a:ext cx="3672800" cy="615553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zh-TW" altLang="en-US" sz="3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小學堂－討論</a:t>
            </a:r>
            <a:r>
              <a:rPr lang="zh-TW" altLang="en-US" sz="34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時間</a:t>
            </a:r>
            <a:endParaRPr lang="zh-TW" altLang="en-US" sz="3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241\Desktop\班訪教案-我會看繪本書_秋月\班訪圖片\ZZ025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2636912"/>
            <a:ext cx="2839282" cy="3240360"/>
          </a:xfrm>
          <a:prstGeom prst="rect">
            <a:avLst/>
          </a:prstGeom>
          <a:noFill/>
        </p:spPr>
      </p:pic>
      <p:sp>
        <p:nvSpPr>
          <p:cNvPr id="8" name="文字方塊 7"/>
          <p:cNvSpPr txBox="1"/>
          <p:nvPr/>
        </p:nvSpPr>
        <p:spPr>
          <a:xfrm>
            <a:off x="1403648" y="1649954"/>
            <a:ext cx="61926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zh-TW" altLang="en-US" sz="54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j-cs"/>
              </a:rPr>
              <a:t>下課囉！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903864" y="1124744"/>
            <a:ext cx="561662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spcBef>
                <a:spcPts val="1200"/>
              </a:spcBef>
            </a:pPr>
            <a:r>
              <a:rPr lang="zh-TW" altLang="en-US" sz="4400" dirty="0" smtClean="0">
                <a:solidFill>
                  <a:schemeClr val="accent5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Arial" pitchFamily="34" charset="0"/>
              </a:rPr>
              <a:t>那</a:t>
            </a:r>
            <a:r>
              <a:rPr lang="en-US" altLang="zh-TW" sz="4400" dirty="0" smtClean="0">
                <a:solidFill>
                  <a:schemeClr val="accent5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Arial" pitchFamily="34" charset="0"/>
              </a:rPr>
              <a:t>~</a:t>
            </a:r>
            <a:r>
              <a:rPr lang="zh-TW" altLang="zh-TW" sz="4400" dirty="0" smtClean="0">
                <a:solidFill>
                  <a:schemeClr val="accent5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Arial" pitchFamily="34" charset="0"/>
              </a:rPr>
              <a:t>為什麼</a:t>
            </a:r>
            <a:endParaRPr lang="en-US" altLang="zh-TW" sz="4400" dirty="0" smtClean="0">
              <a:solidFill>
                <a:schemeClr val="accent5">
                  <a:lumMod val="50000"/>
                </a:schemeClr>
              </a:solidFill>
              <a:latin typeface="標楷體" pitchFamily="65" charset="-120"/>
              <a:ea typeface="標楷體" pitchFamily="65" charset="-120"/>
              <a:cs typeface="Arial" pitchFamily="34" charset="0"/>
            </a:endParaRPr>
          </a:p>
          <a:p>
            <a:pPr marL="514350" indent="-514350">
              <a:spcBef>
                <a:spcPts val="1200"/>
              </a:spcBef>
            </a:pPr>
            <a:r>
              <a:rPr lang="zh-TW" altLang="zh-TW" sz="4400" dirty="0" smtClean="0">
                <a:solidFill>
                  <a:schemeClr val="accent5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Arial" pitchFamily="34" charset="0"/>
              </a:rPr>
              <a:t>有時候會看不懂呢</a:t>
            </a:r>
            <a:r>
              <a:rPr lang="en-US" altLang="zh-TW" sz="4400" dirty="0" smtClean="0">
                <a:solidFill>
                  <a:schemeClr val="accent5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Arial" pitchFamily="34" charset="0"/>
              </a:rPr>
              <a:t>?</a:t>
            </a:r>
            <a:r>
              <a:rPr lang="en-US" altLang="zh-TW" sz="4400" dirty="0" smtClean="0">
                <a:latin typeface="標楷體" pitchFamily="65" charset="-120"/>
                <a:ea typeface="標楷體" pitchFamily="65" charset="-120"/>
              </a:rPr>
              <a:t> </a:t>
            </a:r>
          </a:p>
        </p:txBody>
      </p:sp>
      <p:sp>
        <p:nvSpPr>
          <p:cNvPr id="6" name="矩形 5"/>
          <p:cNvSpPr/>
          <p:nvPr/>
        </p:nvSpPr>
        <p:spPr>
          <a:xfrm>
            <a:off x="912408" y="2852936"/>
            <a:ext cx="4572000" cy="16004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4350" indent="-514350">
              <a:spcBef>
                <a:spcPts val="1200"/>
              </a:spcBef>
            </a:pPr>
            <a:r>
              <a:rPr lang="zh-TW" altLang="en-US" sz="4400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Arial" pitchFamily="34" charset="0"/>
              </a:rPr>
              <a:t>那</a:t>
            </a:r>
            <a:r>
              <a:rPr lang="en-US" altLang="zh-TW" sz="4400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Arial" pitchFamily="34" charset="0"/>
              </a:rPr>
              <a:t>~</a:t>
            </a:r>
            <a:r>
              <a:rPr lang="zh-TW" altLang="zh-TW" sz="4400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Arial" pitchFamily="34" charset="0"/>
              </a:rPr>
              <a:t>為什麼</a:t>
            </a:r>
            <a:endParaRPr lang="en-US" altLang="zh-TW" sz="4400" dirty="0" smtClean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  <a:cs typeface="Arial" pitchFamily="34" charset="0"/>
            </a:endParaRPr>
          </a:p>
          <a:p>
            <a:pPr marL="514350" indent="-514350">
              <a:spcBef>
                <a:spcPts val="1200"/>
              </a:spcBef>
            </a:pPr>
            <a:r>
              <a:rPr lang="zh-TW" altLang="zh-TW" sz="4400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Arial" pitchFamily="34" charset="0"/>
              </a:rPr>
              <a:t>看</a:t>
            </a:r>
            <a:r>
              <a:rPr lang="zh-TW" altLang="en-US" sz="4400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Arial" pitchFamily="34" charset="0"/>
              </a:rPr>
              <a:t>完就忘記</a:t>
            </a:r>
            <a:r>
              <a:rPr lang="zh-TW" altLang="zh-TW" sz="4400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Arial" pitchFamily="34" charset="0"/>
              </a:rPr>
              <a:t>呢</a:t>
            </a:r>
            <a:r>
              <a:rPr lang="en-US" altLang="zh-TW" sz="4400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Arial" pitchFamily="34" charset="0"/>
              </a:rPr>
              <a:t>? </a:t>
            </a:r>
          </a:p>
        </p:txBody>
      </p:sp>
      <p:pic>
        <p:nvPicPr>
          <p:cNvPr id="1027" name="Picture 3" descr="Y:\10-光碟資料庫(閱覽科有買版權的)\ZZ063\30MB\ZZ063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98135">
            <a:off x="4531118" y="3096552"/>
            <a:ext cx="3925330" cy="3197699"/>
          </a:xfrm>
          <a:prstGeom prst="rect">
            <a:avLst/>
          </a:prstGeom>
          <a:noFill/>
        </p:spPr>
      </p:pic>
      <p:sp>
        <p:nvSpPr>
          <p:cNvPr id="9" name="文字方塊 8"/>
          <p:cNvSpPr txBox="1"/>
          <p:nvPr/>
        </p:nvSpPr>
        <p:spPr>
          <a:xfrm rot="486189">
            <a:off x="5239636" y="3454749"/>
            <a:ext cx="251340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spcBef>
                <a:spcPts val="1200"/>
              </a:spcBef>
            </a:pPr>
            <a:r>
              <a:rPr lang="zh-TW" altLang="en-US" sz="40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Arial" pitchFamily="34" charset="0"/>
              </a:rPr>
              <a:t>小秘訣</a:t>
            </a:r>
            <a:endParaRPr lang="en-US" altLang="zh-TW" sz="4000" b="1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  <a:cs typeface="Arial" pitchFamily="34" charset="0"/>
            </a:endParaRPr>
          </a:p>
          <a:p>
            <a:pPr marL="514350" indent="-514350">
              <a:spcBef>
                <a:spcPts val="1200"/>
              </a:spcBef>
            </a:pPr>
            <a:r>
              <a:rPr lang="zh-TW" altLang="en-US" sz="40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Arial" pitchFamily="34" charset="0"/>
              </a:rPr>
              <a:t>在故事裡</a:t>
            </a:r>
            <a:r>
              <a:rPr lang="en-US" altLang="zh-TW" sz="40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Arial" pitchFamily="34" charset="0"/>
              </a:rPr>
              <a:t>~</a:t>
            </a:r>
            <a:endParaRPr lang="zh-TW" altLang="en-US" sz="4000" b="1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8861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6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p241\Desktop\小蝙蝠找朋友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1018868"/>
            <a:ext cx="3600400" cy="4732233"/>
          </a:xfrm>
          <a:prstGeom prst="rect">
            <a:avLst/>
          </a:prstGeom>
          <a:noFill/>
        </p:spPr>
      </p:pic>
      <p:sp>
        <p:nvSpPr>
          <p:cNvPr id="7" name="文字方塊 6"/>
          <p:cNvSpPr txBox="1"/>
          <p:nvPr/>
        </p:nvSpPr>
        <p:spPr>
          <a:xfrm>
            <a:off x="1043608" y="5805264"/>
            <a:ext cx="7340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圖片來源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: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繪本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《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小蝙蝠找朋友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》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，文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圖：莎拉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‧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黛爾；譯者：呂行</a:t>
            </a:r>
            <a:endParaRPr lang="zh-TW" altLang="en-US" dirty="0">
              <a:latin typeface="標楷體" pitchFamily="65" charset="-120"/>
              <a:ea typeface="標楷體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8861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14348" y="142852"/>
            <a:ext cx="3209580" cy="1143000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這是在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~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3203848" y="6093296"/>
            <a:ext cx="47436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圖片來源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: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繪本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《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小蝙蝠找朋友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》(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東方出版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3" name="Picture 2" descr="C:\Users\p241\Desktop\班訪教案-我會看繪本書_秋月\班訪圖片\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5262" y="1280635"/>
            <a:ext cx="4896544" cy="4797862"/>
          </a:xfrm>
          <a:prstGeom prst="rect">
            <a:avLst/>
          </a:prstGeom>
          <a:noFill/>
        </p:spPr>
      </p:pic>
      <p:pic>
        <p:nvPicPr>
          <p:cNvPr id="1027" name="Picture 3" descr="C:\Users\p241\Desktop\班訪教案-我會看繪本書_秋月\班訪圖片\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00840" y="1268760"/>
            <a:ext cx="4863540" cy="4793230"/>
          </a:xfrm>
          <a:prstGeom prst="rect">
            <a:avLst/>
          </a:prstGeom>
          <a:noFill/>
        </p:spPr>
      </p:pic>
      <p:sp>
        <p:nvSpPr>
          <p:cNvPr id="6" name="矩形 5"/>
          <p:cNvSpPr/>
          <p:nvPr/>
        </p:nvSpPr>
        <p:spPr>
          <a:xfrm>
            <a:off x="3563888" y="332656"/>
            <a:ext cx="300595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zh-TW" altLang="en-US" sz="4400" b="1" dirty="0" smtClean="0">
                <a:solidFill>
                  <a:srgbClr val="500000"/>
                </a:solidFill>
                <a:latin typeface="標楷體" pitchFamily="65" charset="-120"/>
                <a:ea typeface="標楷體" pitchFamily="65" charset="-120"/>
                <a:cs typeface="+mj-cs"/>
              </a:rPr>
              <a:t>動物園裡</a:t>
            </a:r>
            <a:r>
              <a:rPr lang="en-US" altLang="zh-TW" sz="4400" b="1" dirty="0" smtClean="0">
                <a:solidFill>
                  <a:srgbClr val="500000"/>
                </a:solidFill>
                <a:latin typeface="標楷體" pitchFamily="65" charset="-120"/>
                <a:ea typeface="標楷體" pitchFamily="65" charset="-120"/>
                <a:cs typeface="+mj-cs"/>
              </a:rPr>
              <a:t>…</a:t>
            </a:r>
            <a:endParaRPr lang="zh-TW" altLang="en-US" sz="4400" b="1" dirty="0" smtClean="0">
              <a:solidFill>
                <a:srgbClr val="500000"/>
              </a:solidFill>
              <a:latin typeface="標楷體" pitchFamily="65" charset="-120"/>
              <a:ea typeface="標楷體" pitchFamily="65" charset="-12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9780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 descr="img-170525160835-000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1628800"/>
            <a:ext cx="5760640" cy="2771079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有一隻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小蝙蝠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…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539552" y="5517232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圖片來源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: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繪本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《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小蝙蝠找朋友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》</a:t>
            </a:r>
          </a:p>
          <a:p>
            <a:r>
              <a:rPr lang="en-US" altLang="zh-TW" dirty="0" smtClean="0"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東方出版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5" name="爆炸 2 4"/>
          <p:cNvSpPr/>
          <p:nvPr/>
        </p:nvSpPr>
        <p:spPr>
          <a:xfrm>
            <a:off x="4932040" y="3645024"/>
            <a:ext cx="3816424" cy="2284453"/>
          </a:xfrm>
          <a:prstGeom prst="irregularSeal2">
            <a:avLst/>
          </a:prstGeom>
          <a:solidFill>
            <a:srgbClr val="99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沒有人注意到他</a:t>
            </a:r>
            <a:r>
              <a:rPr lang="en-US" altLang="zh-TW" sz="28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~</a:t>
            </a:r>
            <a:endParaRPr lang="zh-TW" altLang="en-US" sz="2800" b="1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9780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14348" y="379928"/>
            <a:ext cx="7786742" cy="1143000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他好希望自己可以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dirty="0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像其他動物那樣受人歡迎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…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323528" y="5733256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圖片來源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: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繪本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《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小蝙蝠找朋友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》</a:t>
            </a:r>
          </a:p>
          <a:p>
            <a:r>
              <a:rPr lang="en-US" altLang="zh-TW" dirty="0" smtClean="0"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東方出版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p241\Desktop\小蝙蝠找朋友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609492">
            <a:off x="842011" y="1591078"/>
            <a:ext cx="1278867" cy="3026866"/>
          </a:xfrm>
          <a:prstGeom prst="rect">
            <a:avLst/>
          </a:prstGeom>
          <a:noFill/>
        </p:spPr>
      </p:pic>
      <p:pic>
        <p:nvPicPr>
          <p:cNvPr id="2050" name="Picture 2" descr="C:\Users\p241\Desktop\班訪教案-我會看繪本書_秋月\班訪圖片\00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1759923"/>
            <a:ext cx="3009900" cy="2216150"/>
          </a:xfrm>
          <a:prstGeom prst="rect">
            <a:avLst/>
          </a:prstGeom>
          <a:noFill/>
        </p:spPr>
      </p:pic>
      <p:pic>
        <p:nvPicPr>
          <p:cNvPr id="2051" name="Picture 3" descr="C:\Users\p241\Desktop\班訪教案-我會看繪本書_秋月\班訪圖片\00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67350" y="1700808"/>
            <a:ext cx="1740323" cy="2815456"/>
          </a:xfrm>
          <a:prstGeom prst="rect">
            <a:avLst/>
          </a:prstGeom>
          <a:noFill/>
        </p:spPr>
      </p:pic>
      <p:pic>
        <p:nvPicPr>
          <p:cNvPr id="2052" name="Picture 4" descr="C:\Users\p241\Desktop\班訪教案-我會看繪本書_秋月\班訪圖片\005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67944" y="3789040"/>
            <a:ext cx="2664296" cy="2768100"/>
          </a:xfrm>
          <a:prstGeom prst="rect">
            <a:avLst/>
          </a:prstGeom>
          <a:noFill/>
        </p:spPr>
      </p:pic>
      <p:sp>
        <p:nvSpPr>
          <p:cNvPr id="14" name="向右箭號 13"/>
          <p:cNvSpPr/>
          <p:nvPr/>
        </p:nvSpPr>
        <p:spPr>
          <a:xfrm>
            <a:off x="2221214" y="2780928"/>
            <a:ext cx="720080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1" name="圖片 10" descr="img-170525160835-0003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579398" y="2204864"/>
            <a:ext cx="1865975" cy="2232248"/>
          </a:xfrm>
          <a:prstGeom prst="rect">
            <a:avLst/>
          </a:prstGeom>
        </p:spPr>
      </p:pic>
      <p:sp>
        <p:nvSpPr>
          <p:cNvPr id="15" name="向右箭號 14"/>
          <p:cNvSpPr/>
          <p:nvPr/>
        </p:nvSpPr>
        <p:spPr>
          <a:xfrm rot="1173411">
            <a:off x="2671759" y="4733091"/>
            <a:ext cx="982401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829780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 descr="img-170525160835-0005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56176" y="1844824"/>
            <a:ext cx="2780804" cy="1570484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7786742" cy="1143000"/>
          </a:xfrm>
        </p:spPr>
        <p:txBody>
          <a:bodyPr>
            <a:normAutofit/>
          </a:bodyPr>
          <a:lstStyle/>
          <a:p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小蝙蝠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…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還是繼續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…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倒掛著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…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323528" y="5733256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圖片來源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: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繪本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《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小蝙蝠找朋友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》</a:t>
            </a:r>
          </a:p>
          <a:p>
            <a:r>
              <a:rPr lang="en-US" altLang="zh-TW" dirty="0" smtClean="0"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東方出版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4" name="向右箭號 13"/>
          <p:cNvSpPr/>
          <p:nvPr/>
        </p:nvSpPr>
        <p:spPr>
          <a:xfrm>
            <a:off x="3203848" y="2204864"/>
            <a:ext cx="1008112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074" name="Picture 2" descr="C:\Users\p241\Desktop\班訪教案-我會看繪本書_秋月\班訪圖片\00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1484784"/>
            <a:ext cx="2448272" cy="2059341"/>
          </a:xfrm>
          <a:prstGeom prst="rect">
            <a:avLst/>
          </a:prstGeom>
          <a:noFill/>
        </p:spPr>
      </p:pic>
      <p:pic>
        <p:nvPicPr>
          <p:cNvPr id="3075" name="Picture 3" descr="C:\Users\p241\Desktop\班訪教案-我會看繪本書_秋月\班訪圖片\007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00000">
            <a:off x="4932040" y="3501008"/>
            <a:ext cx="3240360" cy="3102333"/>
          </a:xfrm>
          <a:prstGeom prst="rect">
            <a:avLst/>
          </a:prstGeom>
          <a:noFill/>
        </p:spPr>
      </p:pic>
      <p:pic>
        <p:nvPicPr>
          <p:cNvPr id="1027" name="Picture 3" descr="C:\Users\p241\Desktop\班訪教案-我會看繪本書_秋月\班訪圖片\007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0800000">
            <a:off x="323528" y="1815787"/>
            <a:ext cx="2664296" cy="3287399"/>
          </a:xfrm>
          <a:prstGeom prst="rect">
            <a:avLst/>
          </a:prstGeom>
          <a:noFill/>
        </p:spPr>
      </p:pic>
      <p:sp>
        <p:nvSpPr>
          <p:cNvPr id="10" name="向右箭號 9"/>
          <p:cNvSpPr/>
          <p:nvPr/>
        </p:nvSpPr>
        <p:spPr>
          <a:xfrm rot="1323815">
            <a:off x="2681715" y="4409807"/>
            <a:ext cx="1779753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829780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方塊 6"/>
          <p:cNvSpPr txBox="1"/>
          <p:nvPr/>
        </p:nvSpPr>
        <p:spPr>
          <a:xfrm>
            <a:off x="323528" y="5877272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圖片來源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: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繪本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《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小蝙蝠找朋友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》(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東方出版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899592" y="4869160"/>
            <a:ext cx="778674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0000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他只好寂寞孤單飛回自己的窩</a:t>
            </a:r>
            <a:endParaRPr kumimoji="0" lang="zh-TW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500000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j-cs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786742" cy="1143000"/>
          </a:xfrm>
        </p:spPr>
        <p:txBody>
          <a:bodyPr>
            <a:normAutofit/>
          </a:bodyPr>
          <a:lstStyle/>
          <a:p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小蝙蝠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…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尖聲叫起來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" name="爆炸 2 5"/>
          <p:cNvSpPr/>
          <p:nvPr/>
        </p:nvSpPr>
        <p:spPr>
          <a:xfrm>
            <a:off x="6444208" y="2132856"/>
            <a:ext cx="2016224" cy="1728192"/>
          </a:xfrm>
          <a:prstGeom prst="irregularSeal2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i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啊！</a:t>
            </a:r>
            <a:endParaRPr lang="zh-TW" altLang="en-US" sz="2800" b="1" i="1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8" name="圖片 7" descr="009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27784" y="1340768"/>
            <a:ext cx="3126259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29780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6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65348" y="327883"/>
            <a:ext cx="2088232" cy="1143000"/>
          </a:xfrm>
        </p:spPr>
        <p:txBody>
          <a:bodyPr>
            <a:normAutofit/>
          </a:bodyPr>
          <a:lstStyle/>
          <a:p>
            <a:pPr algn="l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最後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…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323528" y="5877272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圖片來源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: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繪本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《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小蝙蝠找朋友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  <a:cs typeface="Times New Roman" panose="02020603050405020304" pitchFamily="18" charset="0"/>
              </a:rPr>
              <a:t>》(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東方出版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4" name="圖片 3" descr="未命名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2824" y="1484784"/>
            <a:ext cx="3863369" cy="4221088"/>
          </a:xfrm>
          <a:prstGeom prst="rect">
            <a:avLst/>
          </a:prstGeom>
        </p:spPr>
      </p:pic>
      <p:pic>
        <p:nvPicPr>
          <p:cNvPr id="6" name="圖片 5" descr="2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7916" y="1488212"/>
            <a:ext cx="3641220" cy="4222184"/>
          </a:xfrm>
          <a:prstGeom prst="rect">
            <a:avLst/>
          </a:prstGeom>
        </p:spPr>
      </p:pic>
      <p:sp>
        <p:nvSpPr>
          <p:cNvPr id="8" name="標題 1"/>
          <p:cNvSpPr txBox="1">
            <a:spLocks/>
          </p:cNvSpPr>
          <p:nvPr/>
        </p:nvSpPr>
        <p:spPr>
          <a:xfrm>
            <a:off x="2331078" y="310535"/>
            <a:ext cx="626469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zh-TW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0000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小蝙蝠</a:t>
            </a:r>
            <a:r>
              <a:rPr kumimoji="0" lang="zh-TW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0000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交了很多好朋友</a:t>
            </a:r>
            <a:r>
              <a:rPr kumimoji="0" lang="en-US" altLang="zh-TW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0000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…</a:t>
            </a:r>
            <a:endParaRPr kumimoji="0" lang="zh-TW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500000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9780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觀點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2963</TotalTime>
  <Words>515</Words>
  <Application>Microsoft Office PowerPoint</Application>
  <PresentationFormat>如螢幕大小 (4:3)</PresentationFormat>
  <Paragraphs>83</Paragraphs>
  <Slides>13</Slides>
  <Notes>10</Notes>
  <HiddenSlides>0</HiddenSlides>
  <MMClips>0</MMClips>
  <ScaleCrop>false</ScaleCrop>
  <HeadingPairs>
    <vt:vector size="4" baseType="variant">
      <vt:variant>
        <vt:lpstr>佈景主題</vt:lpstr>
      </vt:variant>
      <vt:variant>
        <vt:i4>2</vt:i4>
      </vt:variant>
      <vt:variant>
        <vt:lpstr>投影片標題</vt:lpstr>
      </vt:variant>
      <vt:variant>
        <vt:i4>13</vt:i4>
      </vt:variant>
    </vt:vector>
  </HeadingPairs>
  <TitlesOfParts>
    <vt:vector size="15" baseType="lpstr">
      <vt:lpstr>Office 佈景主題</vt:lpstr>
      <vt:lpstr>1_Office 佈景主題</vt:lpstr>
      <vt:lpstr>我會看繪本書</vt:lpstr>
      <vt:lpstr>投影片 2</vt:lpstr>
      <vt:lpstr>投影片 3</vt:lpstr>
      <vt:lpstr>這是在~</vt:lpstr>
      <vt:lpstr>有一隻小蝙蝠…</vt:lpstr>
      <vt:lpstr>他好希望自己可以 像其他動物那樣受人歡迎…</vt:lpstr>
      <vt:lpstr>小蝙蝠…還是繼續…倒掛著…</vt:lpstr>
      <vt:lpstr>小蝙蝠…尖聲叫起來</vt:lpstr>
      <vt:lpstr>最後…</vt:lpstr>
      <vt:lpstr>投影片 10</vt:lpstr>
      <vt:lpstr>投影片 11</vt:lpstr>
      <vt:lpstr>投影片 12</vt:lpstr>
      <vt:lpstr>投影片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簡報</dc:title>
  <dc:creator>ntl</dc:creator>
  <cp:lastModifiedBy>p241</cp:lastModifiedBy>
  <cp:revision>616</cp:revision>
  <dcterms:created xsi:type="dcterms:W3CDTF">2011-06-08T07:46:25Z</dcterms:created>
  <dcterms:modified xsi:type="dcterms:W3CDTF">2017-05-28T03:01:43Z</dcterms:modified>
</cp:coreProperties>
</file>