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notesMasterIdLst>
    <p:notesMasterId r:id="rId10"/>
  </p:notesMasterIdLst>
  <p:sldIdLst>
    <p:sldId id="256" r:id="rId2"/>
    <p:sldId id="257" r:id="rId3"/>
    <p:sldId id="258" r:id="rId4"/>
    <p:sldId id="261" r:id="rId5"/>
    <p:sldId id="263" r:id="rId6"/>
    <p:sldId id="259" r:id="rId7"/>
    <p:sldId id="260" r:id="rId8"/>
    <p:sldId id="262" r:id="rId9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008000"/>
    <a:srgbClr val="3366FF"/>
    <a:srgbClr val="0099FF"/>
    <a:srgbClr val="6699FF"/>
    <a:srgbClr val="00CCFF"/>
    <a:srgbClr val="6633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55" autoAdjust="0"/>
    <p:restoredTop sz="86346" autoAdjust="0"/>
  </p:normalViewPr>
  <p:slideViewPr>
    <p:cSldViewPr snapToGrid="0">
      <p:cViewPr>
        <p:scale>
          <a:sx n="50" d="100"/>
          <a:sy n="50" d="100"/>
        </p:scale>
        <p:origin x="162" y="-288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-2676" y="-9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607F84-1A79-42B2-ABA8-3BE014DA756F}" type="datetimeFigureOut">
              <a:rPr lang="en-US" altLang="zh-TW"/>
              <a:pPr/>
              <a:t>11/29/2016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445451-BE5F-41E1-AA7A-D8DF165BA39D}" type="slidenum">
              <a:rPr lang="en-US" altLang="zh-TW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2765002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445451-BE5F-41E1-AA7A-D8DF165BA39D}" type="slidenum">
              <a:rPr lang="en-US" altLang="zh-TW"/>
              <a:pPr/>
              <a:t>1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10755666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445451-BE5F-41E1-AA7A-D8DF165BA39D}" type="slidenum">
              <a:rPr lang="en-US" altLang="zh-TW" smtClean="0"/>
              <a:pPr/>
              <a:t>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同樣一件事情發生，對不同人來說可能會做出截然不同的決定。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445451-BE5F-41E1-AA7A-D8DF165BA39D}" type="slidenum">
              <a:rPr lang="en-US" altLang="zh-TW" smtClean="0"/>
              <a:pPr/>
              <a:t>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老師可在課堂上簡單舉例，例如：他們到台北的</a:t>
            </a:r>
            <a:r>
              <a:rPr lang="en-US" altLang="zh-TW" dirty="0" smtClean="0"/>
              <a:t>101</a:t>
            </a:r>
            <a:r>
              <a:rPr lang="zh-TW" altLang="en-US" dirty="0" smtClean="0"/>
              <a:t>大樓看夜景，紅紅黃黃的燈光非常美麗。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445451-BE5F-41E1-AA7A-D8DF165BA39D}" type="slidenum">
              <a:rPr lang="en-US" altLang="zh-TW" smtClean="0"/>
              <a:pPr/>
              <a:t>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先請學生想一想，自己有沒有可能也像涂馬若一樣，做事拖拖拉拉，總是要人催促才完成呢？</a:t>
            </a:r>
            <a:endParaRPr lang="en-US" altLang="zh-TW" dirty="0" smtClean="0"/>
          </a:p>
          <a:p>
            <a:r>
              <a:rPr lang="zh-TW" altLang="en-US" dirty="0" smtClean="0"/>
              <a:t>其實每個人都有可能是涂馬若喔！</a:t>
            </a:r>
            <a:endParaRPr lang="en-US" altLang="zh-TW" dirty="0" smtClean="0"/>
          </a:p>
          <a:p>
            <a:r>
              <a:rPr lang="zh-TW" altLang="en-US" dirty="0" smtClean="0"/>
              <a:t>要如何才能改掉拖拖拉拉的毛病呢？先想不做這件事的壞處及做了這件事的好處，</a:t>
            </a:r>
            <a:endParaRPr lang="en-US" altLang="zh-TW" dirty="0" smtClean="0"/>
          </a:p>
          <a:p>
            <a:r>
              <a:rPr lang="zh-TW" altLang="en-US" dirty="0" smtClean="0"/>
              <a:t>想清楚之後就會知道該怎麼做囉。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445451-BE5F-41E1-AA7A-D8DF165BA39D}" type="slidenum">
              <a:rPr lang="en-US" altLang="zh-TW" smtClean="0"/>
              <a:pPr/>
              <a:t>8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6"/>
            <a:ext cx="9906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4492" y="2404534"/>
            <a:ext cx="63106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24492" y="4050834"/>
            <a:ext cx="63106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11/29/2016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18" name="圖片 17" descr="logo-橫式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94585" y="218365"/>
            <a:ext cx="1757702" cy="31716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53816509"/>
      </p:ext>
    </p:extLst>
  </p:cSld>
  <p:clrMapOvr>
    <a:masterClrMapping/>
  </p:clrMapOvr>
  <p:transition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335" y="609600"/>
            <a:ext cx="6984793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335" y="4470400"/>
            <a:ext cx="6984793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dirty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11/29/2016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7" name="圖片 6" descr="logo-橫式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94585" y="218365"/>
            <a:ext cx="1757702" cy="31716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81815715"/>
      </p:ext>
    </p:extLst>
  </p:cSld>
  <p:clrMapOvr>
    <a:masterClrMapping/>
  </p:clrMapOvr>
  <p:transition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709" y="609600"/>
            <a:ext cx="657648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9988" y="3632200"/>
            <a:ext cx="5869926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dirty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335" y="4470400"/>
            <a:ext cx="6984793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dirty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11/29/2016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40269" y="790378"/>
            <a:ext cx="4953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225571" y="2886556"/>
            <a:ext cx="4953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52171621"/>
      </p:ext>
    </p:extLst>
  </p:cSld>
  <p:clrMapOvr>
    <a:masterClrMapping/>
  </p:clrMapOvr>
  <p:transition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335" y="1931988"/>
            <a:ext cx="6984793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335" y="4527448"/>
            <a:ext cx="6984793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dirty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11/29/2016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21867865"/>
      </p:ext>
    </p:extLst>
  </p:cSld>
  <p:clrMapOvr>
    <a:masterClrMapping/>
  </p:clrMapOvr>
  <p:transition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709" y="609600"/>
            <a:ext cx="657648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50332" y="4013200"/>
            <a:ext cx="6984794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dirty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335" y="4527448"/>
            <a:ext cx="6984793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dirty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11/29/2016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40269" y="790378"/>
            <a:ext cx="4953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225571" y="2886556"/>
            <a:ext cx="4953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2826661547"/>
      </p:ext>
    </p:extLst>
  </p:cSld>
  <p:clrMapOvr>
    <a:masterClrMapping/>
  </p:clrMapOvr>
  <p:transition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7212" y="609600"/>
            <a:ext cx="697791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50332" y="4013200"/>
            <a:ext cx="6984794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dirty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335" y="4527448"/>
            <a:ext cx="6984793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dirty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11/29/2016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36031198"/>
      </p:ext>
    </p:extLst>
  </p:cSld>
  <p:clrMapOvr>
    <a:masterClrMapping/>
  </p:clrMapOvr>
  <p:transition>
    <p:pull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11/29/2016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15878588"/>
      </p:ext>
    </p:extLst>
  </p:cSld>
  <p:clrMapOvr>
    <a:masterClrMapping/>
  </p:clrMapOvr>
  <p:transition>
    <p:pull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73735" y="609600"/>
            <a:ext cx="1060104" cy="5251451"/>
          </a:xfrm>
        </p:spPr>
        <p:txBody>
          <a:bodyPr vert="eaVert" anchor="ctr"/>
          <a:lstStyle/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0335" y="609600"/>
            <a:ext cx="5736372" cy="5251450"/>
          </a:xfrm>
        </p:spPr>
        <p:txBody>
          <a:bodyPr vert="eaVert"/>
          <a:lstStyle/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11/29/2016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35968165"/>
      </p:ext>
    </p:extLst>
  </p:cSld>
  <p:clrMapOvr>
    <a:masterClrMapping/>
  </p:clrMapOvr>
  <p:transition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11/29/2016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7" name="圖片 6" descr="logo-橫式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94585" y="218365"/>
            <a:ext cx="1757702" cy="31716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35120401"/>
      </p:ext>
    </p:extLst>
  </p:cSld>
  <p:clrMapOvr>
    <a:masterClrMapping/>
  </p:clrMapOvr>
  <p:transition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335" y="2700868"/>
            <a:ext cx="6984793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335" y="4527448"/>
            <a:ext cx="6984793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dirty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11/29/2016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7" name="圖片 6" descr="logo-橫式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94585" y="218365"/>
            <a:ext cx="1757702" cy="31716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33372519"/>
      </p:ext>
    </p:extLst>
  </p:cSld>
  <p:clrMapOvr>
    <a:masterClrMapping/>
  </p:clrMapOvr>
  <p:transition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0335" y="2160589"/>
            <a:ext cx="3399528" cy="3880772"/>
          </a:xfrm>
        </p:spPr>
        <p:txBody>
          <a:bodyPr/>
          <a:lstStyle/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35600" y="2160590"/>
            <a:ext cx="3399528" cy="3880773"/>
          </a:xfrm>
        </p:spPr>
        <p:txBody>
          <a:bodyPr/>
          <a:lstStyle/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11/29/2016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8" name="圖片 7" descr="logo-橫式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94585" y="218365"/>
            <a:ext cx="1757702" cy="31716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69376348"/>
      </p:ext>
    </p:extLst>
  </p:cSld>
  <p:clrMapOvr>
    <a:masterClrMapping/>
  </p:clrMapOvr>
  <p:transition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043" y="2160983"/>
            <a:ext cx="340081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dirty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043" y="2737246"/>
            <a:ext cx="3400819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34311" y="2160983"/>
            <a:ext cx="340081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dirty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34312" y="2737246"/>
            <a:ext cx="3400814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11/29/2016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10" name="圖片 9" descr="logo-橫式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94585" y="218365"/>
            <a:ext cx="1757702" cy="31716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88415322"/>
      </p:ext>
    </p:extLst>
  </p:cSld>
  <p:clrMapOvr>
    <a:masterClrMapping/>
  </p:clrMapOvr>
  <p:transition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334" y="609600"/>
            <a:ext cx="6984793" cy="1320800"/>
          </a:xfrm>
        </p:spPr>
        <p:txBody>
          <a:bodyPr/>
          <a:lstStyle/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11/29/2016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12144019"/>
      </p:ext>
    </p:extLst>
  </p:cSld>
  <p:clrMapOvr>
    <a:masterClrMapping/>
  </p:clrMapOvr>
  <p:transition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11/29/2016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11538865"/>
      </p:ext>
    </p:extLst>
  </p:cSld>
  <p:clrMapOvr>
    <a:masterClrMapping/>
  </p:clrMapOvr>
  <p:transition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334" y="1498604"/>
            <a:ext cx="3131804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875" y="514924"/>
            <a:ext cx="3667252" cy="5526437"/>
          </a:xfrm>
        </p:spPr>
        <p:txBody>
          <a:bodyPr>
            <a:normAutofit/>
          </a:bodyPr>
          <a:lstStyle/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0334" y="2777069"/>
            <a:ext cx="3131804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zh-TW" altLang="en-US" dirty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11/29/2016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20267403"/>
      </p:ext>
    </p:extLst>
  </p:cSld>
  <p:clrMapOvr>
    <a:masterClrMapping/>
  </p:clrMapOvr>
  <p:transition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334" y="4800600"/>
            <a:ext cx="6984792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0334" y="609600"/>
            <a:ext cx="6984793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dirty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0334" y="5367338"/>
            <a:ext cx="6984792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dirty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11/29/2016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88398743"/>
      </p:ext>
    </p:extLst>
  </p:cSld>
  <p:clrMapOvr>
    <a:masterClrMapping/>
  </p:clrMapOvr>
  <p:transition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alphaModFix amt="6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6"/>
            <a:ext cx="9906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0334" y="609600"/>
            <a:ext cx="698479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334" y="2160590"/>
            <a:ext cx="6984793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854171" y="6041363"/>
            <a:ext cx="7409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0334" y="6041363"/>
            <a:ext cx="51168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79914" y="6041363"/>
            <a:ext cx="5552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56242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</p:sldLayoutIdLst>
  <p:transition>
    <p:pull/>
  </p:transition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2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.pn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旅行, 火車, 可愛, 玩具, 窗口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93430" y="0"/>
            <a:ext cx="9999430" cy="6858001"/>
          </a:xfrm>
          <a:prstGeom prst="rect">
            <a:avLst/>
          </a:prstGeom>
          <a:noFill/>
        </p:spPr>
      </p:pic>
      <p:sp>
        <p:nvSpPr>
          <p:cNvPr id="11" name="圓角矩形 10"/>
          <p:cNvSpPr/>
          <p:nvPr/>
        </p:nvSpPr>
        <p:spPr>
          <a:xfrm>
            <a:off x="202018" y="244549"/>
            <a:ext cx="7697973" cy="1828800"/>
          </a:xfrm>
          <a:prstGeom prst="roundRect">
            <a:avLst/>
          </a:prstGeom>
          <a:solidFill>
            <a:schemeClr val="bg1">
              <a:alpha val="4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5400" b="1" dirty="0" smtClean="0">
                <a:solidFill>
                  <a:srgbClr val="0070C0"/>
                </a:solidFill>
              </a:rPr>
              <a:t>旅行的意義</a:t>
            </a:r>
            <a:r>
              <a:rPr lang="en-US" altLang="zh-TW" sz="5400" b="1" dirty="0" smtClean="0">
                <a:solidFill>
                  <a:srgbClr val="0070C0"/>
                </a:solidFill>
              </a:rPr>
              <a:t>—</a:t>
            </a:r>
            <a:br>
              <a:rPr lang="en-US" altLang="zh-TW" sz="5400" b="1" dirty="0" smtClean="0">
                <a:solidFill>
                  <a:srgbClr val="0070C0"/>
                </a:solidFill>
              </a:rPr>
            </a:br>
            <a:r>
              <a:rPr lang="zh-TW" altLang="en-US" sz="5400" b="1" dirty="0" smtClean="0">
                <a:solidFill>
                  <a:srgbClr val="0070C0"/>
                </a:solidFill>
              </a:rPr>
              <a:t>           故事預測與創作</a:t>
            </a:r>
            <a:endParaRPr lang="zh-TW" altLang="en-US" sz="5400" b="1" dirty="0">
              <a:solidFill>
                <a:srgbClr val="0070C0"/>
              </a:solidFill>
            </a:endParaRPr>
          </a:p>
        </p:txBody>
      </p:sp>
      <p:sp>
        <p:nvSpPr>
          <p:cNvPr id="14" name="橢圓形圖說文字 13"/>
          <p:cNvSpPr/>
          <p:nvPr/>
        </p:nvSpPr>
        <p:spPr>
          <a:xfrm>
            <a:off x="1536700" y="2835349"/>
            <a:ext cx="2489200" cy="1286539"/>
          </a:xfrm>
          <a:prstGeom prst="wedgeEllipseCallout">
            <a:avLst>
              <a:gd name="adj1" fmla="val 47046"/>
              <a:gd name="adj2" fmla="val 6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/>
              <a:t>要去哪裡玩呢？</a:t>
            </a:r>
            <a:endParaRPr lang="zh-TW" altLang="en-US" sz="2000" dirty="0"/>
          </a:p>
        </p:txBody>
      </p:sp>
    </p:spTree>
    <p:extLst>
      <p:ext uri="{BB962C8B-B14F-4D97-AF65-F5344CB8AC3E}">
        <p14:creationId xmlns="" xmlns:p14="http://schemas.microsoft.com/office/powerpoint/2010/main" val="445726219"/>
      </p:ext>
    </p:extLst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圓角矩形 5"/>
          <p:cNvSpPr/>
          <p:nvPr/>
        </p:nvSpPr>
        <p:spPr>
          <a:xfrm>
            <a:off x="850604" y="871871"/>
            <a:ext cx="7846829" cy="4837814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4000" dirty="0" smtClean="0">
                <a:solidFill>
                  <a:schemeClr val="bg1"/>
                </a:solidFill>
              </a:rPr>
              <a:t>喜歡旅行嗎？</a:t>
            </a:r>
            <a:endParaRPr lang="en-US" altLang="zh-TW" sz="4000" dirty="0" smtClean="0">
              <a:solidFill>
                <a:schemeClr val="bg1"/>
              </a:solidFill>
            </a:endParaRPr>
          </a:p>
          <a:p>
            <a:r>
              <a:rPr lang="zh-TW" altLang="en-US" sz="4000" dirty="0" smtClean="0">
                <a:solidFill>
                  <a:schemeClr val="bg1"/>
                </a:solidFill>
              </a:rPr>
              <a:t>曾經去過哪些地方旅行？</a:t>
            </a:r>
            <a:endParaRPr lang="en-US" altLang="zh-TW" sz="4000" dirty="0" smtClean="0">
              <a:solidFill>
                <a:schemeClr val="bg1"/>
              </a:solidFill>
            </a:endParaRPr>
          </a:p>
          <a:p>
            <a:r>
              <a:rPr lang="zh-TW" altLang="en-US" sz="4000" dirty="0" smtClean="0">
                <a:solidFill>
                  <a:schemeClr val="bg1"/>
                </a:solidFill>
              </a:rPr>
              <a:t>跟誰一起去？</a:t>
            </a:r>
            <a:endParaRPr lang="en-US" altLang="zh-TW" sz="4000" dirty="0" smtClean="0">
              <a:solidFill>
                <a:schemeClr val="bg1"/>
              </a:solidFill>
            </a:endParaRPr>
          </a:p>
          <a:p>
            <a:r>
              <a:rPr lang="zh-TW" altLang="en-US" sz="4000" dirty="0" smtClean="0">
                <a:solidFill>
                  <a:schemeClr val="bg1"/>
                </a:solidFill>
              </a:rPr>
              <a:t>旅行前需要準備什麼呢？</a:t>
            </a:r>
          </a:p>
          <a:p>
            <a:pPr algn="ctr"/>
            <a:endParaRPr lang="zh-TW" altLang="en-US" dirty="0"/>
          </a:p>
        </p:txBody>
      </p:sp>
      <p:pic>
        <p:nvPicPr>
          <p:cNvPr id="10" name="圖片 9" descr="logo-橫式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4585" y="218365"/>
            <a:ext cx="1757702" cy="317168"/>
          </a:xfrm>
          <a:prstGeom prst="rect">
            <a:avLst/>
          </a:prstGeom>
        </p:spPr>
      </p:pic>
      <p:pic>
        <p:nvPicPr>
          <p:cNvPr id="5" name="圖片 4" descr="20120423吉祥物-伊比Eep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1349" y="3588890"/>
            <a:ext cx="2162175" cy="2745234"/>
          </a:xfrm>
          <a:prstGeom prst="rect">
            <a:avLst/>
          </a:prstGeo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 descr="C:\Users\雅苓\Desktop\tree-7835_1280.jpg"/>
          <p:cNvPicPr>
            <a:picLocks noChangeAspect="1" noChangeArrowheads="1"/>
          </p:cNvPicPr>
          <p:nvPr/>
        </p:nvPicPr>
        <p:blipFill>
          <a:blip r:embed="rId3"/>
          <a:srcRect t="32415" r="55861" b="26840"/>
          <a:stretch>
            <a:fillRect/>
          </a:stretch>
        </p:blipFill>
        <p:spPr bwMode="auto">
          <a:xfrm>
            <a:off x="-1" y="0"/>
            <a:ext cx="9906001" cy="6858000"/>
          </a:xfrm>
          <a:prstGeom prst="rect">
            <a:avLst/>
          </a:prstGeom>
          <a:noFill/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028" name="Picture 4" descr="「明天就出發」的圖片搜尋結果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86941" y="952500"/>
            <a:ext cx="3897818" cy="53332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圖片 8" descr="logo-橫式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94585" y="218365"/>
            <a:ext cx="1757702" cy="317168"/>
          </a:xfrm>
          <a:prstGeom prst="rect">
            <a:avLst/>
          </a:prstGeom>
        </p:spPr>
      </p:pic>
      <p:pic>
        <p:nvPicPr>
          <p:cNvPr id="8" name="圖片 7" descr="car-306442_128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416249">
            <a:off x="317500" y="4933950"/>
            <a:ext cx="3467100" cy="1733550"/>
          </a:xfrm>
          <a:prstGeom prst="rect">
            <a:avLst/>
          </a:prstGeom>
        </p:spPr>
      </p:pic>
      <p:sp>
        <p:nvSpPr>
          <p:cNvPr id="10" name="內容版面配置區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1" name="文字方塊 10"/>
          <p:cNvSpPr txBox="1"/>
          <p:nvPr/>
        </p:nvSpPr>
        <p:spPr>
          <a:xfrm>
            <a:off x="6324600" y="6457950"/>
            <a:ext cx="3314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圖片來源：繪本</a:t>
            </a:r>
            <a:r>
              <a:rPr lang="en-US" altLang="zh-TW" dirty="0" smtClean="0"/>
              <a:t>《</a:t>
            </a:r>
            <a:r>
              <a:rPr lang="zh-TW" altLang="en-US" dirty="0" smtClean="0"/>
              <a:t>明天就出發</a:t>
            </a:r>
            <a:r>
              <a:rPr lang="en-US" altLang="zh-TW" dirty="0" smtClean="0"/>
              <a:t>》</a:t>
            </a:r>
            <a:endParaRPr lang="zh-TW" altLang="en-US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圓角矩形 11"/>
          <p:cNvSpPr/>
          <p:nvPr/>
        </p:nvSpPr>
        <p:spPr>
          <a:xfrm>
            <a:off x="2019300" y="2133600"/>
            <a:ext cx="5562600" cy="2476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zh-TW" altLang="en-US" sz="8000" dirty="0"/>
          </a:p>
        </p:txBody>
      </p:sp>
      <p:sp>
        <p:nvSpPr>
          <p:cNvPr id="25602" name="AutoShape 2" descr="「寫作」的圖片搜尋結果"/>
          <p:cNvSpPr>
            <a:spLocks noChangeAspect="1" noChangeArrowheads="1"/>
          </p:cNvSpPr>
          <p:nvPr/>
        </p:nvSpPr>
        <p:spPr bwMode="auto">
          <a:xfrm>
            <a:off x="126405" y="-144463"/>
            <a:ext cx="24765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25604" name="AutoShape 4" descr="「寫作」的圖片搜尋結果"/>
          <p:cNvSpPr>
            <a:spLocks noChangeAspect="1" noChangeArrowheads="1"/>
          </p:cNvSpPr>
          <p:nvPr/>
        </p:nvSpPr>
        <p:spPr bwMode="auto">
          <a:xfrm>
            <a:off x="126405" y="-144463"/>
            <a:ext cx="24765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0" name="圓角矩形 9"/>
          <p:cNvSpPr/>
          <p:nvPr/>
        </p:nvSpPr>
        <p:spPr>
          <a:xfrm>
            <a:off x="749300" y="495300"/>
            <a:ext cx="3937000" cy="1231900"/>
          </a:xfrm>
          <a:prstGeom prst="roundRect">
            <a:avLst/>
          </a:prstGeom>
          <a:solidFill>
            <a:srgbClr val="66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5400" dirty="0" smtClean="0"/>
              <a:t>創作時間</a:t>
            </a:r>
            <a:endParaRPr lang="zh-TW" altLang="en-US" sz="5400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2216150" y="2457450"/>
            <a:ext cx="5137150" cy="184665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>
                <a:solidFill>
                  <a:srgbClr val="3333FF"/>
                </a:solidFill>
              </a:rPr>
              <a:t>想一想你有沒有</a:t>
            </a:r>
            <a:endParaRPr lang="en-US" altLang="zh-TW" sz="3200" b="1" dirty="0" smtClean="0">
              <a:solidFill>
                <a:srgbClr val="3333FF"/>
              </a:solidFill>
            </a:endParaRPr>
          </a:p>
          <a:p>
            <a:r>
              <a:rPr lang="zh-TW" altLang="en-US" sz="3200" b="1" dirty="0" smtClean="0">
                <a:solidFill>
                  <a:srgbClr val="3333FF"/>
                </a:solidFill>
              </a:rPr>
              <a:t>類似的經驗？</a:t>
            </a:r>
            <a:endParaRPr lang="en-US" altLang="zh-TW" sz="3200" b="1" dirty="0" smtClean="0">
              <a:solidFill>
                <a:srgbClr val="3333FF"/>
              </a:solidFill>
            </a:endParaRPr>
          </a:p>
          <a:p>
            <a:r>
              <a:rPr lang="zh-TW" altLang="en-US" sz="3200" b="1" dirty="0" smtClean="0">
                <a:solidFill>
                  <a:srgbClr val="3333FF"/>
                </a:solidFill>
              </a:rPr>
              <a:t>把它也寫在故事裡吧！</a:t>
            </a:r>
          </a:p>
          <a:p>
            <a:endParaRPr lang="zh-TW" altLang="en-US" dirty="0"/>
          </a:p>
        </p:txBody>
      </p:sp>
      <p:pic>
        <p:nvPicPr>
          <p:cNvPr id="15" name="圖片 14" descr="logo-橫式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4585" y="218365"/>
            <a:ext cx="1757702" cy="317168"/>
          </a:xfrm>
          <a:prstGeom prst="rect">
            <a:avLst/>
          </a:prstGeo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1026" name="AutoShape 2" descr="「便利貼」的圖片搜尋結果"/>
          <p:cNvSpPr>
            <a:spLocks noChangeAspect="1" noChangeArrowheads="1"/>
          </p:cNvSpPr>
          <p:nvPr/>
        </p:nvSpPr>
        <p:spPr bwMode="auto">
          <a:xfrm>
            <a:off x="126405" y="-144463"/>
            <a:ext cx="24765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028" name="AutoShape 4" descr="「便利貼」的圖片搜尋結果"/>
          <p:cNvSpPr>
            <a:spLocks noChangeAspect="1" noChangeArrowheads="1"/>
          </p:cNvSpPr>
          <p:nvPr/>
        </p:nvSpPr>
        <p:spPr bwMode="auto">
          <a:xfrm>
            <a:off x="126405" y="-144463"/>
            <a:ext cx="24765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030" name="AutoShape 6" descr="「便利貼」的圖片搜尋結果"/>
          <p:cNvSpPr>
            <a:spLocks noChangeAspect="1" noChangeArrowheads="1"/>
          </p:cNvSpPr>
          <p:nvPr/>
        </p:nvSpPr>
        <p:spPr bwMode="auto">
          <a:xfrm>
            <a:off x="126405" y="-144463"/>
            <a:ext cx="24765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7" name="圖片 6" descr="下載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152" y="1068317"/>
            <a:ext cx="3894943" cy="4793776"/>
          </a:xfrm>
          <a:prstGeom prst="rect">
            <a:avLst/>
          </a:prstGeom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24700" y="2530027"/>
            <a:ext cx="3519258" cy="2288581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zh-TW" altLang="en-US" sz="3600" dirty="0" smtClean="0"/>
              <a:t>事件：明天下雪了</a:t>
            </a:r>
            <a:endParaRPr lang="en-US" altLang="zh-TW" sz="3600" dirty="0" smtClean="0"/>
          </a:p>
          <a:p>
            <a:pPr algn="ctr">
              <a:buNone/>
            </a:pPr>
            <a:r>
              <a:rPr lang="zh-TW" altLang="en-US" sz="3600" dirty="0" smtClean="0">
                <a:sym typeface="Wingdings 2"/>
              </a:rPr>
              <a:t></a:t>
            </a:r>
            <a:r>
              <a:rPr lang="zh-TW" altLang="en-US" sz="3600" dirty="0" smtClean="0"/>
              <a:t>出發  □不出發</a:t>
            </a:r>
            <a:endParaRPr lang="en-US" altLang="zh-TW" sz="3600" dirty="0" smtClean="0"/>
          </a:p>
          <a:p>
            <a:pPr>
              <a:buNone/>
            </a:pPr>
            <a:r>
              <a:rPr lang="zh-TW" altLang="en-US" sz="3600" dirty="0" smtClean="0"/>
              <a:t>涂馬若決定去滑雪</a:t>
            </a:r>
            <a:endParaRPr lang="zh-TW" altLang="en-US" sz="3600" dirty="0"/>
          </a:p>
        </p:txBody>
      </p:sp>
      <p:pic>
        <p:nvPicPr>
          <p:cNvPr id="8" name="圖片 7" descr="images.jpg"/>
          <p:cNvPicPr>
            <a:picLocks noChangeAspect="1"/>
          </p:cNvPicPr>
          <p:nvPr/>
        </p:nvPicPr>
        <p:blipFill>
          <a:blip r:embed="rId5"/>
          <a:srcRect l="21944" r="19905" b="8507"/>
          <a:stretch>
            <a:fillRect/>
          </a:stretch>
        </p:blipFill>
        <p:spPr>
          <a:xfrm>
            <a:off x="5204628" y="503181"/>
            <a:ext cx="4701371" cy="5330059"/>
          </a:xfrm>
          <a:prstGeom prst="rect">
            <a:avLst/>
          </a:prstGeom>
        </p:spPr>
      </p:pic>
      <p:sp>
        <p:nvSpPr>
          <p:cNvPr id="9" name="內容版面配置區 2"/>
          <p:cNvSpPr txBox="1">
            <a:spLocks/>
          </p:cNvSpPr>
          <p:nvPr/>
        </p:nvSpPr>
        <p:spPr>
          <a:xfrm>
            <a:off x="5213252" y="1917701"/>
            <a:ext cx="4692748" cy="2692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ts val="1000"/>
              </a:spcBef>
              <a:buClr>
                <a:schemeClr val="accent1"/>
              </a:buClr>
              <a:buSzPct val="80000"/>
              <a:defRPr/>
            </a:pPr>
            <a:r>
              <a:rPr kumimoji="0" lang="zh-TW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</a:t>
            </a:r>
            <a:r>
              <a:rPr kumimoji="0" lang="zh-TW" alt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事件：</a:t>
            </a:r>
            <a:r>
              <a:rPr lang="zh-TW" altLang="en-US" sz="3100" dirty="0" smtClean="0"/>
              <a:t>明天下雪了</a:t>
            </a:r>
            <a:endParaRPr lang="en-US" altLang="zh-TW" sz="31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lvl="0" indent="-342900" algn="ctr"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zh-TW" altLang="en-US" sz="3100" dirty="0" smtClean="0"/>
              <a:t> □</a:t>
            </a:r>
            <a:r>
              <a:rPr lang="zh-TW" altLang="en-US" sz="3100" smtClean="0"/>
              <a:t>出發 </a:t>
            </a:r>
            <a:r>
              <a:rPr lang="zh-TW" altLang="en-US" sz="3200" smtClean="0">
                <a:sym typeface="Wingdings 2"/>
              </a:rPr>
              <a:t></a:t>
            </a:r>
            <a:r>
              <a:rPr lang="zh-TW" altLang="en-US" sz="3100" smtClean="0"/>
              <a:t>不</a:t>
            </a:r>
            <a:r>
              <a:rPr lang="zh-TW" altLang="en-US" sz="3100" dirty="0" smtClean="0"/>
              <a:t>出發</a:t>
            </a:r>
            <a:endParaRPr lang="en-US" altLang="zh-TW" sz="3100" dirty="0" smtClean="0"/>
          </a:p>
          <a:p>
            <a:pPr marL="342900" lvl="0" indent="-342900" algn="ctr"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kumimoji="0" lang="zh-TW" alt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涂馬若決定在床上取暖</a:t>
            </a:r>
            <a:endParaRPr kumimoji="0" lang="zh-TW" altLang="en-US" sz="31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121" name="Picture 1" descr="E:\素材集\好用圖庫1-巴黎素材集\Chapitre_1\032_02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0479409">
            <a:off x="-3971925" y="-709613"/>
            <a:ext cx="3600450" cy="1800225"/>
          </a:xfrm>
          <a:prstGeom prst="rect">
            <a:avLst/>
          </a:prstGeom>
          <a:noFill/>
        </p:spPr>
      </p:pic>
      <p:pic>
        <p:nvPicPr>
          <p:cNvPr id="11" name="Picture 1" descr="E:\素材集\好用圖庫1-巴黎素材集\Chapitre_1\032_02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988882">
            <a:off x="-4649373" y="1667561"/>
            <a:ext cx="3780901" cy="1800225"/>
          </a:xfrm>
          <a:prstGeom prst="rect">
            <a:avLst/>
          </a:prstGeom>
          <a:noFill/>
        </p:spPr>
      </p:pic>
      <p:pic>
        <p:nvPicPr>
          <p:cNvPr id="12" name="Picture 1" descr="E:\素材集\好用圖庫1-巴黎素材集\Chapitre_1\032_02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646483">
            <a:off x="-3909074" y="3637314"/>
            <a:ext cx="3774068" cy="1800225"/>
          </a:xfrm>
          <a:prstGeom prst="rect">
            <a:avLst/>
          </a:prstGeom>
          <a:noFill/>
        </p:spPr>
      </p:pic>
      <p:pic>
        <p:nvPicPr>
          <p:cNvPr id="14" name="圖片 13" descr="20120423-手繪-露比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43838" y="3864005"/>
            <a:ext cx="2818615" cy="2993995"/>
          </a:xfrm>
          <a:prstGeom prst="rect">
            <a:avLst/>
          </a:prstGeo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青蛙, 告别, 旅行, 行李, 手提袋, 离开, 假期, 转到, 动物, 乐趣, 图, 可爱, 甜, 滑稽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0655300" cy="6858000"/>
          </a:xfrm>
          <a:prstGeom prst="rect">
            <a:avLst/>
          </a:prstGeom>
          <a:noFill/>
        </p:spPr>
      </p:pic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165100" y="175468"/>
            <a:ext cx="7110294" cy="3022600"/>
          </a:xfrm>
        </p:spPr>
        <p:txBody>
          <a:bodyPr>
            <a:normAutofit fontScale="90000"/>
          </a:bodyPr>
          <a:lstStyle/>
          <a:p>
            <a:r>
              <a:rPr lang="zh-TW" altLang="en-US" sz="4000" dirty="0" smtClean="0">
                <a:solidFill>
                  <a:schemeClr val="tx1"/>
                </a:solidFill>
              </a:rPr>
              <a:t>好幾天之後，涂馬若接到阿珠珠打來的長途電話，他收拾好背包，立刻飛奔出發。天氣不怎麼好，可是這次涂馬若接王子回家的路，卻成為他們倆都難以忘懷的旅行。</a:t>
            </a:r>
            <a:r>
              <a:rPr lang="zh-TW" altLang="en-US" dirty="0" smtClean="0"/>
              <a:t>。</a:t>
            </a:r>
            <a:endParaRPr lang="zh-TW" altLang="en-US" dirty="0"/>
          </a:p>
        </p:txBody>
      </p:sp>
      <p:sp>
        <p:nvSpPr>
          <p:cNvPr id="8" name="圓角矩形 7"/>
          <p:cNvSpPr/>
          <p:nvPr/>
        </p:nvSpPr>
        <p:spPr>
          <a:xfrm>
            <a:off x="317500" y="4711700"/>
            <a:ext cx="6921500" cy="1765300"/>
          </a:xfrm>
          <a:prstGeom prst="roundRect">
            <a:avLst/>
          </a:prstGeom>
          <a:solidFill>
            <a:schemeClr val="bg1">
              <a:alpha val="6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3200" b="1" dirty="0" smtClean="0">
                <a:solidFill>
                  <a:srgbClr val="3366FF"/>
                </a:solidFill>
              </a:rPr>
              <a:t>分組討論</a:t>
            </a:r>
            <a:r>
              <a:rPr lang="zh-TW" altLang="en-US" sz="3200" dirty="0" smtClean="0">
                <a:solidFill>
                  <a:srgbClr val="3366FF"/>
                </a:solidFill>
              </a:rPr>
              <a:t>：</a:t>
            </a:r>
            <a:endParaRPr lang="en-US" altLang="zh-TW" sz="3200" dirty="0" smtClean="0">
              <a:solidFill>
                <a:srgbClr val="3366FF"/>
              </a:solidFill>
            </a:endParaRPr>
          </a:p>
          <a:p>
            <a:r>
              <a:rPr lang="zh-TW" altLang="en-US" sz="2800" dirty="0" smtClean="0">
                <a:solidFill>
                  <a:srgbClr val="3366FF"/>
                </a:solidFill>
              </a:rPr>
              <a:t>在這趟難以忘懷的旅行中，他們可能去了哪些地方？經歷了什麼特別的事情呢？</a:t>
            </a:r>
          </a:p>
          <a:p>
            <a:pPr algn="ctr"/>
            <a:endParaRPr lang="zh-TW" altLang="en-US" dirty="0"/>
          </a:p>
        </p:txBody>
      </p:sp>
      <p:pic>
        <p:nvPicPr>
          <p:cNvPr id="9" name="圖片 8" descr="logo-橫式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80385" y="205665"/>
            <a:ext cx="1757702" cy="317168"/>
          </a:xfrm>
          <a:prstGeom prst="rect">
            <a:avLst/>
          </a:prstGeo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 descr="board-414005_128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906000" cy="6930926"/>
          </a:xfrm>
          <a:prstGeom prst="rect">
            <a:avLst/>
          </a:prstGeom>
        </p:spPr>
      </p:pic>
      <p:sp>
        <p:nvSpPr>
          <p:cNvPr id="8" name="副標題 7"/>
          <p:cNvSpPr>
            <a:spLocks noGrp="1"/>
          </p:cNvSpPr>
          <p:nvPr>
            <p:ph type="subTitle" idx="1"/>
          </p:nvPr>
        </p:nvSpPr>
        <p:spPr>
          <a:xfrm>
            <a:off x="1028700" y="3383178"/>
            <a:ext cx="7415486" cy="1096899"/>
          </a:xfrm>
          <a:ln>
            <a:noFill/>
          </a:ln>
        </p:spPr>
        <p:txBody>
          <a:bodyPr>
            <a:noAutofit/>
          </a:bodyPr>
          <a:lstStyle/>
          <a:p>
            <a:r>
              <a:rPr lang="zh-TW" altLang="en-US" sz="4400" dirty="0" smtClean="0">
                <a:solidFill>
                  <a:schemeClr val="bg1"/>
                </a:solidFill>
              </a:rPr>
              <a:t>請將討論結果派</a:t>
            </a:r>
            <a:r>
              <a:rPr lang="en-US" altLang="zh-TW" sz="4400" dirty="0" smtClean="0">
                <a:solidFill>
                  <a:schemeClr val="bg1"/>
                </a:solidFill>
              </a:rPr>
              <a:t>1</a:t>
            </a:r>
            <a:r>
              <a:rPr lang="zh-TW" altLang="en-US" sz="4400" dirty="0" smtClean="0">
                <a:solidFill>
                  <a:schemeClr val="bg1"/>
                </a:solidFill>
              </a:rPr>
              <a:t>人出來分享</a:t>
            </a:r>
            <a:endParaRPr lang="zh-TW" altLang="en-US" sz="4400" dirty="0">
              <a:solidFill>
                <a:schemeClr val="bg1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3421102" y="1352034"/>
            <a:ext cx="2992398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zh-TW" altLang="en-US" sz="5400" dirty="0" smtClean="0">
                <a:solidFill>
                  <a:schemeClr val="bg1"/>
                </a:solidFill>
              </a:rPr>
              <a:t>分享時間</a:t>
            </a:r>
            <a:endParaRPr lang="zh-TW" altLang="en-US" sz="5400" dirty="0">
              <a:solidFill>
                <a:schemeClr val="bg1"/>
              </a:solidFill>
            </a:endParaRPr>
          </a:p>
        </p:txBody>
      </p:sp>
      <p:pic>
        <p:nvPicPr>
          <p:cNvPr id="10" name="圖片 9" descr="logo-橫式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4585" y="218365"/>
            <a:ext cx="1757702" cy="317168"/>
          </a:xfrm>
          <a:prstGeom prst="rect">
            <a:avLst/>
          </a:prstGeo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 descr="question-1332054_128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0591800" cy="6858000"/>
          </a:xfrm>
          <a:prstGeom prst="rect">
            <a:avLst/>
          </a:prstGeom>
        </p:spPr>
      </p:pic>
      <p:sp>
        <p:nvSpPr>
          <p:cNvPr id="4" name="圓角矩形 3"/>
          <p:cNvSpPr/>
          <p:nvPr/>
        </p:nvSpPr>
        <p:spPr>
          <a:xfrm>
            <a:off x="279400" y="1803400"/>
            <a:ext cx="4889500" cy="1244600"/>
          </a:xfrm>
          <a:prstGeom prst="roundRect">
            <a:avLst>
              <a:gd name="adj" fmla="val 2931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800" dirty="0" smtClean="0">
                <a:solidFill>
                  <a:schemeClr val="tx1"/>
                </a:solidFill>
              </a:rPr>
              <a:t>先想壞處，再想好處，</a:t>
            </a:r>
            <a:endParaRPr lang="en-US" altLang="zh-TW" sz="2800" dirty="0" smtClean="0">
              <a:solidFill>
                <a:schemeClr val="tx1"/>
              </a:solidFill>
            </a:endParaRPr>
          </a:p>
          <a:p>
            <a:r>
              <a:rPr lang="zh-TW" altLang="en-US" sz="2800" dirty="0" smtClean="0">
                <a:solidFill>
                  <a:schemeClr val="tx1"/>
                </a:solidFill>
              </a:rPr>
              <a:t>你就絕對不會拖拖拉拉了</a:t>
            </a:r>
            <a:r>
              <a:rPr lang="zh-TW" altLang="en-US" sz="2800" dirty="0" smtClean="0"/>
              <a:t>！</a:t>
            </a:r>
            <a:endParaRPr lang="zh-TW" altLang="en-US" sz="2800" dirty="0"/>
          </a:p>
        </p:txBody>
      </p:sp>
      <p:pic>
        <p:nvPicPr>
          <p:cNvPr id="7" name="圖片 6" descr="logo-橫式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1885" y="180265"/>
            <a:ext cx="1757702" cy="317168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457200" y="6502400"/>
            <a:ext cx="4406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sp>
        <p:nvSpPr>
          <p:cNvPr id="9" name="文字方塊 8"/>
          <p:cNvSpPr txBox="1"/>
          <p:nvPr/>
        </p:nvSpPr>
        <p:spPr>
          <a:xfrm>
            <a:off x="2266950" y="6180892"/>
            <a:ext cx="734061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 smtClean="0"/>
              <a:t>投影片</a:t>
            </a:r>
            <a:r>
              <a:rPr lang="zh-TW" altLang="en-US" sz="2000" dirty="0" smtClean="0"/>
              <a:t>圖片來源：</a:t>
            </a:r>
            <a:r>
              <a:rPr lang="en-US" altLang="zh-TW" sz="2000" dirty="0" err="1" smtClean="0">
                <a:latin typeface="Times New Roman" pitchFamily="18" charset="0"/>
                <a:cs typeface="Times New Roman" pitchFamily="18" charset="0"/>
              </a:rPr>
              <a:t>Pixabay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 Free 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Images (https://pixabay.com/)</a:t>
            </a:r>
            <a:endParaRPr lang="zh-TW" alt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zh-TW" altLang="en-US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多面向">
  <a:themeElements>
    <a:clrScheme name="多面向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多面向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多面向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Phoenix</Template>
  <TotalTime>516</TotalTime>
  <Words>340</Words>
  <Application>Microsoft Office PowerPoint</Application>
  <PresentationFormat>A4 紙張 (210x297 公釐)</PresentationFormat>
  <Paragraphs>37</Paragraphs>
  <Slides>8</Slides>
  <Notes>5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9" baseType="lpstr">
      <vt:lpstr>多面向</vt:lpstr>
      <vt:lpstr>投影片 1</vt:lpstr>
      <vt:lpstr>投影片 2</vt:lpstr>
      <vt:lpstr>投影片 3</vt:lpstr>
      <vt:lpstr>  </vt:lpstr>
      <vt:lpstr>投影片 5</vt:lpstr>
      <vt:lpstr>好幾天之後，涂馬若接到阿珠珠打來的長途電話，他收拾好背包，立刻飛奔出發。天氣不怎麼好，可是這次涂馬若接王子回家的路，卻成為他們倆都難以忘懷的旅行。。</vt:lpstr>
      <vt:lpstr>投影片 7</vt:lpstr>
      <vt:lpstr>投影片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Chalalai Sarakor</dc:creator>
  <cp:lastModifiedBy>a15124</cp:lastModifiedBy>
  <cp:revision>113</cp:revision>
  <dcterms:created xsi:type="dcterms:W3CDTF">2013-07-30T10:38:01Z</dcterms:created>
  <dcterms:modified xsi:type="dcterms:W3CDTF">2016-11-29T02:52:24Z</dcterms:modified>
</cp:coreProperties>
</file>