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7" r:id="rId3"/>
    <p:sldId id="266" r:id="rId4"/>
    <p:sldId id="259" r:id="rId5"/>
    <p:sldId id="258" r:id="rId6"/>
    <p:sldId id="262" r:id="rId7"/>
    <p:sldId id="260" r:id="rId8"/>
    <p:sldId id="264" r:id="rId9"/>
    <p:sldId id="265" r:id="rId10"/>
    <p:sldId id="268" r:id="rId11"/>
    <p:sldId id="271" r:id="rId12"/>
    <p:sldId id="273" r:id="rId13"/>
    <p:sldId id="277" r:id="rId14"/>
    <p:sldId id="276" r:id="rId15"/>
    <p:sldId id="278" r:id="rId16"/>
    <p:sldId id="279" r:id="rId17"/>
    <p:sldId id="280" r:id="rId18"/>
    <p:sldId id="282" r:id="rId19"/>
    <p:sldId id="283" r:id="rId20"/>
    <p:sldId id="286" r:id="rId21"/>
    <p:sldId id="267" r:id="rId22"/>
    <p:sldId id="284" r:id="rId23"/>
    <p:sldId id="285" r:id="rId24"/>
    <p:sldId id="272" r:id="rId25"/>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20" autoAdjust="0"/>
  </p:normalViewPr>
  <p:slideViewPr>
    <p:cSldViewPr>
      <p:cViewPr>
        <p:scale>
          <a:sx n="70" d="100"/>
          <a:sy n="70" d="100"/>
        </p:scale>
        <p:origin x="-1810"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DCEE0-EEB0-4A3D-8719-E545E1DD57D1}"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zh-TW" altLang="en-US"/>
        </a:p>
      </dgm:t>
    </dgm:pt>
    <dgm:pt modelId="{D44A3AA5-E997-4669-993D-A853DC8F3D0F}">
      <dgm:prSet phldrT="[文字]"/>
      <dgm:spPr/>
      <dgm:t>
        <a:bodyPr/>
        <a:lstStyle/>
        <a:p>
          <a:r>
            <a:rPr lang="zh-TW" altLang="en-US" b="1" dirty="0" smtClean="0">
              <a:latin typeface="華康雅風體W3" pitchFamily="65" charset="-120"/>
              <a:ea typeface="華康雅風體W3" pitchFamily="65" charset="-120"/>
            </a:rPr>
            <a:t>智慧財產權</a:t>
          </a:r>
          <a:endParaRPr lang="zh-TW" altLang="en-US" b="1" dirty="0">
            <a:latin typeface="華康雅風體W3" pitchFamily="65" charset="-120"/>
            <a:ea typeface="華康雅風體W3" pitchFamily="65" charset="-120"/>
          </a:endParaRPr>
        </a:p>
      </dgm:t>
    </dgm:pt>
    <dgm:pt modelId="{79ECEE88-5EAF-4B19-AA09-CA0E1DBC737B}" type="parTrans" cxnId="{D1B16988-C707-49EE-B7E4-9CB6A7FC547E}">
      <dgm:prSet/>
      <dgm:spPr/>
      <dgm:t>
        <a:bodyPr/>
        <a:lstStyle/>
        <a:p>
          <a:endParaRPr lang="zh-TW" altLang="en-US"/>
        </a:p>
      </dgm:t>
    </dgm:pt>
    <dgm:pt modelId="{5BF65EBD-44A3-478E-AF10-422C5AD17CE0}" type="sibTrans" cxnId="{D1B16988-C707-49EE-B7E4-9CB6A7FC547E}">
      <dgm:prSet/>
      <dgm:spPr/>
      <dgm:t>
        <a:bodyPr/>
        <a:lstStyle/>
        <a:p>
          <a:endParaRPr lang="zh-TW" altLang="en-US"/>
        </a:p>
      </dgm:t>
    </dgm:pt>
    <dgm:pt modelId="{ED139AE6-4D08-43F7-9B2B-AE3A6CD850FD}">
      <dgm:prSet phldrT="[文字]" custT="1"/>
      <dgm:spPr/>
      <dgm:t>
        <a:bodyPr/>
        <a:lstStyle/>
        <a:p>
          <a:r>
            <a:rPr lang="zh-TW" altLang="en-US" sz="2900" b="1" dirty="0" smtClean="0">
              <a:latin typeface="華康雅風體W3" pitchFamily="65" charset="-120"/>
              <a:ea typeface="華康雅風體W3" pitchFamily="65" charset="-120"/>
            </a:rPr>
            <a:t>專利</a:t>
          </a:r>
          <a:r>
            <a:rPr lang="zh-TW" altLang="en-US" sz="3000" b="1" dirty="0" smtClean="0">
              <a:latin typeface="華康雅風體W3" pitchFamily="65" charset="-120"/>
              <a:ea typeface="華康雅風體W3" pitchFamily="65" charset="-120"/>
            </a:rPr>
            <a:t>權</a:t>
          </a:r>
          <a:endParaRPr lang="zh-TW" altLang="en-US" sz="3000" b="1" dirty="0">
            <a:latin typeface="華康雅風體W3" pitchFamily="65" charset="-120"/>
            <a:ea typeface="華康雅風體W3" pitchFamily="65" charset="-120"/>
          </a:endParaRPr>
        </a:p>
      </dgm:t>
    </dgm:pt>
    <dgm:pt modelId="{38CB51B5-9022-426F-BFC1-EDEEE20CBB18}" type="parTrans" cxnId="{E33AE230-59B7-45A1-B377-238D03262096}">
      <dgm:prSet/>
      <dgm:spPr/>
      <dgm:t>
        <a:bodyPr/>
        <a:lstStyle/>
        <a:p>
          <a:endParaRPr lang="zh-TW" altLang="en-US"/>
        </a:p>
      </dgm:t>
    </dgm:pt>
    <dgm:pt modelId="{6F46F637-DF10-40C3-8D87-1AB80E7C0A90}" type="sibTrans" cxnId="{E33AE230-59B7-45A1-B377-238D03262096}">
      <dgm:prSet/>
      <dgm:spPr/>
      <dgm:t>
        <a:bodyPr/>
        <a:lstStyle/>
        <a:p>
          <a:endParaRPr lang="zh-TW" altLang="en-US"/>
        </a:p>
      </dgm:t>
    </dgm:pt>
    <dgm:pt modelId="{EE472D9C-F938-423B-B80B-A52BB3BC87C1}">
      <dgm:prSet phldrT="[文字]" custT="1"/>
      <dgm:spPr/>
      <dgm:t>
        <a:bodyPr/>
        <a:lstStyle/>
        <a:p>
          <a:r>
            <a:rPr lang="zh-TW" altLang="en-US" sz="3000" b="1" dirty="0" smtClean="0">
              <a:latin typeface="華康雅風體W3" pitchFamily="65" charset="-120"/>
              <a:ea typeface="華康雅風體W3" pitchFamily="65" charset="-120"/>
            </a:rPr>
            <a:t>著作權</a:t>
          </a:r>
          <a:endParaRPr lang="zh-TW" altLang="en-US" sz="3000" b="1" dirty="0">
            <a:latin typeface="華康雅風體W3" pitchFamily="65" charset="-120"/>
            <a:ea typeface="華康雅風體W3" pitchFamily="65" charset="-120"/>
          </a:endParaRPr>
        </a:p>
      </dgm:t>
    </dgm:pt>
    <dgm:pt modelId="{B99B9C29-85B2-42E8-9D32-D3B5971CDDBF}" type="parTrans" cxnId="{230C347E-ABFB-438A-96D2-DB39789E9529}">
      <dgm:prSet/>
      <dgm:spPr/>
      <dgm:t>
        <a:bodyPr/>
        <a:lstStyle/>
        <a:p>
          <a:endParaRPr lang="zh-TW" altLang="en-US"/>
        </a:p>
      </dgm:t>
    </dgm:pt>
    <dgm:pt modelId="{D2938097-5CA5-42B6-A5BE-EB7E8A03B4E7}" type="sibTrans" cxnId="{230C347E-ABFB-438A-96D2-DB39789E9529}">
      <dgm:prSet/>
      <dgm:spPr/>
      <dgm:t>
        <a:bodyPr/>
        <a:lstStyle/>
        <a:p>
          <a:endParaRPr lang="zh-TW" altLang="en-US"/>
        </a:p>
      </dgm:t>
    </dgm:pt>
    <dgm:pt modelId="{44814D16-1606-4362-8996-E70C74F64DF1}">
      <dgm:prSet phldrT="[文字]" custT="1"/>
      <dgm:spPr/>
      <dgm:t>
        <a:bodyPr/>
        <a:lstStyle/>
        <a:p>
          <a:r>
            <a:rPr lang="zh-TW" altLang="en-US" sz="3000" b="1" dirty="0" smtClean="0">
              <a:latin typeface="華康雅風體W3" pitchFamily="65" charset="-120"/>
              <a:ea typeface="華康雅風體W3" pitchFamily="65" charset="-120"/>
            </a:rPr>
            <a:t>商標權</a:t>
          </a:r>
          <a:endParaRPr lang="zh-TW" altLang="en-US" sz="3000" b="1" dirty="0">
            <a:latin typeface="華康雅風體W3" pitchFamily="65" charset="-120"/>
            <a:ea typeface="華康雅風體W3" pitchFamily="65" charset="-120"/>
          </a:endParaRPr>
        </a:p>
      </dgm:t>
    </dgm:pt>
    <dgm:pt modelId="{75FBCB97-704F-490B-9699-F0FCC1875A8D}" type="parTrans" cxnId="{CC70E165-07D6-4708-AEE1-557D63A79590}">
      <dgm:prSet/>
      <dgm:spPr/>
      <dgm:t>
        <a:bodyPr/>
        <a:lstStyle/>
        <a:p>
          <a:endParaRPr lang="zh-TW" altLang="en-US"/>
        </a:p>
      </dgm:t>
    </dgm:pt>
    <dgm:pt modelId="{551E44C6-3111-4464-AABA-2715486D004F}" type="sibTrans" cxnId="{CC70E165-07D6-4708-AEE1-557D63A79590}">
      <dgm:prSet/>
      <dgm:spPr/>
      <dgm:t>
        <a:bodyPr/>
        <a:lstStyle/>
        <a:p>
          <a:endParaRPr lang="zh-TW" altLang="en-US"/>
        </a:p>
      </dgm:t>
    </dgm:pt>
    <dgm:pt modelId="{58669ED8-2987-4D00-B8F5-71B6B881C601}">
      <dgm:prSet phldrT="[文字]" custT="1"/>
      <dgm:spPr/>
      <dgm:t>
        <a:bodyPr/>
        <a:lstStyle/>
        <a:p>
          <a:pPr>
            <a:lnSpc>
              <a:spcPct val="50000"/>
            </a:lnSpc>
            <a:spcAft>
              <a:spcPct val="35000"/>
            </a:spcAft>
          </a:pPr>
          <a:r>
            <a:rPr lang="zh-TW" altLang="en-US" sz="3000" b="1" dirty="0" smtClean="0">
              <a:latin typeface="華康雅風體W3" pitchFamily="65" charset="-120"/>
              <a:ea typeface="華康雅風體W3" pitchFamily="65" charset="-120"/>
            </a:rPr>
            <a:t>營業</a:t>
          </a:r>
          <a:endParaRPr lang="en-US" altLang="zh-TW" sz="3000" b="1" dirty="0" smtClean="0">
            <a:latin typeface="華康雅風體W3" pitchFamily="65" charset="-120"/>
            <a:ea typeface="華康雅風體W3" pitchFamily="65" charset="-120"/>
          </a:endParaRPr>
        </a:p>
        <a:p>
          <a:pPr>
            <a:lnSpc>
              <a:spcPct val="50000"/>
            </a:lnSpc>
            <a:spcAft>
              <a:spcPts val="0"/>
            </a:spcAft>
          </a:pPr>
          <a:r>
            <a:rPr lang="zh-TW" altLang="en-US" sz="3000" b="1" dirty="0" smtClean="0">
              <a:latin typeface="華康雅風體W3" pitchFamily="65" charset="-120"/>
              <a:ea typeface="華康雅風體W3" pitchFamily="65" charset="-120"/>
            </a:rPr>
            <a:t>秘密</a:t>
          </a:r>
          <a:endParaRPr lang="zh-TW" altLang="en-US" sz="3000" b="1" dirty="0">
            <a:latin typeface="華康雅風體W3" pitchFamily="65" charset="-120"/>
            <a:ea typeface="華康雅風體W3" pitchFamily="65" charset="-120"/>
          </a:endParaRPr>
        </a:p>
      </dgm:t>
    </dgm:pt>
    <dgm:pt modelId="{D7A7645E-DCF3-41B1-A91D-3ED3D526A4C5}" type="parTrans" cxnId="{69F31C6A-34DC-4E00-BC54-870C8CE3417F}">
      <dgm:prSet/>
      <dgm:spPr/>
      <dgm:t>
        <a:bodyPr/>
        <a:lstStyle/>
        <a:p>
          <a:endParaRPr lang="zh-TW" altLang="en-US"/>
        </a:p>
      </dgm:t>
    </dgm:pt>
    <dgm:pt modelId="{D917E65B-3588-41B0-A257-5755B1997730}" type="sibTrans" cxnId="{69F31C6A-34DC-4E00-BC54-870C8CE3417F}">
      <dgm:prSet/>
      <dgm:spPr/>
      <dgm:t>
        <a:bodyPr/>
        <a:lstStyle/>
        <a:p>
          <a:endParaRPr lang="zh-TW" altLang="en-US"/>
        </a:p>
      </dgm:t>
    </dgm:pt>
    <dgm:pt modelId="{91EDD814-B1A8-4D4E-B2B1-8A6A83B0E8C3}">
      <dgm:prSet phldrT="[文字]" custT="1"/>
      <dgm:spPr/>
      <dgm:t>
        <a:bodyPr/>
        <a:lstStyle/>
        <a:p>
          <a:r>
            <a:rPr lang="zh-TW" altLang="en-US" sz="3000" b="1" dirty="0" smtClean="0">
              <a:latin typeface="華康雅風體W3" pitchFamily="65" charset="-120"/>
              <a:ea typeface="華康雅風體W3" pitchFamily="65" charset="-120"/>
            </a:rPr>
            <a:t>積體電路</a:t>
          </a:r>
          <a:r>
            <a:rPr lang="zh-TW" altLang="en-US" sz="2900" b="1" dirty="0" smtClean="0">
              <a:latin typeface="華康雅風體W3" pitchFamily="65" charset="-120"/>
              <a:ea typeface="華康雅風體W3" pitchFamily="65" charset="-120"/>
            </a:rPr>
            <a:t>布局</a:t>
          </a:r>
          <a:endParaRPr lang="zh-TW" altLang="en-US" sz="2900" b="1" dirty="0">
            <a:latin typeface="華康雅風體W3" pitchFamily="65" charset="-120"/>
            <a:ea typeface="華康雅風體W3" pitchFamily="65" charset="-120"/>
          </a:endParaRPr>
        </a:p>
      </dgm:t>
    </dgm:pt>
    <dgm:pt modelId="{F393FE5C-EDEA-4CC6-A218-EA3099BFE3D1}" type="parTrans" cxnId="{E09C3DE5-0CC8-46F4-9107-2326CEE06C95}">
      <dgm:prSet/>
      <dgm:spPr/>
      <dgm:t>
        <a:bodyPr/>
        <a:lstStyle/>
        <a:p>
          <a:endParaRPr lang="zh-TW" altLang="en-US"/>
        </a:p>
      </dgm:t>
    </dgm:pt>
    <dgm:pt modelId="{428AA6EC-C685-46D0-9FEB-2C4659A25481}" type="sibTrans" cxnId="{E09C3DE5-0CC8-46F4-9107-2326CEE06C95}">
      <dgm:prSet/>
      <dgm:spPr/>
      <dgm:t>
        <a:bodyPr/>
        <a:lstStyle/>
        <a:p>
          <a:endParaRPr lang="zh-TW" altLang="en-US"/>
        </a:p>
      </dgm:t>
    </dgm:pt>
    <dgm:pt modelId="{112043C6-87F9-4FD7-9DCF-1000F17CB724}" type="pres">
      <dgm:prSet presAssocID="{B9ADCEE0-EEB0-4A3D-8719-E545E1DD57D1}" presName="composite" presStyleCnt="0">
        <dgm:presLayoutVars>
          <dgm:chMax val="1"/>
          <dgm:dir/>
          <dgm:resizeHandles val="exact"/>
        </dgm:presLayoutVars>
      </dgm:prSet>
      <dgm:spPr/>
      <dgm:t>
        <a:bodyPr/>
        <a:lstStyle/>
        <a:p>
          <a:endParaRPr lang="zh-TW" altLang="en-US"/>
        </a:p>
      </dgm:t>
    </dgm:pt>
    <dgm:pt modelId="{37889333-CB72-451C-B829-66A4D9CC49D4}" type="pres">
      <dgm:prSet presAssocID="{B9ADCEE0-EEB0-4A3D-8719-E545E1DD57D1}" presName="radial" presStyleCnt="0">
        <dgm:presLayoutVars>
          <dgm:animLvl val="ctr"/>
        </dgm:presLayoutVars>
      </dgm:prSet>
      <dgm:spPr/>
    </dgm:pt>
    <dgm:pt modelId="{F5929DF7-ADBA-4CF3-9A65-3A21C8726F12}" type="pres">
      <dgm:prSet presAssocID="{D44A3AA5-E997-4669-993D-A853DC8F3D0F}" presName="centerShape" presStyleLbl="vennNode1" presStyleIdx="0" presStyleCnt="6"/>
      <dgm:spPr/>
      <dgm:t>
        <a:bodyPr/>
        <a:lstStyle/>
        <a:p>
          <a:endParaRPr lang="zh-TW" altLang="en-US"/>
        </a:p>
      </dgm:t>
    </dgm:pt>
    <dgm:pt modelId="{5646EDF1-FC15-4EC1-AA3D-5C10887CF361}" type="pres">
      <dgm:prSet presAssocID="{ED139AE6-4D08-43F7-9B2B-AE3A6CD850FD}" presName="node" presStyleLbl="vennNode1" presStyleIdx="1" presStyleCnt="6">
        <dgm:presLayoutVars>
          <dgm:bulletEnabled val="1"/>
        </dgm:presLayoutVars>
      </dgm:prSet>
      <dgm:spPr/>
      <dgm:t>
        <a:bodyPr/>
        <a:lstStyle/>
        <a:p>
          <a:endParaRPr lang="zh-TW" altLang="en-US"/>
        </a:p>
      </dgm:t>
    </dgm:pt>
    <dgm:pt modelId="{A2A8C3ED-C6A8-415E-AE27-7943985A7906}" type="pres">
      <dgm:prSet presAssocID="{EE472D9C-F938-423B-B80B-A52BB3BC87C1}" presName="node" presStyleLbl="vennNode1" presStyleIdx="2" presStyleCnt="6">
        <dgm:presLayoutVars>
          <dgm:bulletEnabled val="1"/>
        </dgm:presLayoutVars>
      </dgm:prSet>
      <dgm:spPr/>
      <dgm:t>
        <a:bodyPr/>
        <a:lstStyle/>
        <a:p>
          <a:endParaRPr lang="zh-TW" altLang="en-US"/>
        </a:p>
      </dgm:t>
    </dgm:pt>
    <dgm:pt modelId="{EBBBF718-7427-4682-9669-A9A587F5D0D6}" type="pres">
      <dgm:prSet presAssocID="{44814D16-1606-4362-8996-E70C74F64DF1}" presName="node" presStyleLbl="vennNode1" presStyleIdx="3" presStyleCnt="6">
        <dgm:presLayoutVars>
          <dgm:bulletEnabled val="1"/>
        </dgm:presLayoutVars>
      </dgm:prSet>
      <dgm:spPr/>
      <dgm:t>
        <a:bodyPr/>
        <a:lstStyle/>
        <a:p>
          <a:endParaRPr lang="zh-TW" altLang="en-US"/>
        </a:p>
      </dgm:t>
    </dgm:pt>
    <dgm:pt modelId="{1B363523-0AFA-4E39-B701-D06FA1983570}" type="pres">
      <dgm:prSet presAssocID="{58669ED8-2987-4D00-B8F5-71B6B881C601}" presName="node" presStyleLbl="vennNode1" presStyleIdx="4" presStyleCnt="6">
        <dgm:presLayoutVars>
          <dgm:bulletEnabled val="1"/>
        </dgm:presLayoutVars>
      </dgm:prSet>
      <dgm:spPr/>
      <dgm:t>
        <a:bodyPr/>
        <a:lstStyle/>
        <a:p>
          <a:endParaRPr lang="zh-TW" altLang="en-US"/>
        </a:p>
      </dgm:t>
    </dgm:pt>
    <dgm:pt modelId="{04070068-BD38-464F-A25B-14FB23684B3F}" type="pres">
      <dgm:prSet presAssocID="{91EDD814-B1A8-4D4E-B2B1-8A6A83B0E8C3}" presName="node" presStyleLbl="vennNode1" presStyleIdx="5" presStyleCnt="6">
        <dgm:presLayoutVars>
          <dgm:bulletEnabled val="1"/>
        </dgm:presLayoutVars>
      </dgm:prSet>
      <dgm:spPr/>
      <dgm:t>
        <a:bodyPr/>
        <a:lstStyle/>
        <a:p>
          <a:endParaRPr lang="zh-TW" altLang="en-US"/>
        </a:p>
      </dgm:t>
    </dgm:pt>
  </dgm:ptLst>
  <dgm:cxnLst>
    <dgm:cxn modelId="{6923631A-DB4E-4E42-B19A-DA107550B0C1}" type="presOf" srcId="{91EDD814-B1A8-4D4E-B2B1-8A6A83B0E8C3}" destId="{04070068-BD38-464F-A25B-14FB23684B3F}" srcOrd="0" destOrd="0" presId="urn:microsoft.com/office/officeart/2005/8/layout/radial3"/>
    <dgm:cxn modelId="{230C347E-ABFB-438A-96D2-DB39789E9529}" srcId="{D44A3AA5-E997-4669-993D-A853DC8F3D0F}" destId="{EE472D9C-F938-423B-B80B-A52BB3BC87C1}" srcOrd="1" destOrd="0" parTransId="{B99B9C29-85B2-42E8-9D32-D3B5971CDDBF}" sibTransId="{D2938097-5CA5-42B6-A5BE-EB7E8A03B4E7}"/>
    <dgm:cxn modelId="{CC70E165-07D6-4708-AEE1-557D63A79590}" srcId="{D44A3AA5-E997-4669-993D-A853DC8F3D0F}" destId="{44814D16-1606-4362-8996-E70C74F64DF1}" srcOrd="2" destOrd="0" parTransId="{75FBCB97-704F-490B-9699-F0FCC1875A8D}" sibTransId="{551E44C6-3111-4464-AABA-2715486D004F}"/>
    <dgm:cxn modelId="{D1B16988-C707-49EE-B7E4-9CB6A7FC547E}" srcId="{B9ADCEE0-EEB0-4A3D-8719-E545E1DD57D1}" destId="{D44A3AA5-E997-4669-993D-A853DC8F3D0F}" srcOrd="0" destOrd="0" parTransId="{79ECEE88-5EAF-4B19-AA09-CA0E1DBC737B}" sibTransId="{5BF65EBD-44A3-478E-AF10-422C5AD17CE0}"/>
    <dgm:cxn modelId="{DB9BEA00-2DDC-4D82-9D27-2E2180298DC5}" type="presOf" srcId="{D44A3AA5-E997-4669-993D-A853DC8F3D0F}" destId="{F5929DF7-ADBA-4CF3-9A65-3A21C8726F12}" srcOrd="0" destOrd="0" presId="urn:microsoft.com/office/officeart/2005/8/layout/radial3"/>
    <dgm:cxn modelId="{EC175982-3445-4A80-84AB-2DED18C1B84B}" type="presOf" srcId="{44814D16-1606-4362-8996-E70C74F64DF1}" destId="{EBBBF718-7427-4682-9669-A9A587F5D0D6}" srcOrd="0" destOrd="0" presId="urn:microsoft.com/office/officeart/2005/8/layout/radial3"/>
    <dgm:cxn modelId="{41CFD43B-3BE6-4AFD-AABC-C46A1921F541}" type="presOf" srcId="{EE472D9C-F938-423B-B80B-A52BB3BC87C1}" destId="{A2A8C3ED-C6A8-415E-AE27-7943985A7906}" srcOrd="0" destOrd="0" presId="urn:microsoft.com/office/officeart/2005/8/layout/radial3"/>
    <dgm:cxn modelId="{CA3E13B1-8382-45A1-834A-07BBAF298A27}" type="presOf" srcId="{B9ADCEE0-EEB0-4A3D-8719-E545E1DD57D1}" destId="{112043C6-87F9-4FD7-9DCF-1000F17CB724}" srcOrd="0" destOrd="0" presId="urn:microsoft.com/office/officeart/2005/8/layout/radial3"/>
    <dgm:cxn modelId="{69F31C6A-34DC-4E00-BC54-870C8CE3417F}" srcId="{D44A3AA5-E997-4669-993D-A853DC8F3D0F}" destId="{58669ED8-2987-4D00-B8F5-71B6B881C601}" srcOrd="3" destOrd="0" parTransId="{D7A7645E-DCF3-41B1-A91D-3ED3D526A4C5}" sibTransId="{D917E65B-3588-41B0-A257-5755B1997730}"/>
    <dgm:cxn modelId="{E33AE230-59B7-45A1-B377-238D03262096}" srcId="{D44A3AA5-E997-4669-993D-A853DC8F3D0F}" destId="{ED139AE6-4D08-43F7-9B2B-AE3A6CD850FD}" srcOrd="0" destOrd="0" parTransId="{38CB51B5-9022-426F-BFC1-EDEEE20CBB18}" sibTransId="{6F46F637-DF10-40C3-8D87-1AB80E7C0A90}"/>
    <dgm:cxn modelId="{9EE3E3CB-6A64-4FA6-A289-27B27EE0189D}" type="presOf" srcId="{58669ED8-2987-4D00-B8F5-71B6B881C601}" destId="{1B363523-0AFA-4E39-B701-D06FA1983570}" srcOrd="0" destOrd="0" presId="urn:microsoft.com/office/officeart/2005/8/layout/radial3"/>
    <dgm:cxn modelId="{7DC5C1CA-8728-4A41-8F3B-78DDA17A388C}" type="presOf" srcId="{ED139AE6-4D08-43F7-9B2B-AE3A6CD850FD}" destId="{5646EDF1-FC15-4EC1-AA3D-5C10887CF361}" srcOrd="0" destOrd="0" presId="urn:microsoft.com/office/officeart/2005/8/layout/radial3"/>
    <dgm:cxn modelId="{E09C3DE5-0CC8-46F4-9107-2326CEE06C95}" srcId="{D44A3AA5-E997-4669-993D-A853DC8F3D0F}" destId="{91EDD814-B1A8-4D4E-B2B1-8A6A83B0E8C3}" srcOrd="4" destOrd="0" parTransId="{F393FE5C-EDEA-4CC6-A218-EA3099BFE3D1}" sibTransId="{428AA6EC-C685-46D0-9FEB-2C4659A25481}"/>
    <dgm:cxn modelId="{68CDC639-3710-4071-993C-25D39205D6FB}" type="presParOf" srcId="{112043C6-87F9-4FD7-9DCF-1000F17CB724}" destId="{37889333-CB72-451C-B829-66A4D9CC49D4}" srcOrd="0" destOrd="0" presId="urn:microsoft.com/office/officeart/2005/8/layout/radial3"/>
    <dgm:cxn modelId="{7C2522C4-8E22-4DFB-B0E5-2EEE6146C825}" type="presParOf" srcId="{37889333-CB72-451C-B829-66A4D9CC49D4}" destId="{F5929DF7-ADBA-4CF3-9A65-3A21C8726F12}" srcOrd="0" destOrd="0" presId="urn:microsoft.com/office/officeart/2005/8/layout/radial3"/>
    <dgm:cxn modelId="{215DDA3D-6319-4E40-9582-124681614F5C}" type="presParOf" srcId="{37889333-CB72-451C-B829-66A4D9CC49D4}" destId="{5646EDF1-FC15-4EC1-AA3D-5C10887CF361}" srcOrd="1" destOrd="0" presId="urn:microsoft.com/office/officeart/2005/8/layout/radial3"/>
    <dgm:cxn modelId="{F24C6DF6-1295-4556-97A7-ABF5857C663B}" type="presParOf" srcId="{37889333-CB72-451C-B829-66A4D9CC49D4}" destId="{A2A8C3ED-C6A8-415E-AE27-7943985A7906}" srcOrd="2" destOrd="0" presId="urn:microsoft.com/office/officeart/2005/8/layout/radial3"/>
    <dgm:cxn modelId="{7FFE1712-B0A8-40B5-96E6-861CF2B5ABB3}" type="presParOf" srcId="{37889333-CB72-451C-B829-66A4D9CC49D4}" destId="{EBBBF718-7427-4682-9669-A9A587F5D0D6}" srcOrd="3" destOrd="0" presId="urn:microsoft.com/office/officeart/2005/8/layout/radial3"/>
    <dgm:cxn modelId="{700853F7-C453-4929-80CC-778732AD2481}" type="presParOf" srcId="{37889333-CB72-451C-B829-66A4D9CC49D4}" destId="{1B363523-0AFA-4E39-B701-D06FA1983570}" srcOrd="4" destOrd="0" presId="urn:microsoft.com/office/officeart/2005/8/layout/radial3"/>
    <dgm:cxn modelId="{BF10606E-EC38-4861-918F-584004F01420}" type="presParOf" srcId="{37889333-CB72-451C-B829-66A4D9CC49D4}" destId="{04070068-BD38-464F-A25B-14FB23684B3F}" srcOrd="5"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929DF7-ADBA-4CF3-9A65-3A21C8726F12}">
      <dsp:nvSpPr>
        <dsp:cNvPr id="0" name=""/>
        <dsp:cNvSpPr/>
      </dsp:nvSpPr>
      <dsp:spPr>
        <a:xfrm>
          <a:off x="2757454" y="1565556"/>
          <a:ext cx="3629091" cy="362909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2800350">
            <a:lnSpc>
              <a:spcPct val="90000"/>
            </a:lnSpc>
            <a:spcBef>
              <a:spcPct val="0"/>
            </a:spcBef>
            <a:spcAft>
              <a:spcPct val="35000"/>
            </a:spcAft>
          </a:pPr>
          <a:r>
            <a:rPr lang="zh-TW" altLang="en-US" sz="6300" b="1" kern="1200" dirty="0" smtClean="0">
              <a:latin typeface="華康雅風體W3" pitchFamily="65" charset="-120"/>
              <a:ea typeface="華康雅風體W3" pitchFamily="65" charset="-120"/>
            </a:rPr>
            <a:t>智慧財產權</a:t>
          </a:r>
          <a:endParaRPr lang="zh-TW" altLang="en-US" sz="6300" b="1" kern="1200" dirty="0">
            <a:latin typeface="華康雅風體W3" pitchFamily="65" charset="-120"/>
            <a:ea typeface="華康雅風體W3" pitchFamily="65" charset="-120"/>
          </a:endParaRPr>
        </a:p>
      </dsp:txBody>
      <dsp:txXfrm>
        <a:off x="2757454" y="1565556"/>
        <a:ext cx="3629091" cy="3629091"/>
      </dsp:txXfrm>
    </dsp:sp>
    <dsp:sp modelId="{5646EDF1-FC15-4EC1-AA3D-5C10887CF361}">
      <dsp:nvSpPr>
        <dsp:cNvPr id="0" name=""/>
        <dsp:cNvSpPr/>
      </dsp:nvSpPr>
      <dsp:spPr>
        <a:xfrm>
          <a:off x="3664727" y="111966"/>
          <a:ext cx="1814545" cy="1814545"/>
        </a:xfrm>
        <a:prstGeom prst="ellipse">
          <a:avLst/>
        </a:prstGeom>
        <a:solidFill>
          <a:schemeClr val="accent5">
            <a:alpha val="50000"/>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b="1" kern="1200" dirty="0" smtClean="0">
              <a:latin typeface="華康雅風體W3" pitchFamily="65" charset="-120"/>
              <a:ea typeface="華康雅風體W3" pitchFamily="65" charset="-120"/>
            </a:rPr>
            <a:t>專利</a:t>
          </a:r>
          <a:r>
            <a:rPr lang="zh-TW" altLang="en-US" sz="3000" b="1" kern="1200" dirty="0" smtClean="0">
              <a:latin typeface="華康雅風體W3" pitchFamily="65" charset="-120"/>
              <a:ea typeface="華康雅風體W3" pitchFamily="65" charset="-120"/>
            </a:rPr>
            <a:t>權</a:t>
          </a:r>
          <a:endParaRPr lang="zh-TW" altLang="en-US" sz="3000" b="1" kern="1200" dirty="0">
            <a:latin typeface="華康雅風體W3" pitchFamily="65" charset="-120"/>
            <a:ea typeface="華康雅風體W3" pitchFamily="65" charset="-120"/>
          </a:endParaRPr>
        </a:p>
      </dsp:txBody>
      <dsp:txXfrm>
        <a:off x="3664727" y="111966"/>
        <a:ext cx="1814545" cy="1814545"/>
      </dsp:txXfrm>
    </dsp:sp>
    <dsp:sp modelId="{A2A8C3ED-C6A8-415E-AE27-7943985A7906}">
      <dsp:nvSpPr>
        <dsp:cNvPr id="0" name=""/>
        <dsp:cNvSpPr/>
      </dsp:nvSpPr>
      <dsp:spPr>
        <a:xfrm>
          <a:off x="5910041" y="1743282"/>
          <a:ext cx="1814545" cy="1814545"/>
        </a:xfrm>
        <a:prstGeom prst="ellipse">
          <a:avLst/>
        </a:prstGeom>
        <a:solidFill>
          <a:schemeClr val="accent5">
            <a:alpha val="50000"/>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華康雅風體W3" pitchFamily="65" charset="-120"/>
              <a:ea typeface="華康雅風體W3" pitchFamily="65" charset="-120"/>
            </a:rPr>
            <a:t>著作權</a:t>
          </a:r>
          <a:endParaRPr lang="zh-TW" altLang="en-US" sz="3000" b="1" kern="1200" dirty="0">
            <a:latin typeface="華康雅風體W3" pitchFamily="65" charset="-120"/>
            <a:ea typeface="華康雅風體W3" pitchFamily="65" charset="-120"/>
          </a:endParaRPr>
        </a:p>
      </dsp:txBody>
      <dsp:txXfrm>
        <a:off x="5910041" y="1743282"/>
        <a:ext cx="1814545" cy="1814545"/>
      </dsp:txXfrm>
    </dsp:sp>
    <dsp:sp modelId="{EBBBF718-7427-4682-9669-A9A587F5D0D6}">
      <dsp:nvSpPr>
        <dsp:cNvPr id="0" name=""/>
        <dsp:cNvSpPr/>
      </dsp:nvSpPr>
      <dsp:spPr>
        <a:xfrm>
          <a:off x="5052407" y="4382808"/>
          <a:ext cx="1814545" cy="1814545"/>
        </a:xfrm>
        <a:prstGeom prst="ellipse">
          <a:avLst/>
        </a:prstGeom>
        <a:solidFill>
          <a:schemeClr val="accent5">
            <a:alpha val="50000"/>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華康雅風體W3" pitchFamily="65" charset="-120"/>
              <a:ea typeface="華康雅風體W3" pitchFamily="65" charset="-120"/>
            </a:rPr>
            <a:t>商標權</a:t>
          </a:r>
          <a:endParaRPr lang="zh-TW" altLang="en-US" sz="3000" b="1" kern="1200" dirty="0">
            <a:latin typeface="華康雅風體W3" pitchFamily="65" charset="-120"/>
            <a:ea typeface="華康雅風體W3" pitchFamily="65" charset="-120"/>
          </a:endParaRPr>
        </a:p>
      </dsp:txBody>
      <dsp:txXfrm>
        <a:off x="5052407" y="4382808"/>
        <a:ext cx="1814545" cy="1814545"/>
      </dsp:txXfrm>
    </dsp:sp>
    <dsp:sp modelId="{1B363523-0AFA-4E39-B701-D06FA1983570}">
      <dsp:nvSpPr>
        <dsp:cNvPr id="0" name=""/>
        <dsp:cNvSpPr/>
      </dsp:nvSpPr>
      <dsp:spPr>
        <a:xfrm>
          <a:off x="2277046" y="4382808"/>
          <a:ext cx="1814545" cy="1814545"/>
        </a:xfrm>
        <a:prstGeom prst="ellipse">
          <a:avLst/>
        </a:prstGeom>
        <a:solidFill>
          <a:schemeClr val="accent5">
            <a:alpha val="50000"/>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50000"/>
            </a:lnSpc>
            <a:spcBef>
              <a:spcPct val="0"/>
            </a:spcBef>
            <a:spcAft>
              <a:spcPct val="35000"/>
            </a:spcAft>
          </a:pPr>
          <a:r>
            <a:rPr lang="zh-TW" altLang="en-US" sz="3000" b="1" kern="1200" dirty="0" smtClean="0">
              <a:latin typeface="華康雅風體W3" pitchFamily="65" charset="-120"/>
              <a:ea typeface="華康雅風體W3" pitchFamily="65" charset="-120"/>
            </a:rPr>
            <a:t>營業</a:t>
          </a:r>
          <a:endParaRPr lang="en-US" altLang="zh-TW" sz="3000" b="1" kern="1200" dirty="0" smtClean="0">
            <a:latin typeface="華康雅風體W3" pitchFamily="65" charset="-120"/>
            <a:ea typeface="華康雅風體W3" pitchFamily="65" charset="-120"/>
          </a:endParaRPr>
        </a:p>
        <a:p>
          <a:pPr lvl="0" algn="ctr" defTabSz="1333500">
            <a:lnSpc>
              <a:spcPct val="50000"/>
            </a:lnSpc>
            <a:spcBef>
              <a:spcPct val="0"/>
            </a:spcBef>
            <a:spcAft>
              <a:spcPts val="0"/>
            </a:spcAft>
          </a:pPr>
          <a:r>
            <a:rPr lang="zh-TW" altLang="en-US" sz="3000" b="1" kern="1200" dirty="0" smtClean="0">
              <a:latin typeface="華康雅風體W3" pitchFamily="65" charset="-120"/>
              <a:ea typeface="華康雅風體W3" pitchFamily="65" charset="-120"/>
            </a:rPr>
            <a:t>秘密</a:t>
          </a:r>
          <a:endParaRPr lang="zh-TW" altLang="en-US" sz="3000" b="1" kern="1200" dirty="0">
            <a:latin typeface="華康雅風體W3" pitchFamily="65" charset="-120"/>
            <a:ea typeface="華康雅風體W3" pitchFamily="65" charset="-120"/>
          </a:endParaRPr>
        </a:p>
      </dsp:txBody>
      <dsp:txXfrm>
        <a:off x="2277046" y="4382808"/>
        <a:ext cx="1814545" cy="1814545"/>
      </dsp:txXfrm>
    </dsp:sp>
    <dsp:sp modelId="{04070068-BD38-464F-A25B-14FB23684B3F}">
      <dsp:nvSpPr>
        <dsp:cNvPr id="0" name=""/>
        <dsp:cNvSpPr/>
      </dsp:nvSpPr>
      <dsp:spPr>
        <a:xfrm>
          <a:off x="1419412" y="1743282"/>
          <a:ext cx="1814545" cy="1814545"/>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華康雅風體W3" pitchFamily="65" charset="-120"/>
              <a:ea typeface="華康雅風體W3" pitchFamily="65" charset="-120"/>
            </a:rPr>
            <a:t>積體電路</a:t>
          </a:r>
          <a:r>
            <a:rPr lang="zh-TW" altLang="en-US" sz="2900" b="1" kern="1200" dirty="0" smtClean="0">
              <a:latin typeface="華康雅風體W3" pitchFamily="65" charset="-120"/>
              <a:ea typeface="華康雅風體W3" pitchFamily="65" charset="-120"/>
            </a:rPr>
            <a:t>布局</a:t>
          </a:r>
          <a:endParaRPr lang="zh-TW" altLang="en-US" sz="2900" b="1" kern="1200" dirty="0">
            <a:latin typeface="華康雅風體W3" pitchFamily="65" charset="-120"/>
            <a:ea typeface="華康雅風體W3" pitchFamily="65" charset="-120"/>
          </a:endParaRPr>
        </a:p>
      </dsp:txBody>
      <dsp:txXfrm>
        <a:off x="1419412" y="1743282"/>
        <a:ext cx="1814545" cy="181454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9A8CD66-D48F-42EC-AA7A-A247941EEF2E}" type="datetimeFigureOut">
              <a:rPr lang="zh-TW" altLang="en-US" smtClean="0"/>
              <a:pPr/>
              <a:t>2017/5/18</a:t>
            </a:fld>
            <a:endParaRPr lang="zh-TW" altLang="en-US"/>
          </a:p>
        </p:txBody>
      </p:sp>
      <p:sp>
        <p:nvSpPr>
          <p:cNvPr id="4"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49A3E281-591C-4B82-8633-6AD23BA1FD5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9F4CA498-A455-4B9B-AB57-97AA8580BB0B}" type="datetimeFigureOut">
              <a:rPr lang="zh-TW" altLang="en-US" smtClean="0"/>
              <a:pPr/>
              <a:t>2017/5/18</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9C2ADA2-CC11-4FE9-BE6E-D258623C2AF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9C2ADA2-CC11-4FE9-BE6E-D258623C2AF1}" type="slidenum">
              <a:rPr lang="zh-TW" altLang="en-US" smtClean="0"/>
              <a:pPr/>
              <a:t>4</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人類運用智慧研發創作得出之結果，即謂智慧財產，而其中有受到法律保護之權利者，就稱為智慧財產權。</a:t>
            </a:r>
            <a:r>
              <a:rPr lang="en-US" altLang="zh-TW" sz="1200" dirty="0" smtClean="0"/>
              <a:t>[</a:t>
            </a:r>
            <a:r>
              <a:rPr lang="zh-TW" altLang="en-US" sz="1200" dirty="0" smtClean="0"/>
              <a:t>參考 資料：沈明欣（</a:t>
            </a:r>
            <a:r>
              <a:rPr lang="en-US" altLang="zh-TW" sz="1200" dirty="0" smtClean="0"/>
              <a:t>2012</a:t>
            </a:r>
            <a:r>
              <a:rPr lang="zh-TW" altLang="en-US" sz="1200" dirty="0" smtClean="0"/>
              <a:t>）。我的智慧，我的財產？：你不可不知道的智慧財產權。臺北市：三民。頁</a:t>
            </a:r>
            <a:r>
              <a:rPr lang="en-US" altLang="zh-TW" sz="1200" dirty="0" smtClean="0"/>
              <a:t>2</a:t>
            </a:r>
            <a:r>
              <a:rPr lang="zh-TW" altLang="en-US" sz="1200" dirty="0" smtClean="0"/>
              <a:t>。</a:t>
            </a:r>
            <a:r>
              <a:rPr lang="en-US" altLang="zh-TW" sz="1200" dirty="0" smtClean="0"/>
              <a:t>]</a:t>
            </a:r>
          </a:p>
          <a:p>
            <a:endParaRPr lang="zh-TW" altLang="en-US" dirty="0"/>
          </a:p>
        </p:txBody>
      </p:sp>
      <p:sp>
        <p:nvSpPr>
          <p:cNvPr id="4" name="投影片編號版面配置區 3"/>
          <p:cNvSpPr>
            <a:spLocks noGrp="1"/>
          </p:cNvSpPr>
          <p:nvPr>
            <p:ph type="sldNum" sz="quarter" idx="10"/>
          </p:nvPr>
        </p:nvSpPr>
        <p:spPr/>
        <p:txBody>
          <a:bodyPr/>
          <a:lstStyle/>
          <a:p>
            <a:fld id="{F9C2ADA2-CC11-4FE9-BE6E-D258623C2AF1}" type="slidenum">
              <a:rPr lang="zh-TW" altLang="en-US" smtClean="0"/>
              <a:pPr/>
              <a:t>10</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b="0" i="0" kern="1200" dirty="0" smtClean="0">
                <a:solidFill>
                  <a:schemeClr val="tx1"/>
                </a:solidFill>
                <a:latin typeface="+mn-lt"/>
                <a:ea typeface="+mn-ea"/>
                <a:cs typeface="+mn-cs"/>
              </a:rPr>
              <a:t>‧</a:t>
            </a:r>
            <a:r>
              <a:rPr lang="zh-TW" altLang="en-US" dirty="0" smtClean="0"/>
              <a:t>專利法：為鼓勵、保護、利用發明、新型及設計之創作，以促進產業發展。</a:t>
            </a:r>
            <a:endParaRPr lang="en-US" altLang="zh-TW" dirty="0" smtClean="0"/>
          </a:p>
          <a:p>
            <a:r>
              <a:rPr lang="en-US" altLang="zh-TW" sz="1200" b="0" i="0" kern="1200" dirty="0" smtClean="0">
                <a:solidFill>
                  <a:schemeClr val="tx1"/>
                </a:solidFill>
                <a:latin typeface="+mn-lt"/>
                <a:ea typeface="+mn-ea"/>
                <a:cs typeface="+mn-cs"/>
              </a:rPr>
              <a:t>‧</a:t>
            </a:r>
            <a:r>
              <a:rPr lang="zh-TW" altLang="en-US" dirty="0" smtClean="0"/>
              <a:t>著作權法：為保障著作人著作權益，調和社會公共利益，促進國家文化發展。</a:t>
            </a:r>
            <a:endParaRPr lang="en-US" altLang="zh-TW" dirty="0" smtClean="0"/>
          </a:p>
          <a:p>
            <a:r>
              <a:rPr lang="en-US" altLang="zh-TW" sz="1200" b="0" i="0" kern="1200" dirty="0" smtClean="0">
                <a:solidFill>
                  <a:schemeClr val="tx1"/>
                </a:solidFill>
                <a:latin typeface="+mn-lt"/>
                <a:ea typeface="+mn-ea"/>
                <a:cs typeface="+mn-cs"/>
              </a:rPr>
              <a:t>‧</a:t>
            </a:r>
            <a:r>
              <a:rPr lang="zh-TW" altLang="en-US" dirty="0" smtClean="0"/>
              <a:t>商標法：為保障商標權、證明標章權、團體標章權、團體商標 權及消費者利益，維護市場公平競爭，促進工商企業正常發展。</a:t>
            </a:r>
            <a:endParaRPr lang="en-US" altLang="zh-TW" dirty="0" smtClean="0"/>
          </a:p>
          <a:p>
            <a:r>
              <a:rPr lang="en-US" altLang="zh-TW" sz="1200" b="0" i="0" kern="1200" dirty="0" smtClean="0">
                <a:solidFill>
                  <a:schemeClr val="tx1"/>
                </a:solidFill>
                <a:latin typeface="+mn-lt"/>
                <a:ea typeface="+mn-ea"/>
                <a:cs typeface="+mn-cs"/>
              </a:rPr>
              <a:t>‧</a:t>
            </a:r>
            <a:r>
              <a:rPr lang="zh-TW" altLang="en-US" dirty="0" smtClean="0"/>
              <a:t>營業秘密法：為保障營業秘密，維護產業倫理與競爭秩序，調和社會公共利益。</a:t>
            </a:r>
            <a:endParaRPr lang="en-US" altLang="zh-TW" dirty="0" smtClean="0"/>
          </a:p>
          <a:p>
            <a:r>
              <a:rPr lang="zh-TW" altLang="en-US" dirty="0" smtClean="0"/>
              <a:t>　</a:t>
            </a:r>
            <a:r>
              <a:rPr lang="en-US" altLang="zh-TW" dirty="0" smtClean="0"/>
              <a:t>--</a:t>
            </a:r>
            <a:r>
              <a:rPr lang="zh-TW" altLang="en-US" dirty="0" smtClean="0"/>
              <a:t>營業秘密，係指方法、技術、製程、配方、程式、設計或其他可用於生產、銷售或經營之資訊，而符合左列要件者：</a:t>
            </a:r>
          </a:p>
          <a:p>
            <a:r>
              <a:rPr lang="zh-TW" altLang="en-US" dirty="0" smtClean="0"/>
              <a:t>　　</a:t>
            </a:r>
            <a:r>
              <a:rPr lang="en-US" altLang="zh-TW" dirty="0" smtClean="0"/>
              <a:t>(1)</a:t>
            </a:r>
            <a:r>
              <a:rPr lang="zh-TW" altLang="en-US" dirty="0" smtClean="0"/>
              <a:t>非一般涉及該類資訊之人所知者。</a:t>
            </a:r>
            <a:endParaRPr lang="en-US" altLang="zh-TW" dirty="0" smtClean="0"/>
          </a:p>
          <a:p>
            <a:r>
              <a:rPr lang="zh-TW" altLang="en-US" dirty="0" smtClean="0"/>
              <a:t>　　</a:t>
            </a:r>
            <a:r>
              <a:rPr lang="en-US" altLang="zh-TW" dirty="0" smtClean="0"/>
              <a:t>(2)</a:t>
            </a:r>
            <a:r>
              <a:rPr lang="zh-TW" altLang="en-US" dirty="0" smtClean="0"/>
              <a:t>因其秘密性而具有實際或潛在之經濟價值者。</a:t>
            </a:r>
            <a:endParaRPr lang="en-US" altLang="zh-TW" dirty="0" smtClean="0"/>
          </a:p>
          <a:p>
            <a:r>
              <a:rPr lang="zh-TW" altLang="en-US" dirty="0" smtClean="0"/>
              <a:t>　　</a:t>
            </a:r>
            <a:r>
              <a:rPr lang="en-US" altLang="zh-TW" dirty="0" smtClean="0"/>
              <a:t>(3)</a:t>
            </a:r>
            <a:r>
              <a:rPr lang="zh-TW" altLang="en-US" dirty="0" smtClean="0"/>
              <a:t>所有人已採取合理之保密措施者。</a:t>
            </a:r>
          </a:p>
          <a:p>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積體電路電路布局保護法：為保障積體電路電路布局，並調和社會公共利益，以促進國家科技及經濟之健全發展。</a:t>
            </a:r>
            <a:endParaRPr lang="en-US" altLang="zh-TW" sz="1200" b="0" i="0" kern="1200" dirty="0" smtClean="0">
              <a:solidFill>
                <a:schemeClr val="tx1"/>
              </a:solidFill>
              <a:latin typeface="+mn-lt"/>
              <a:ea typeface="+mn-ea"/>
              <a:cs typeface="+mn-cs"/>
            </a:endParaRPr>
          </a:p>
          <a:p>
            <a:r>
              <a:rPr lang="zh-TW" altLang="en-US" sz="1200" b="0" i="0" kern="1200" dirty="0" smtClean="0">
                <a:solidFill>
                  <a:schemeClr val="tx1"/>
                </a:solidFill>
                <a:latin typeface="+mn-lt"/>
                <a:ea typeface="+mn-ea"/>
                <a:cs typeface="+mn-cs"/>
              </a:rPr>
              <a:t>　</a:t>
            </a:r>
            <a:r>
              <a:rPr lang="en-US" altLang="zh-TW" sz="1200" b="0" i="0" kern="1200" dirty="0" smtClean="0">
                <a:solidFill>
                  <a:schemeClr val="tx1"/>
                </a:solidFill>
                <a:latin typeface="+mn-lt"/>
                <a:ea typeface="+mn-ea"/>
                <a:cs typeface="+mn-cs"/>
              </a:rPr>
              <a:t>1. </a:t>
            </a:r>
            <a:r>
              <a:rPr lang="zh-TW" altLang="en-US" sz="1200" b="0" i="0" kern="1200" dirty="0" smtClean="0">
                <a:solidFill>
                  <a:schemeClr val="tx1"/>
                </a:solidFill>
                <a:latin typeface="+mn-lt"/>
                <a:ea typeface="+mn-ea"/>
                <a:cs typeface="+mn-cs"/>
              </a:rPr>
              <a:t>積體電路：將電晶體、電容器、電阻器或其他電子元件及其間之連接線路，集積在半導體材料上或材料中，而具有電子電路功能之成品或半成品 。</a:t>
            </a:r>
          </a:p>
          <a:p>
            <a:r>
              <a:rPr lang="zh-TW" altLang="en-US" sz="1200" b="0" i="0" kern="1200" dirty="0" smtClean="0">
                <a:solidFill>
                  <a:schemeClr val="tx1"/>
                </a:solidFill>
                <a:latin typeface="+mn-lt"/>
                <a:ea typeface="+mn-ea"/>
                <a:cs typeface="+mn-cs"/>
              </a:rPr>
              <a:t>　</a:t>
            </a:r>
            <a:r>
              <a:rPr lang="en-US" altLang="zh-TW" sz="1200" b="0" i="0" kern="1200" dirty="0" smtClean="0">
                <a:solidFill>
                  <a:schemeClr val="tx1"/>
                </a:solidFill>
                <a:latin typeface="+mn-lt"/>
                <a:ea typeface="+mn-ea"/>
                <a:cs typeface="+mn-cs"/>
              </a:rPr>
              <a:t>2.</a:t>
            </a:r>
            <a:r>
              <a:rPr lang="en-US" altLang="zh-TW" sz="1200" b="0" i="0" kern="1200" baseline="0" dirty="0" smtClean="0">
                <a:solidFill>
                  <a:schemeClr val="tx1"/>
                </a:solidFill>
                <a:latin typeface="+mn-lt"/>
                <a:ea typeface="+mn-ea"/>
                <a:cs typeface="+mn-cs"/>
              </a:rPr>
              <a:t> </a:t>
            </a:r>
            <a:r>
              <a:rPr lang="zh-TW" altLang="en-US" sz="1200" b="0" i="0" kern="1200" dirty="0" smtClean="0">
                <a:solidFill>
                  <a:schemeClr val="tx1"/>
                </a:solidFill>
                <a:latin typeface="+mn-lt"/>
                <a:ea typeface="+mn-ea"/>
                <a:cs typeface="+mn-cs"/>
              </a:rPr>
              <a:t>電路布局：指在積體電路上之電子元件及接續此元件之導線的平面或立體設計。</a:t>
            </a:r>
          </a:p>
          <a:p>
            <a:endParaRPr lang="zh-TW" altLang="en-US" dirty="0"/>
          </a:p>
        </p:txBody>
      </p:sp>
      <p:sp>
        <p:nvSpPr>
          <p:cNvPr id="4" name="投影片編號版面配置區 3"/>
          <p:cNvSpPr>
            <a:spLocks noGrp="1"/>
          </p:cNvSpPr>
          <p:nvPr>
            <p:ph type="sldNum" sz="quarter" idx="10"/>
          </p:nvPr>
        </p:nvSpPr>
        <p:spPr/>
        <p:txBody>
          <a:bodyPr/>
          <a:lstStyle/>
          <a:p>
            <a:fld id="{F9C2ADA2-CC11-4FE9-BE6E-D258623C2AF1}" type="slidenum">
              <a:rPr lang="zh-TW" altLang="en-US" smtClean="0"/>
              <a:pPr/>
              <a:t>11</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b="0" i="0" kern="1200" dirty="0" smtClean="0">
                <a:solidFill>
                  <a:schemeClr val="tx1"/>
                </a:solidFill>
                <a:latin typeface="+mn-lt"/>
                <a:ea typeface="+mn-ea"/>
                <a:cs typeface="+mn-cs"/>
              </a:rPr>
              <a:t>‧</a:t>
            </a:r>
            <a:r>
              <a:rPr lang="zh-TW" altLang="en-US" dirty="0" smtClean="0"/>
              <a:t>表演：表演人對既有著作或民俗創作之表演，以獨立著作保護之</a:t>
            </a:r>
            <a:r>
              <a:rPr lang="en-US" altLang="zh-TW" dirty="0" smtClean="0"/>
              <a:t>(</a:t>
            </a:r>
            <a:r>
              <a:rPr lang="zh-TW" altLang="en-US" dirty="0" smtClean="0"/>
              <a:t>著作權法</a:t>
            </a:r>
            <a:r>
              <a:rPr lang="en-US" altLang="zh-TW" dirty="0" smtClean="0"/>
              <a:t>§7-1)</a:t>
            </a:r>
          </a:p>
        </p:txBody>
      </p:sp>
      <p:sp>
        <p:nvSpPr>
          <p:cNvPr id="4" name="投影片編號版面配置區 3"/>
          <p:cNvSpPr>
            <a:spLocks noGrp="1"/>
          </p:cNvSpPr>
          <p:nvPr>
            <p:ph type="sldNum" sz="quarter" idx="10"/>
          </p:nvPr>
        </p:nvSpPr>
        <p:spPr/>
        <p:txBody>
          <a:bodyPr/>
          <a:lstStyle/>
          <a:p>
            <a:fld id="{F9C2ADA2-CC11-4FE9-BE6E-D258623C2AF1}" type="slidenum">
              <a:rPr lang="zh-TW" altLang="en-US" smtClean="0"/>
              <a:pPr/>
              <a:t>12</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b="0" i="0" kern="1200" dirty="0" smtClean="0">
                <a:solidFill>
                  <a:schemeClr val="tx1"/>
                </a:solidFill>
                <a:latin typeface="+mn-lt"/>
                <a:ea typeface="+mn-ea"/>
                <a:cs typeface="+mn-cs"/>
              </a:rPr>
              <a:t>‧</a:t>
            </a:r>
            <a:r>
              <a:rPr lang="zh-TW" altLang="en-US" dirty="0" smtClean="0"/>
              <a:t>視聽著作：包括電影 、錄影、碟影、電腦螢幕上顯示之影像及其他藉機械或設備表現系列影像，不論有無附隨聲音而能附著於任何媒介物上之著作</a:t>
            </a:r>
            <a:endParaRPr lang="en-US" altLang="zh-TW" dirty="0" smtClean="0"/>
          </a:p>
          <a:p>
            <a:r>
              <a:rPr lang="en-US" altLang="zh-TW" sz="1200" b="0" i="0" kern="1200" dirty="0" smtClean="0">
                <a:solidFill>
                  <a:schemeClr val="tx1"/>
                </a:solidFill>
                <a:latin typeface="+mn-lt"/>
                <a:ea typeface="+mn-ea"/>
                <a:cs typeface="+mn-cs"/>
              </a:rPr>
              <a:t>‧</a:t>
            </a:r>
            <a:r>
              <a:rPr lang="zh-TW" altLang="en-US" dirty="0" smtClean="0"/>
              <a:t>錄音著作：任何藉機械或設備表現系列聲音而能附著於任可媒介物上之著作，若僅錄製鳥鳴或海浪聲則不屬錄音著作（非創作</a:t>
            </a:r>
            <a:r>
              <a:rPr lang="en-US" altLang="zh-TW" dirty="0" smtClean="0"/>
              <a:t>)</a:t>
            </a:r>
          </a:p>
          <a:p>
            <a:r>
              <a:rPr lang="en-US" altLang="zh-TW" dirty="0" smtClean="0"/>
              <a:t>--</a:t>
            </a:r>
            <a:r>
              <a:rPr lang="zh-TW" altLang="en-US" dirty="0" smtClean="0"/>
              <a:t>視聽著作所附的聲音，是視聽著作的一部分，不是錄音著作；英文版與國語版是同一視聽著作；英文版與國語版的對白，可以是不同的語文著作</a:t>
            </a:r>
            <a:endParaRPr lang="en-US" altLang="zh-TW" dirty="0" smtClean="0"/>
          </a:p>
          <a:p>
            <a:r>
              <a:rPr lang="en-US" altLang="zh-TW" dirty="0" smtClean="0"/>
              <a:t>--</a:t>
            </a:r>
            <a:r>
              <a:rPr lang="zh-TW" altLang="en-US" dirty="0" smtClean="0"/>
              <a:t>電影原聲帶可以是錄音著作</a:t>
            </a:r>
            <a:endParaRPr lang="en-US" altLang="zh-TW" dirty="0" smtClean="0"/>
          </a:p>
          <a:p>
            <a:r>
              <a:rPr lang="en-US" altLang="zh-TW" dirty="0" smtClean="0"/>
              <a:t>[</a:t>
            </a:r>
            <a:r>
              <a:rPr lang="zh-TW" altLang="en-US" sz="1200" dirty="0" smtClean="0"/>
              <a:t>參考 資料：章忠信，線上音樂與影片之著作權問題，智慧財產培訓學院教材</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F9C2ADA2-CC11-4FE9-BE6E-D258623C2AF1}" type="slidenum">
              <a:rPr lang="zh-TW" altLang="en-US" smtClean="0"/>
              <a:pPr/>
              <a:t>13</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b="0" dirty="0" smtClean="0">
                <a:latin typeface="華康雅風體W3" pitchFamily="65" charset="-120"/>
                <a:ea typeface="華康雅風體W3" pitchFamily="65" charset="-120"/>
              </a:rPr>
              <a:t>阿信作詞作曲：音樂</a:t>
            </a:r>
            <a:endParaRPr lang="en-US" altLang="zh-TW" sz="1200" b="0" dirty="0" smtClean="0">
              <a:latin typeface="華康雅風體W3" pitchFamily="65" charset="-120"/>
              <a:ea typeface="華康雅風體W3" pitchFamily="65" charset="-120"/>
            </a:endParaRPr>
          </a:p>
          <a:p>
            <a:r>
              <a:rPr lang="zh-TW" altLang="en-US" sz="1200" b="0" dirty="0" smtClean="0">
                <a:latin typeface="華康雅風體W3" pitchFamily="65" charset="-120"/>
                <a:ea typeface="華康雅風體W3" pitchFamily="65" charset="-120"/>
              </a:rPr>
              <a:t>五月天</a:t>
            </a:r>
            <a:r>
              <a:rPr lang="en-US" altLang="zh-TW" sz="1200" b="0" dirty="0" smtClean="0">
                <a:latin typeface="華康雅風體W3" pitchFamily="65" charset="-120"/>
                <a:ea typeface="華康雅風體W3" pitchFamily="65" charset="-120"/>
              </a:rPr>
              <a:t>CD</a:t>
            </a:r>
            <a:r>
              <a:rPr lang="zh-TW" altLang="en-US" sz="1200" b="0" dirty="0" smtClean="0">
                <a:latin typeface="華康雅風體W3" pitchFamily="65" charset="-120"/>
                <a:ea typeface="華康雅風體W3" pitchFamily="65" charset="-120"/>
              </a:rPr>
              <a:t>：錄音</a:t>
            </a:r>
            <a:endParaRPr lang="en-US" altLang="zh-TW" sz="1200" b="0" dirty="0" smtClean="0">
              <a:latin typeface="華康雅風體W3" pitchFamily="65" charset="-120"/>
              <a:ea typeface="華康雅風體W3" pitchFamily="65" charset="-120"/>
            </a:endParaRPr>
          </a:p>
          <a:p>
            <a:r>
              <a:rPr lang="zh-TW" altLang="en-US" sz="1200" b="0" dirty="0" smtClean="0">
                <a:latin typeface="華康雅風體W3" pitchFamily="65" charset="-120"/>
                <a:ea typeface="華康雅風體W3" pitchFamily="65" charset="-120"/>
              </a:rPr>
              <a:t>五月天</a:t>
            </a:r>
            <a:r>
              <a:rPr lang="en-US" altLang="zh-TW" sz="1200" b="0" dirty="0" smtClean="0">
                <a:latin typeface="華康雅風體W3" pitchFamily="65" charset="-120"/>
                <a:ea typeface="華康雅風體W3" pitchFamily="65" charset="-120"/>
              </a:rPr>
              <a:t>DVD</a:t>
            </a:r>
            <a:r>
              <a:rPr lang="zh-TW" altLang="en-US" sz="1200" b="0" dirty="0" smtClean="0">
                <a:latin typeface="華康雅風體W3" pitchFamily="65" charset="-120"/>
                <a:ea typeface="華康雅風體W3" pitchFamily="65" charset="-120"/>
              </a:rPr>
              <a:t>：視聽</a:t>
            </a:r>
            <a:endParaRPr lang="en-US" altLang="zh-TW" sz="1200" b="0" dirty="0" smtClean="0">
              <a:latin typeface="華康雅風體W3" pitchFamily="65" charset="-120"/>
              <a:ea typeface="華康雅風體W3" pitchFamily="65" charset="-120"/>
            </a:endParaRPr>
          </a:p>
          <a:p>
            <a:r>
              <a:rPr lang="zh-TW" altLang="en-US" sz="1200" b="0" dirty="0" smtClean="0">
                <a:latin typeface="華康雅風體W3" pitchFamily="65" charset="-120"/>
                <a:ea typeface="華康雅風體W3" pitchFamily="65" charset="-120"/>
              </a:rPr>
              <a:t>五月天演唱會：表演</a:t>
            </a:r>
            <a:endParaRPr lang="en-US" altLang="zh-TW" sz="1200" b="0" dirty="0" smtClean="0">
              <a:latin typeface="華康雅風體W3" pitchFamily="65" charset="-120"/>
              <a:ea typeface="華康雅風體W3" pitchFamily="65" charset="-120"/>
            </a:endParaRPr>
          </a:p>
        </p:txBody>
      </p:sp>
      <p:sp>
        <p:nvSpPr>
          <p:cNvPr id="4" name="投影片編號版面配置區 3"/>
          <p:cNvSpPr>
            <a:spLocks noGrp="1"/>
          </p:cNvSpPr>
          <p:nvPr>
            <p:ph type="sldNum" sz="quarter" idx="10"/>
          </p:nvPr>
        </p:nvSpPr>
        <p:spPr/>
        <p:txBody>
          <a:bodyPr/>
          <a:lstStyle/>
          <a:p>
            <a:fld id="{F9C2ADA2-CC11-4FE9-BE6E-D258623C2AF1}" type="slidenum">
              <a:rPr lang="zh-TW" altLang="en-US" smtClean="0"/>
              <a:pPr/>
              <a:t>16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．重製：以印刷、複印、錄音、錄影、攝影、筆錄或其他方法直接、間接、永久或暫時之重複製作。</a:t>
            </a:r>
            <a:r>
              <a:rPr lang="en-US" altLang="zh-TW" dirty="0" smtClean="0"/>
              <a:t>(</a:t>
            </a:r>
            <a:r>
              <a:rPr lang="zh-TW" altLang="en-US" dirty="0" smtClean="0"/>
              <a:t>著作權法</a:t>
            </a:r>
            <a:r>
              <a:rPr lang="en-US" altLang="zh-TW" dirty="0" smtClean="0"/>
              <a:t>§3-1-5)</a:t>
            </a:r>
          </a:p>
          <a:p>
            <a:r>
              <a:rPr lang="en-US" altLang="zh-TW" dirty="0" smtClean="0"/>
              <a:t>--</a:t>
            </a:r>
            <a:r>
              <a:rPr lang="zh-TW" altLang="en-US" dirty="0" smtClean="0"/>
              <a:t>除了在網路上接觸或使用資訊時的瀏覽行為屬正當之外，其餘若使用者涉及存網路上的資訊、上傳、下載檔案、轉寄、轉貼及傳送他人的網路著作至網路上的公開空間，甚至列印網路資源並散布，若這些重製的行為是著作法所保護的著作，加上超出合理使用的範圍，又未徵得著作權人的同意，則可能會構成著作權的侵害。</a:t>
            </a:r>
            <a:r>
              <a:rPr lang="en-US" altLang="zh-TW" dirty="0" smtClean="0"/>
              <a:t>[</a:t>
            </a:r>
            <a:r>
              <a:rPr lang="zh-TW" altLang="en-US" dirty="0" smtClean="0"/>
              <a:t>王瑞玉</a:t>
            </a:r>
            <a:r>
              <a:rPr lang="en-US" altLang="zh-TW" dirty="0" smtClean="0"/>
              <a:t>(2006)</a:t>
            </a:r>
            <a:r>
              <a:rPr lang="zh-TW" altLang="en-US" dirty="0" smtClean="0"/>
              <a:t>，頁</a:t>
            </a:r>
            <a:r>
              <a:rPr lang="en-US" altLang="zh-TW" dirty="0" smtClean="0"/>
              <a:t>12-13]</a:t>
            </a:r>
          </a:p>
          <a:p>
            <a:r>
              <a:rPr lang="zh-TW" altLang="en-US" dirty="0" smtClean="0"/>
              <a:t>．公開口述：以言詞或其他方法向公眾傳達著作內容之行為。</a:t>
            </a:r>
            <a:r>
              <a:rPr lang="en-US" altLang="zh-TW" dirty="0" smtClean="0"/>
              <a:t>(</a:t>
            </a:r>
            <a:r>
              <a:rPr lang="zh-TW" altLang="en-US" dirty="0" smtClean="0"/>
              <a:t>著作權法</a:t>
            </a:r>
            <a:r>
              <a:rPr lang="en-US" altLang="zh-TW" dirty="0" smtClean="0"/>
              <a:t>§3-1-6)</a:t>
            </a:r>
          </a:p>
          <a:p>
            <a:r>
              <a:rPr lang="en-US" altLang="zh-TW" dirty="0" smtClean="0"/>
              <a:t>    --</a:t>
            </a:r>
            <a:r>
              <a:rPr lang="zh-TW" altLang="en-US" dirty="0" smtClean="0"/>
              <a:t>只有語文著作方能利用語文加以口述。</a:t>
            </a:r>
            <a:r>
              <a:rPr lang="en-US" altLang="zh-TW" dirty="0" smtClean="0"/>
              <a:t>[</a:t>
            </a:r>
            <a:r>
              <a:rPr lang="zh-TW" altLang="en-US" dirty="0" smtClean="0"/>
              <a:t>王瑞玉</a:t>
            </a:r>
            <a:r>
              <a:rPr lang="en-US" altLang="zh-TW" dirty="0" smtClean="0"/>
              <a:t>(2006)]</a:t>
            </a:r>
          </a:p>
          <a:p>
            <a:r>
              <a:rPr lang="zh-TW" altLang="en-US" dirty="0" smtClean="0"/>
              <a:t>．公開播送：基於公眾直接收聽或收視為目的，以有線電、無線電或其他器才之廣播系統傳送訊息之方法，藉聲音或影像，向公眾傳著作內容。</a:t>
            </a:r>
            <a:r>
              <a:rPr lang="en-US" altLang="zh-TW" dirty="0" smtClean="0"/>
              <a:t>(</a:t>
            </a:r>
            <a:r>
              <a:rPr lang="zh-TW" altLang="en-US" dirty="0" smtClean="0"/>
              <a:t>著作權法</a:t>
            </a:r>
            <a:r>
              <a:rPr lang="en-US" altLang="zh-TW" dirty="0" smtClean="0"/>
              <a:t>§3-1-)</a:t>
            </a:r>
          </a:p>
          <a:p>
            <a:r>
              <a:rPr lang="zh-TW" altLang="en-US" dirty="0" smtClean="0"/>
              <a:t>．公開上映：以單一或多數視聽機或其他傳送影像之方法於同一時間向現場或現場以外一定場所之公眾傳達著作內容。</a:t>
            </a:r>
            <a:r>
              <a:rPr lang="en-US" altLang="zh-TW" dirty="0" smtClean="0"/>
              <a:t>(</a:t>
            </a:r>
            <a:r>
              <a:rPr lang="zh-TW" altLang="en-US" dirty="0" smtClean="0"/>
              <a:t>著作權法</a:t>
            </a:r>
            <a:r>
              <a:rPr lang="en-US" altLang="zh-TW" dirty="0" smtClean="0"/>
              <a:t>§3-1-8)</a:t>
            </a:r>
          </a:p>
          <a:p>
            <a:r>
              <a:rPr lang="zh-TW" altLang="en-US" dirty="0" smtClean="0"/>
              <a:t>．公開演出：以演技、舞蹈、歌唱、彈奏樂器或其他方法向現場之公眾傳達著作內容。以擴音器或其他器材，將原播送之聲音或影像向公眾傳達者，亦屬之。</a:t>
            </a:r>
            <a:r>
              <a:rPr lang="en-US" altLang="zh-TW" dirty="0" smtClean="0"/>
              <a:t>(</a:t>
            </a:r>
            <a:r>
              <a:rPr lang="zh-TW" altLang="en-US" dirty="0" smtClean="0"/>
              <a:t>著作權法</a:t>
            </a:r>
            <a:r>
              <a:rPr lang="en-US" altLang="zh-TW" dirty="0" smtClean="0"/>
              <a:t>§3-1-9)</a:t>
            </a:r>
          </a:p>
          <a:p>
            <a:r>
              <a:rPr lang="zh-TW" altLang="en-US" dirty="0" smtClean="0"/>
              <a:t>．公開傳輸：指以有線電、無線電之網路或其他通訊方法，藉聲音或影像向公眾提供或傳達著作內容，包括使公眾得於其各自選定之時間或地點，以上述方法接收著作內容。</a:t>
            </a:r>
            <a:r>
              <a:rPr lang="en-US" altLang="zh-TW" dirty="0" smtClean="0"/>
              <a:t>(</a:t>
            </a:r>
            <a:r>
              <a:rPr lang="zh-TW" altLang="en-US" dirty="0" smtClean="0"/>
              <a:t>著作權法</a:t>
            </a:r>
            <a:r>
              <a:rPr lang="en-US" altLang="zh-TW" dirty="0" smtClean="0"/>
              <a:t>§3-1-10)</a:t>
            </a:r>
          </a:p>
          <a:p>
            <a:r>
              <a:rPr lang="zh-TW" altLang="en-US" dirty="0" smtClean="0"/>
              <a:t>．公開展示：向公眾展示著作內容。</a:t>
            </a:r>
            <a:r>
              <a:rPr lang="en-US" altLang="zh-TW" dirty="0" smtClean="0"/>
              <a:t>(</a:t>
            </a:r>
            <a:r>
              <a:rPr lang="zh-TW" altLang="en-US" dirty="0" smtClean="0"/>
              <a:t>著作權法</a:t>
            </a:r>
            <a:r>
              <a:rPr lang="en-US" altLang="zh-TW" dirty="0" smtClean="0"/>
              <a:t>§3-1-13)</a:t>
            </a:r>
          </a:p>
          <a:p>
            <a:r>
              <a:rPr lang="zh-TW" altLang="en-US" dirty="0" smtClean="0"/>
              <a:t>．改作和編輯：以翻譯、編曲、改寫拍攝影片或其他方法就原著作另為創作。</a:t>
            </a:r>
            <a:r>
              <a:rPr lang="en-US" altLang="zh-TW" dirty="0" smtClean="0"/>
              <a:t>(</a:t>
            </a:r>
            <a:r>
              <a:rPr lang="zh-TW" altLang="en-US" dirty="0" smtClean="0"/>
              <a:t>著作權法</a:t>
            </a:r>
            <a:r>
              <a:rPr lang="en-US" altLang="zh-TW" dirty="0" smtClean="0"/>
              <a:t>§3-1-11)</a:t>
            </a:r>
          </a:p>
          <a:p>
            <a:r>
              <a:rPr lang="zh-TW" altLang="en-US" dirty="0" smtClean="0"/>
              <a:t>．散布：不問有償或無償，將著作之原件或重製物提供公眾交易或流通。</a:t>
            </a:r>
            <a:r>
              <a:rPr lang="en-US" altLang="zh-TW" dirty="0" smtClean="0"/>
              <a:t>(</a:t>
            </a:r>
            <a:r>
              <a:rPr lang="zh-TW" altLang="en-US" dirty="0" smtClean="0"/>
              <a:t>著作權法</a:t>
            </a:r>
            <a:r>
              <a:rPr lang="en-US" altLang="zh-TW" dirty="0" smtClean="0"/>
              <a:t>§3-1-12)</a:t>
            </a:r>
          </a:p>
          <a:p>
            <a:r>
              <a:rPr lang="zh-TW" altLang="en-US" dirty="0" smtClean="0"/>
              <a:t>．出租：將著作出租於別人使用，而獲取收益之權利。</a:t>
            </a:r>
            <a:r>
              <a:rPr lang="en-US" altLang="zh-TW" dirty="0" smtClean="0"/>
              <a:t>[</a:t>
            </a:r>
            <a:r>
              <a:rPr lang="zh-TW" altLang="en-US" dirty="0" smtClean="0"/>
              <a:t>王瑞玉</a:t>
            </a:r>
            <a:r>
              <a:rPr lang="en-US" altLang="zh-TW" dirty="0" smtClean="0"/>
              <a:t>(2006)</a:t>
            </a:r>
            <a:r>
              <a:rPr lang="zh-TW" altLang="en-US" dirty="0" smtClean="0"/>
              <a:t>，頁</a:t>
            </a:r>
            <a:r>
              <a:rPr lang="en-US" altLang="zh-TW" dirty="0" smtClean="0"/>
              <a:t>15]</a:t>
            </a:r>
          </a:p>
          <a:p>
            <a:r>
              <a:rPr lang="en-US" altLang="zh-TW" dirty="0" smtClean="0"/>
              <a:t>[</a:t>
            </a:r>
            <a:r>
              <a:rPr lang="zh-TW" altLang="en-US" dirty="0" smtClean="0"/>
              <a:t>參考資料：王瑞玉</a:t>
            </a:r>
            <a:r>
              <a:rPr lang="en-US" altLang="zh-TW" dirty="0" smtClean="0"/>
              <a:t>(2006)</a:t>
            </a:r>
            <a:r>
              <a:rPr lang="zh-TW" altLang="en-US" dirty="0" smtClean="0"/>
              <a:t>。國小高年級學生網路著作權實驗教學成效之研究，國立臺南大學教育學系科技發展與傳播所碩士論文。</a:t>
            </a:r>
            <a:r>
              <a:rPr lang="en-US" altLang="zh-TW" dirty="0" smtClean="0"/>
              <a:t>]</a:t>
            </a:r>
            <a:endParaRPr lang="zh-TW" altLang="en-US" dirty="0" smtClean="0"/>
          </a:p>
        </p:txBody>
      </p:sp>
      <p:sp>
        <p:nvSpPr>
          <p:cNvPr id="4" name="投影片編號版面配置區 3"/>
          <p:cNvSpPr>
            <a:spLocks noGrp="1"/>
          </p:cNvSpPr>
          <p:nvPr>
            <p:ph type="sldNum" sz="quarter" idx="10"/>
          </p:nvPr>
        </p:nvSpPr>
        <p:spPr/>
        <p:txBody>
          <a:bodyPr/>
          <a:lstStyle/>
          <a:p>
            <a:fld id="{F9C2ADA2-CC11-4FE9-BE6E-D258623C2AF1}" type="slidenum">
              <a:rPr lang="zh-TW" altLang="en-US" smtClean="0"/>
              <a:pPr/>
              <a:t>18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未經許可或付費擅自重製與下載著作權物即可視為偷竊的行為，形同在商店中任意帶走</a:t>
            </a:r>
            <a:r>
              <a:rPr lang="en-US" altLang="zh-TW" dirty="0" smtClean="0"/>
              <a:t>CD</a:t>
            </a:r>
            <a:r>
              <a:rPr lang="zh-TW" altLang="en-US" dirty="0" smtClean="0"/>
              <a:t>的實體行為。</a:t>
            </a:r>
            <a:r>
              <a:rPr lang="en-US" altLang="zh-TW" dirty="0" smtClean="0"/>
              <a:t>[</a:t>
            </a:r>
            <a:r>
              <a:rPr lang="zh-TW" altLang="en-US" dirty="0" smtClean="0"/>
              <a:t>參考資料：王瑞玉</a:t>
            </a:r>
            <a:r>
              <a:rPr lang="en-US" altLang="zh-TW" dirty="0" smtClean="0"/>
              <a:t>(2006)</a:t>
            </a:r>
            <a:r>
              <a:rPr lang="zh-TW" altLang="en-US" dirty="0" smtClean="0"/>
              <a:t>。國小高年級學生網路著作權實驗教學成效之研究，國立臺南大學教育學系科技發展與傳播所碩士論文。頁</a:t>
            </a:r>
            <a:r>
              <a:rPr lang="en-US" altLang="zh-TW" dirty="0" smtClean="0"/>
              <a:t>19</a:t>
            </a:r>
            <a:r>
              <a:rPr lang="zh-TW" altLang="en-US" dirty="0" smtClean="0"/>
              <a:t>。</a:t>
            </a:r>
            <a:r>
              <a:rPr lang="en-US" altLang="zh-TW" dirty="0" smtClean="0"/>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F9C2ADA2-CC11-4FE9-BE6E-D258623C2AF1}" type="slidenum">
              <a:rPr lang="zh-TW" altLang="en-US" smtClean="0"/>
              <a:pPr/>
              <a:t>21</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9C2ADA2-CC11-4FE9-BE6E-D258623C2AF1}" type="slidenum">
              <a:rPr lang="zh-TW" altLang="en-US" smtClean="0"/>
              <a:pPr/>
              <a:t>22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fld id="{5F8332B5-5A9A-466E-ACAD-DE5AC696315E}" type="datetimeFigureOut">
              <a:rPr lang="zh-TW" altLang="en-US" smtClean="0"/>
              <a:pPr/>
              <a:t>2017/5/18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FE4AC75-8D68-4C82-A3EC-97A204777A12}"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F8332B5-5A9A-466E-ACAD-DE5AC696315E}" type="datetimeFigureOut">
              <a:rPr lang="zh-TW" altLang="en-US" smtClean="0"/>
              <a:pPr/>
              <a:t>2017/5/18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FE4AC75-8D68-4C82-A3EC-97A204777A1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F8332B5-5A9A-466E-ACAD-DE5AC696315E}" type="datetimeFigureOut">
              <a:rPr lang="zh-TW" altLang="en-US" smtClean="0"/>
              <a:pPr/>
              <a:t>2017/5/18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FE4AC75-8D68-4C82-A3EC-97A204777A12}"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F8332B5-5A9A-466E-ACAD-DE5AC696315E}" type="datetimeFigureOut">
              <a:rPr lang="zh-TW" altLang="en-US" smtClean="0"/>
              <a:pPr/>
              <a:t>2017/5/18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FE4AC75-8D68-4C82-A3EC-97A204777A12}"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F8332B5-5A9A-466E-ACAD-DE5AC696315E}" type="datetimeFigureOut">
              <a:rPr lang="zh-TW" altLang="en-US" smtClean="0"/>
              <a:pPr/>
              <a:t>2017/5/18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FE4AC75-8D68-4C82-A3EC-97A204777A12}"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F8332B5-5A9A-466E-ACAD-DE5AC696315E}" type="datetimeFigureOut">
              <a:rPr lang="zh-TW" altLang="en-US" smtClean="0"/>
              <a:pPr/>
              <a:t>2017/5/18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FE4AC75-8D68-4C82-A3EC-97A204777A12}"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hasCustomPrompt="1"/>
          </p:nvPr>
        </p:nvSpPr>
        <p:spPr>
          <a:xfrm>
            <a:off x="457200" y="1535113"/>
            <a:ext cx="4040188"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hasCustomPrompt="1"/>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6"/>
          <p:cNvSpPr>
            <a:spLocks noGrp="1"/>
          </p:cNvSpPr>
          <p:nvPr>
            <p:ph type="dt" sz="half" idx="10"/>
          </p:nvPr>
        </p:nvSpPr>
        <p:spPr/>
        <p:txBody>
          <a:bodyPr/>
          <a:lstStyle/>
          <a:p>
            <a:fld id="{5F8332B5-5A9A-466E-ACAD-DE5AC696315E}" type="datetimeFigureOut">
              <a:rPr lang="zh-TW" altLang="en-US" smtClean="0"/>
              <a:pPr/>
              <a:t>2017/5/18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FE4AC75-8D68-4C82-A3EC-97A204777A12}"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F8332B5-5A9A-466E-ACAD-DE5AC696315E}" type="datetimeFigureOut">
              <a:rPr lang="zh-TW" altLang="en-US" smtClean="0"/>
              <a:pPr/>
              <a:t>2017/5/18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FE4AC75-8D68-4C82-A3EC-97A204777A12}"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F8332B5-5A9A-466E-ACAD-DE5AC696315E}" type="datetimeFigureOut">
              <a:rPr lang="zh-TW" altLang="en-US" smtClean="0"/>
              <a:pPr/>
              <a:t>2017/5/18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FE4AC75-8D68-4C82-A3EC-97A204777A1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F8332B5-5A9A-466E-ACAD-DE5AC696315E}" type="datetimeFigureOut">
              <a:rPr lang="zh-TW" altLang="en-US" smtClean="0"/>
              <a:pPr/>
              <a:t>2017/5/18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FE4AC75-8D68-4C82-A3EC-97A204777A1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F8332B5-5A9A-466E-ACAD-DE5AC696315E}" type="datetimeFigureOut">
              <a:rPr lang="zh-TW" altLang="en-US" smtClean="0"/>
              <a:pPr/>
              <a:t>2017/5/18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FE4AC75-8D68-4C82-A3EC-97A204777A12}"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332B5-5A9A-466E-ACAD-DE5AC696315E}" type="datetimeFigureOut">
              <a:rPr lang="zh-TW" altLang="en-US" smtClean="0"/>
              <a:pPr/>
              <a:t>2017/5/18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4AC75-8D68-4C82-A3EC-97A204777A12}" type="slidenum">
              <a:rPr lang="zh-TW" altLang="en-US" smtClean="0"/>
              <a:pPr/>
              <a:t>‹#›</a:t>
            </a:fld>
            <a:endParaRPr lang="zh-TW" altLang="en-US"/>
          </a:p>
        </p:txBody>
      </p:sp>
      <p:pic>
        <p:nvPicPr>
          <p:cNvPr id="7" name="圖片 9"/>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040188" y="6538913"/>
            <a:ext cx="1323975"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5000" b="1" kern="1200">
          <a:solidFill>
            <a:schemeClr val="tx1"/>
          </a:solidFill>
          <a:latin typeface="華康雅風體W3" pitchFamily="65" charset="-120"/>
          <a:ea typeface="華康雅風體W3" pitchFamily="65" charset="-120"/>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華康雅風體W3" pitchFamily="65" charset="-120"/>
          <a:ea typeface="華康雅風體W3" pitchFamily="65" charset="-120"/>
          <a:cs typeface="+mn-cs"/>
        </a:defRPr>
      </a:lvl1pPr>
      <a:lvl2pPr marL="742950" indent="-285750" algn="l" defTabSz="914400" rtl="0" eaLnBrk="1" latinLnBrk="0" hangingPunct="1">
        <a:spcBef>
          <a:spcPct val="20000"/>
        </a:spcBef>
        <a:buFont typeface="Arial" pitchFamily="34" charset="0"/>
        <a:buChar char="–"/>
        <a:defRPr sz="3000" b="1" kern="1200">
          <a:solidFill>
            <a:schemeClr val="tx1"/>
          </a:solidFill>
          <a:latin typeface="華康雅風體W3" pitchFamily="65" charset="-120"/>
          <a:ea typeface="華康雅風體W3" pitchFamily="65" charset="-120"/>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華康雅風體W3" pitchFamily="65" charset="-120"/>
          <a:ea typeface="華康雅風體W3" pitchFamily="65" charset="-120"/>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華康雅風體W3" pitchFamily="65" charset="-120"/>
          <a:ea typeface="華康雅風體W3" pitchFamily="65" charset="-120"/>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華康雅風體W3" pitchFamily="65" charset="-120"/>
          <a:ea typeface="華康雅風體W3"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14121\Desktop\icon\vector-musical-5-800px.png"/>
          <p:cNvPicPr>
            <a:picLocks noChangeAspect="1" noChangeArrowheads="1"/>
          </p:cNvPicPr>
          <p:nvPr/>
        </p:nvPicPr>
        <p:blipFill>
          <a:blip r:embed="rId2" cstate="print">
            <a:lum bright="40000"/>
          </a:blip>
          <a:srcRect/>
          <a:stretch>
            <a:fillRect/>
          </a:stretch>
        </p:blipFill>
        <p:spPr bwMode="auto">
          <a:xfrm>
            <a:off x="113485" y="44624"/>
            <a:ext cx="8995019" cy="6768752"/>
          </a:xfrm>
          <a:prstGeom prst="rect">
            <a:avLst/>
          </a:prstGeom>
          <a:noFill/>
        </p:spPr>
      </p:pic>
      <p:sp>
        <p:nvSpPr>
          <p:cNvPr id="2" name="標題 1"/>
          <p:cNvSpPr>
            <a:spLocks noGrp="1"/>
          </p:cNvSpPr>
          <p:nvPr>
            <p:ph type="ctrTitle"/>
          </p:nvPr>
        </p:nvSpPr>
        <p:spPr/>
        <p:txBody>
          <a:bodyPr>
            <a:normAutofit fontScale="90000"/>
          </a:bodyPr>
          <a:lstStyle/>
          <a:p>
            <a:r>
              <a:rPr lang="zh-TW" altLang="en-US" sz="5100" dirty="0" smtClean="0"/>
              <a:t>智慧財產權</a:t>
            </a:r>
            <a:r>
              <a:rPr lang="en-US" altLang="zh-TW" sz="5100" dirty="0" smtClean="0"/>
              <a:t>-</a:t>
            </a:r>
            <a:r>
              <a:rPr lang="en-US" altLang="zh-TW" dirty="0" smtClean="0"/>
              <a:t/>
            </a:r>
            <a:br>
              <a:rPr lang="en-US" altLang="zh-TW" dirty="0" smtClean="0"/>
            </a:br>
            <a:r>
              <a:rPr lang="zh-TW" altLang="en-US" sz="7300" dirty="0" smtClean="0"/>
              <a:t>樂來樂愛你</a:t>
            </a:r>
            <a:endParaRPr lang="zh-TW" altLang="en-US" sz="7300" dirty="0"/>
          </a:p>
        </p:txBody>
      </p:sp>
      <p:sp>
        <p:nvSpPr>
          <p:cNvPr id="3" name="副標題 2"/>
          <p:cNvSpPr>
            <a:spLocks noGrp="1"/>
          </p:cNvSpPr>
          <p:nvPr>
            <p:ph type="subTitle" idx="1"/>
          </p:nvPr>
        </p:nvSpPr>
        <p:spPr>
          <a:xfrm>
            <a:off x="1547664" y="5589240"/>
            <a:ext cx="6400800" cy="622920"/>
          </a:xfrm>
        </p:spPr>
        <p:txBody>
          <a:bodyPr>
            <a:normAutofit/>
          </a:bodyPr>
          <a:lstStyle/>
          <a:p>
            <a:r>
              <a:rPr lang="zh-TW" altLang="en-US" sz="2800" dirty="0" smtClean="0">
                <a:solidFill>
                  <a:schemeClr val="tx1">
                    <a:lumMod val="75000"/>
                    <a:lumOff val="25000"/>
                  </a:schemeClr>
                </a:solidFill>
              </a:rPr>
              <a:t>班訪工作坊</a:t>
            </a:r>
            <a:r>
              <a:rPr lang="en-US" altLang="zh-TW" sz="2800" dirty="0" smtClean="0">
                <a:solidFill>
                  <a:schemeClr val="tx1">
                    <a:lumMod val="75000"/>
                    <a:lumOff val="25000"/>
                  </a:schemeClr>
                </a:solidFill>
              </a:rPr>
              <a:t>-</a:t>
            </a:r>
            <a:r>
              <a:rPr lang="zh-TW" altLang="en-US" sz="2800" dirty="0" smtClean="0">
                <a:solidFill>
                  <a:schemeClr val="tx1">
                    <a:lumMod val="75000"/>
                    <a:lumOff val="25000"/>
                  </a:schemeClr>
                </a:solidFill>
              </a:rPr>
              <a:t>中高年級教案</a:t>
            </a:r>
            <a:endParaRPr lang="zh-TW" altLang="en-US" sz="2800" dirty="0">
              <a:solidFill>
                <a:schemeClr val="tx1">
                  <a:lumMod val="75000"/>
                  <a:lumOff val="25000"/>
                </a:schemeClr>
              </a:solidFill>
            </a:endParaRPr>
          </a:p>
        </p:txBody>
      </p:sp>
      <p:sp>
        <p:nvSpPr>
          <p:cNvPr id="5" name="文字方塊 4"/>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什麼是</a:t>
            </a:r>
            <a:r>
              <a:rPr lang="zh-TW" altLang="en-US" dirty="0" smtClean="0">
                <a:solidFill>
                  <a:schemeClr val="accent6">
                    <a:lumMod val="75000"/>
                  </a:schemeClr>
                </a:solidFill>
              </a:rPr>
              <a:t>智慧財產權</a:t>
            </a:r>
            <a:endParaRPr lang="zh-TW" altLang="en-US" dirty="0">
              <a:solidFill>
                <a:schemeClr val="accent6">
                  <a:lumMod val="75000"/>
                </a:schemeClr>
              </a:solidFill>
            </a:endParaRPr>
          </a:p>
        </p:txBody>
      </p:sp>
      <p:pic>
        <p:nvPicPr>
          <p:cNvPr id="5122" name="Picture 2" descr="C:\Users\a14121\Desktop\icon\johnny-automatic-bag-of-money-800px.png"/>
          <p:cNvPicPr>
            <a:picLocks noChangeAspect="1" noChangeArrowheads="1"/>
          </p:cNvPicPr>
          <p:nvPr/>
        </p:nvPicPr>
        <p:blipFill>
          <a:blip r:embed="rId3" cstate="print"/>
          <a:srcRect/>
          <a:stretch>
            <a:fillRect/>
          </a:stretch>
        </p:blipFill>
        <p:spPr bwMode="auto">
          <a:xfrm>
            <a:off x="3995936" y="2492896"/>
            <a:ext cx="2052400" cy="2631282"/>
          </a:xfrm>
          <a:prstGeom prst="rect">
            <a:avLst/>
          </a:prstGeom>
          <a:noFill/>
        </p:spPr>
      </p:pic>
      <p:pic>
        <p:nvPicPr>
          <p:cNvPr id="5123" name="Picture 3" descr="C:\Users\a14121\Desktop\icon\Metacognition-800px.png"/>
          <p:cNvPicPr>
            <a:picLocks noChangeAspect="1" noChangeArrowheads="1"/>
          </p:cNvPicPr>
          <p:nvPr/>
        </p:nvPicPr>
        <p:blipFill>
          <a:blip r:embed="rId4" cstate="print"/>
          <a:srcRect/>
          <a:stretch>
            <a:fillRect/>
          </a:stretch>
        </p:blipFill>
        <p:spPr bwMode="auto">
          <a:xfrm>
            <a:off x="395536" y="2492896"/>
            <a:ext cx="2193417" cy="2304256"/>
          </a:xfrm>
          <a:prstGeom prst="rect">
            <a:avLst/>
          </a:prstGeom>
          <a:noFill/>
        </p:spPr>
      </p:pic>
      <p:sp>
        <p:nvSpPr>
          <p:cNvPr id="8" name="文字方塊 7"/>
          <p:cNvSpPr txBox="1"/>
          <p:nvPr/>
        </p:nvSpPr>
        <p:spPr>
          <a:xfrm>
            <a:off x="2771800" y="3140968"/>
            <a:ext cx="954107" cy="1015663"/>
          </a:xfrm>
          <a:prstGeom prst="rect">
            <a:avLst/>
          </a:prstGeom>
          <a:noFill/>
        </p:spPr>
        <p:txBody>
          <a:bodyPr wrap="none" rtlCol="0">
            <a:spAutoFit/>
          </a:bodyPr>
          <a:lstStyle/>
          <a:p>
            <a:r>
              <a:rPr lang="zh-TW" altLang="en-US" sz="6000" b="1" dirty="0" smtClean="0"/>
              <a:t>┼</a:t>
            </a:r>
            <a:endParaRPr lang="zh-TW" altLang="en-US" sz="6000" b="1" dirty="0"/>
          </a:p>
        </p:txBody>
      </p:sp>
      <p:sp>
        <p:nvSpPr>
          <p:cNvPr id="9" name="文字方塊 8"/>
          <p:cNvSpPr txBox="1"/>
          <p:nvPr/>
        </p:nvSpPr>
        <p:spPr>
          <a:xfrm>
            <a:off x="6282189" y="3212976"/>
            <a:ext cx="954107" cy="1015663"/>
          </a:xfrm>
          <a:prstGeom prst="rect">
            <a:avLst/>
          </a:prstGeom>
          <a:noFill/>
        </p:spPr>
        <p:txBody>
          <a:bodyPr wrap="none" rtlCol="0">
            <a:spAutoFit/>
          </a:bodyPr>
          <a:lstStyle/>
          <a:p>
            <a:r>
              <a:rPr lang="zh-TW" altLang="en-US" sz="6000" b="1" dirty="0" smtClean="0"/>
              <a:t>＝</a:t>
            </a:r>
            <a:endParaRPr lang="zh-TW" altLang="en-US" sz="6000" b="1" dirty="0"/>
          </a:p>
        </p:txBody>
      </p:sp>
      <p:sp>
        <p:nvSpPr>
          <p:cNvPr id="10" name="文字方塊 9"/>
          <p:cNvSpPr txBox="1"/>
          <p:nvPr/>
        </p:nvSpPr>
        <p:spPr>
          <a:xfrm>
            <a:off x="7290301" y="2805896"/>
            <a:ext cx="1468672" cy="1631216"/>
          </a:xfrm>
          <a:prstGeom prst="rect">
            <a:avLst/>
          </a:prstGeom>
          <a:noFill/>
        </p:spPr>
        <p:txBody>
          <a:bodyPr wrap="none" rtlCol="0">
            <a:spAutoFit/>
          </a:bodyPr>
          <a:lstStyle/>
          <a:p>
            <a:r>
              <a:rPr lang="zh-TW" altLang="en-US" sz="10000" b="1" dirty="0" smtClean="0"/>
              <a:t>？</a:t>
            </a:r>
            <a:endParaRPr lang="zh-TW" altLang="en-US" sz="10000" b="1" dirty="0"/>
          </a:p>
        </p:txBody>
      </p:sp>
      <p:sp>
        <p:nvSpPr>
          <p:cNvPr id="11" name="文字方塊 10"/>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0" y="144016"/>
          <a:ext cx="9144000"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144000" y="2420888"/>
            <a:ext cx="4140968" cy="2031325"/>
          </a:xfrm>
          <a:prstGeom prst="rect">
            <a:avLst/>
          </a:prstGeom>
          <a:noFill/>
        </p:spPr>
        <p:txBody>
          <a:bodyPr wrap="square" rtlCol="0">
            <a:spAutoFit/>
          </a:bodyPr>
          <a:lstStyle/>
          <a:p>
            <a:r>
              <a:rPr lang="en-US" altLang="zh-TW" dirty="0" smtClean="0">
                <a:latin typeface="華康雅風體W3" pitchFamily="65" charset="-120"/>
                <a:ea typeface="華康雅風體W3" pitchFamily="65" charset="-120"/>
              </a:rPr>
              <a:t>※</a:t>
            </a:r>
            <a:r>
              <a:rPr lang="zh-TW" altLang="en-US" dirty="0" smtClean="0">
                <a:latin typeface="華康雅風體W3" pitchFamily="65" charset="-120"/>
                <a:ea typeface="華康雅風體W3" pitchFamily="65" charset="-120"/>
              </a:rPr>
              <a:t>例：蔡伊琳畫了一個天使的圖案，因屬著作權法的美術著作，可受到著作權法的保護，如果蔡伊琳想把圖案放到商品上，若屬於獨創性商標，具有高度識別性，可申請註冊商標，如果再將圖案轉成物品的造型，可申請專利的保護。</a:t>
            </a:r>
            <a:endParaRPr lang="en-US" altLang="zh-TW" dirty="0" smtClean="0">
              <a:latin typeface="華康雅風體W3" pitchFamily="65" charset="-120"/>
              <a:ea typeface="華康雅風體W3" pitchFamily="65" charset="-120"/>
            </a:endParaRPr>
          </a:p>
          <a:p>
            <a:endParaRPr lang="zh-TW" altLang="en-US" dirty="0">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著作權保護什麼？</a:t>
            </a:r>
            <a:endParaRPr lang="zh-TW" altLang="en-US" dirty="0"/>
          </a:p>
        </p:txBody>
      </p:sp>
      <p:pic>
        <p:nvPicPr>
          <p:cNvPr id="1026" name="Picture 2" descr="C:\Users\a14121\Desktop\icon\i-love-bflat3-800px.png"/>
          <p:cNvPicPr>
            <a:picLocks noChangeAspect="1" noChangeArrowheads="1"/>
          </p:cNvPicPr>
          <p:nvPr/>
        </p:nvPicPr>
        <p:blipFill>
          <a:blip r:embed="rId3" cstate="print"/>
          <a:srcRect/>
          <a:stretch>
            <a:fillRect/>
          </a:stretch>
        </p:blipFill>
        <p:spPr bwMode="auto">
          <a:xfrm>
            <a:off x="395536" y="2852936"/>
            <a:ext cx="2496347" cy="1070309"/>
          </a:xfrm>
          <a:prstGeom prst="rect">
            <a:avLst/>
          </a:prstGeom>
          <a:noFill/>
        </p:spPr>
      </p:pic>
      <p:sp>
        <p:nvSpPr>
          <p:cNvPr id="10" name="文字方塊 9"/>
          <p:cNvSpPr txBox="1"/>
          <p:nvPr/>
        </p:nvSpPr>
        <p:spPr>
          <a:xfrm>
            <a:off x="539552" y="4077072"/>
            <a:ext cx="1851789" cy="954107"/>
          </a:xfrm>
          <a:prstGeom prst="rect">
            <a:avLst/>
          </a:prstGeom>
          <a:noFill/>
        </p:spPr>
        <p:txBody>
          <a:bodyPr wrap="none" rtlCol="0">
            <a:spAutoFit/>
          </a:bodyPr>
          <a:lstStyle/>
          <a:p>
            <a:pPr algn="ctr"/>
            <a:r>
              <a:rPr lang="zh-TW" altLang="en-US" sz="3000" b="1" dirty="0" smtClean="0">
                <a:solidFill>
                  <a:schemeClr val="accent5">
                    <a:lumMod val="50000"/>
                  </a:schemeClr>
                </a:solidFill>
                <a:latin typeface="華康雅風體W3" pitchFamily="65" charset="-120"/>
                <a:ea typeface="華康雅風體W3" pitchFamily="65" charset="-120"/>
              </a:rPr>
              <a:t>音樂</a:t>
            </a:r>
            <a:endParaRPr lang="en-US" altLang="zh-TW" sz="3000" b="1" dirty="0" smtClean="0">
              <a:solidFill>
                <a:schemeClr val="accent5">
                  <a:lumMod val="50000"/>
                </a:schemeClr>
              </a:solidFill>
              <a:latin typeface="華康雅風體W3" pitchFamily="65" charset="-120"/>
              <a:ea typeface="華康雅風體W3" pitchFamily="65" charset="-120"/>
            </a:endParaRPr>
          </a:p>
          <a:p>
            <a:r>
              <a:rPr lang="zh-TW" altLang="en-US" sz="2600" b="1" dirty="0" smtClean="0">
                <a:latin typeface="華康雅風體W3" pitchFamily="65" charset="-120"/>
                <a:ea typeface="華康雅風體W3" pitchFamily="65" charset="-120"/>
              </a:rPr>
              <a:t>曲譜、歌詞</a:t>
            </a:r>
            <a:endParaRPr lang="zh-TW" altLang="en-US" sz="2600" b="1" dirty="0">
              <a:latin typeface="華康雅風體W3" pitchFamily="65" charset="-120"/>
              <a:ea typeface="華康雅風體W3" pitchFamily="65" charset="-120"/>
            </a:endParaRPr>
          </a:p>
        </p:txBody>
      </p:sp>
      <p:pic>
        <p:nvPicPr>
          <p:cNvPr id="11" name="圖片 10" descr="icon_015.png"/>
          <p:cNvPicPr>
            <a:picLocks noChangeAspect="1"/>
          </p:cNvPicPr>
          <p:nvPr/>
        </p:nvPicPr>
        <p:blipFill>
          <a:blip r:embed="rId4" cstate="print"/>
          <a:stretch>
            <a:fillRect/>
          </a:stretch>
        </p:blipFill>
        <p:spPr>
          <a:xfrm>
            <a:off x="3491880" y="1916832"/>
            <a:ext cx="2232248" cy="3100345"/>
          </a:xfrm>
          <a:prstGeom prst="rect">
            <a:avLst/>
          </a:prstGeom>
        </p:spPr>
      </p:pic>
      <p:sp>
        <p:nvSpPr>
          <p:cNvPr id="12" name="文字方塊 11"/>
          <p:cNvSpPr txBox="1"/>
          <p:nvPr/>
        </p:nvSpPr>
        <p:spPr>
          <a:xfrm>
            <a:off x="3651672" y="5229200"/>
            <a:ext cx="2108270" cy="553998"/>
          </a:xfrm>
          <a:prstGeom prst="rect">
            <a:avLst/>
          </a:prstGeom>
          <a:noFill/>
        </p:spPr>
        <p:txBody>
          <a:bodyPr wrap="none" rtlCol="0">
            <a:spAutoFit/>
          </a:bodyPr>
          <a:lstStyle/>
          <a:p>
            <a:pPr algn="ctr"/>
            <a:r>
              <a:rPr lang="zh-TW" altLang="en-US" sz="3000" b="1" dirty="0" smtClean="0">
                <a:solidFill>
                  <a:schemeClr val="accent5">
                    <a:lumMod val="50000"/>
                  </a:schemeClr>
                </a:solidFill>
                <a:latin typeface="華康雅風體W3" pitchFamily="65" charset="-120"/>
                <a:ea typeface="華康雅風體W3" pitchFamily="65" charset="-120"/>
              </a:rPr>
              <a:t>戲劇、舞蹈</a:t>
            </a:r>
            <a:endParaRPr lang="zh-TW" altLang="en-US" sz="2600" b="1" dirty="0">
              <a:latin typeface="華康雅風體W3" pitchFamily="65" charset="-120"/>
              <a:ea typeface="華康雅風體W3" pitchFamily="65" charset="-120"/>
            </a:endParaRPr>
          </a:p>
        </p:txBody>
      </p:sp>
      <p:pic>
        <p:nvPicPr>
          <p:cNvPr id="13" name="圖片 12" descr="icon_025.png"/>
          <p:cNvPicPr>
            <a:picLocks noChangeAspect="1"/>
          </p:cNvPicPr>
          <p:nvPr/>
        </p:nvPicPr>
        <p:blipFill>
          <a:blip r:embed="rId5" cstate="print"/>
          <a:stretch>
            <a:fillRect/>
          </a:stretch>
        </p:blipFill>
        <p:spPr>
          <a:xfrm>
            <a:off x="6660232" y="2132856"/>
            <a:ext cx="2059052" cy="2520280"/>
          </a:xfrm>
          <a:prstGeom prst="rect">
            <a:avLst/>
          </a:prstGeom>
        </p:spPr>
      </p:pic>
      <p:sp>
        <p:nvSpPr>
          <p:cNvPr id="14" name="文字方塊 13"/>
          <p:cNvSpPr txBox="1"/>
          <p:nvPr/>
        </p:nvSpPr>
        <p:spPr>
          <a:xfrm>
            <a:off x="7021288" y="4941168"/>
            <a:ext cx="954107" cy="553998"/>
          </a:xfrm>
          <a:prstGeom prst="rect">
            <a:avLst/>
          </a:prstGeom>
          <a:noFill/>
        </p:spPr>
        <p:txBody>
          <a:bodyPr wrap="none" rtlCol="0">
            <a:spAutoFit/>
          </a:bodyPr>
          <a:lstStyle/>
          <a:p>
            <a:pPr algn="ctr"/>
            <a:r>
              <a:rPr lang="zh-TW" altLang="en-US" sz="3000" b="1" dirty="0" smtClean="0">
                <a:solidFill>
                  <a:schemeClr val="accent5">
                    <a:lumMod val="50000"/>
                  </a:schemeClr>
                </a:solidFill>
                <a:latin typeface="華康雅風體W3" pitchFamily="65" charset="-120"/>
                <a:ea typeface="華康雅風體W3" pitchFamily="65" charset="-120"/>
              </a:rPr>
              <a:t>表演</a:t>
            </a:r>
            <a:endParaRPr lang="zh-TW" altLang="en-US" sz="2600" b="1" dirty="0">
              <a:latin typeface="華康雅風體W3" pitchFamily="65" charset="-120"/>
              <a:ea typeface="華康雅風體W3" pitchFamily="65" charset="-120"/>
            </a:endParaRPr>
          </a:p>
        </p:txBody>
      </p:sp>
      <p:sp>
        <p:nvSpPr>
          <p:cNvPr id="15" name="文字方塊 14"/>
          <p:cNvSpPr txBox="1"/>
          <p:nvPr/>
        </p:nvSpPr>
        <p:spPr>
          <a:xfrm>
            <a:off x="5868144" y="6546830"/>
            <a:ext cx="3365024"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smtClean="0">
                <a:solidFill>
                  <a:schemeClr val="bg1">
                    <a:lumMod val="50000"/>
                  </a:schemeClr>
                </a:solidFill>
                <a:latin typeface="華康雅風體W3" pitchFamily="65" charset="-120"/>
                <a:ea typeface="華康雅風體W3" pitchFamily="65" charset="-120"/>
              </a:rPr>
              <a:t> </a:t>
            </a:r>
            <a:r>
              <a:rPr lang="en-US" altLang="zh-TW" sz="1600" b="1" dirty="0" err="1" smtClean="0">
                <a:solidFill>
                  <a:schemeClr val="bg1">
                    <a:lumMod val="50000"/>
                  </a:schemeClr>
                </a:solidFill>
                <a:latin typeface="華康雅風體W3" pitchFamily="65" charset="-120"/>
                <a:ea typeface="華康雅風體W3" pitchFamily="65" charset="-120"/>
              </a:rPr>
              <a:t>Freepik</a:t>
            </a:r>
            <a:r>
              <a:rPr lang="zh-TW" altLang="en-US" sz="1600" b="1" dirty="0" smtClean="0">
                <a:solidFill>
                  <a:schemeClr val="bg1">
                    <a:lumMod val="50000"/>
                  </a:schemeClr>
                </a:solidFill>
                <a:latin typeface="華康雅風體W3" pitchFamily="65" charset="-120"/>
                <a:ea typeface="華康雅風體W3" pitchFamily="65" charset="-120"/>
              </a:rPr>
              <a:t>、</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著作權保護什麼？</a:t>
            </a:r>
            <a:endParaRPr lang="zh-TW" altLang="en-US" dirty="0"/>
          </a:p>
        </p:txBody>
      </p:sp>
      <p:pic>
        <p:nvPicPr>
          <p:cNvPr id="11" name="圖片 10" descr="icon_015.png"/>
          <p:cNvPicPr>
            <a:picLocks noChangeAspect="1"/>
          </p:cNvPicPr>
          <p:nvPr/>
        </p:nvPicPr>
        <p:blipFill>
          <a:blip r:embed="rId3" cstate="print"/>
          <a:stretch>
            <a:fillRect/>
          </a:stretch>
        </p:blipFill>
        <p:spPr>
          <a:xfrm>
            <a:off x="6516216" y="2348880"/>
            <a:ext cx="2160240" cy="1538994"/>
          </a:xfrm>
          <a:prstGeom prst="rect">
            <a:avLst/>
          </a:prstGeom>
        </p:spPr>
      </p:pic>
      <p:sp>
        <p:nvSpPr>
          <p:cNvPr id="13" name="文字方塊 12"/>
          <p:cNvSpPr txBox="1"/>
          <p:nvPr/>
        </p:nvSpPr>
        <p:spPr>
          <a:xfrm>
            <a:off x="6680651" y="4394216"/>
            <a:ext cx="1851789" cy="1354217"/>
          </a:xfrm>
          <a:prstGeom prst="rect">
            <a:avLst/>
          </a:prstGeom>
          <a:noFill/>
        </p:spPr>
        <p:txBody>
          <a:bodyPr wrap="none" rtlCol="0">
            <a:spAutoFit/>
          </a:bodyPr>
          <a:lstStyle/>
          <a:p>
            <a:pPr algn="ctr"/>
            <a:r>
              <a:rPr lang="zh-TW" altLang="en-US" sz="3000" b="1" dirty="0" smtClean="0">
                <a:solidFill>
                  <a:schemeClr val="accent5">
                    <a:lumMod val="50000"/>
                  </a:schemeClr>
                </a:solidFill>
                <a:latin typeface="華康雅風體W3" pitchFamily="65" charset="-120"/>
                <a:ea typeface="華康雅風體W3" pitchFamily="65" charset="-120"/>
              </a:rPr>
              <a:t>圖形</a:t>
            </a:r>
            <a:endParaRPr lang="en-US" altLang="zh-TW" sz="3000" b="1" dirty="0" smtClean="0">
              <a:solidFill>
                <a:schemeClr val="accent5">
                  <a:lumMod val="50000"/>
                </a:schemeClr>
              </a:solidFill>
              <a:latin typeface="華康雅風體W3" pitchFamily="65" charset="-120"/>
              <a:ea typeface="華康雅風體W3" pitchFamily="65" charset="-120"/>
            </a:endParaRPr>
          </a:p>
          <a:p>
            <a:r>
              <a:rPr lang="zh-TW" altLang="en-US" sz="2600" b="1" dirty="0" smtClean="0">
                <a:latin typeface="華康雅風體W3" pitchFamily="65" charset="-120"/>
                <a:ea typeface="華康雅風體W3" pitchFamily="65" charset="-120"/>
              </a:rPr>
              <a:t>地圖、圖表</a:t>
            </a:r>
            <a:endParaRPr lang="en-US" altLang="zh-TW" sz="2600" b="1" dirty="0" smtClean="0">
              <a:latin typeface="華康雅風體W3" pitchFamily="65" charset="-120"/>
              <a:ea typeface="華康雅風體W3" pitchFamily="65" charset="-120"/>
            </a:endParaRPr>
          </a:p>
          <a:p>
            <a:r>
              <a:rPr lang="zh-TW" altLang="en-US" sz="2600" b="1" dirty="0" smtClean="0">
                <a:latin typeface="華康雅風體W3" pitchFamily="65" charset="-120"/>
                <a:ea typeface="華康雅風體W3" pitchFamily="65" charset="-120"/>
              </a:rPr>
              <a:t>工程設計圖</a:t>
            </a:r>
            <a:endParaRPr lang="en-US" altLang="zh-TW" sz="2600" b="1" dirty="0" smtClean="0">
              <a:latin typeface="華康雅風體W3" pitchFamily="65" charset="-120"/>
              <a:ea typeface="華康雅風體W3" pitchFamily="65" charset="-120"/>
            </a:endParaRPr>
          </a:p>
        </p:txBody>
      </p:sp>
      <p:pic>
        <p:nvPicPr>
          <p:cNvPr id="12" name="圖片 11" descr="icon_020.png"/>
          <p:cNvPicPr>
            <a:picLocks noChangeAspect="1"/>
          </p:cNvPicPr>
          <p:nvPr/>
        </p:nvPicPr>
        <p:blipFill>
          <a:blip r:embed="rId4" cstate="print"/>
          <a:stretch>
            <a:fillRect/>
          </a:stretch>
        </p:blipFill>
        <p:spPr>
          <a:xfrm>
            <a:off x="3491880" y="1988840"/>
            <a:ext cx="2088232" cy="1995422"/>
          </a:xfrm>
          <a:prstGeom prst="rect">
            <a:avLst/>
          </a:prstGeom>
        </p:spPr>
      </p:pic>
      <p:pic>
        <p:nvPicPr>
          <p:cNvPr id="14" name="圖片 13" descr="icon_001.png"/>
          <p:cNvPicPr>
            <a:picLocks noChangeAspect="1"/>
          </p:cNvPicPr>
          <p:nvPr/>
        </p:nvPicPr>
        <p:blipFill>
          <a:blip r:embed="rId5" cstate="print"/>
          <a:stretch>
            <a:fillRect/>
          </a:stretch>
        </p:blipFill>
        <p:spPr>
          <a:xfrm>
            <a:off x="539552" y="1628800"/>
            <a:ext cx="2200657" cy="2707157"/>
          </a:xfrm>
          <a:prstGeom prst="rect">
            <a:avLst/>
          </a:prstGeom>
        </p:spPr>
      </p:pic>
      <p:sp>
        <p:nvSpPr>
          <p:cNvPr id="15" name="文字方塊 14"/>
          <p:cNvSpPr txBox="1"/>
          <p:nvPr/>
        </p:nvSpPr>
        <p:spPr>
          <a:xfrm>
            <a:off x="631979" y="4601987"/>
            <a:ext cx="1851789" cy="954107"/>
          </a:xfrm>
          <a:prstGeom prst="rect">
            <a:avLst/>
          </a:prstGeom>
          <a:noFill/>
        </p:spPr>
        <p:txBody>
          <a:bodyPr wrap="none" rtlCol="0">
            <a:spAutoFit/>
          </a:bodyPr>
          <a:lstStyle/>
          <a:p>
            <a:pPr algn="ctr"/>
            <a:r>
              <a:rPr lang="zh-TW" altLang="en-US" sz="3000" b="1" dirty="0" smtClean="0">
                <a:solidFill>
                  <a:schemeClr val="accent5">
                    <a:lumMod val="50000"/>
                  </a:schemeClr>
                </a:solidFill>
                <a:latin typeface="華康雅風體W3" pitchFamily="65" charset="-120"/>
                <a:ea typeface="華康雅風體W3" pitchFamily="65" charset="-120"/>
              </a:rPr>
              <a:t>視聽</a:t>
            </a:r>
            <a:endParaRPr lang="en-US" altLang="zh-TW" sz="3000" b="1" dirty="0" smtClean="0">
              <a:solidFill>
                <a:schemeClr val="accent5">
                  <a:lumMod val="50000"/>
                </a:schemeClr>
              </a:solidFill>
              <a:latin typeface="華康雅風體W3" pitchFamily="65" charset="-120"/>
              <a:ea typeface="華康雅風體W3" pitchFamily="65" charset="-120"/>
            </a:endParaRPr>
          </a:p>
          <a:p>
            <a:r>
              <a:rPr lang="zh-TW" altLang="en-US" sz="2600" b="1" dirty="0" smtClean="0">
                <a:latin typeface="華康雅風體W3" pitchFamily="65" charset="-120"/>
                <a:ea typeface="華康雅風體W3" pitchFamily="65" charset="-120"/>
              </a:rPr>
              <a:t>電影、錄影</a:t>
            </a:r>
            <a:endParaRPr lang="en-US" altLang="zh-TW" sz="2600" b="1" dirty="0" smtClean="0">
              <a:latin typeface="華康雅風體W3" pitchFamily="65" charset="-120"/>
              <a:ea typeface="華康雅風體W3" pitchFamily="65" charset="-120"/>
            </a:endParaRPr>
          </a:p>
        </p:txBody>
      </p:sp>
      <p:sp>
        <p:nvSpPr>
          <p:cNvPr id="16" name="文字方塊 15"/>
          <p:cNvSpPr txBox="1"/>
          <p:nvPr/>
        </p:nvSpPr>
        <p:spPr>
          <a:xfrm>
            <a:off x="4139952" y="4392423"/>
            <a:ext cx="954107" cy="553998"/>
          </a:xfrm>
          <a:prstGeom prst="rect">
            <a:avLst/>
          </a:prstGeom>
          <a:noFill/>
        </p:spPr>
        <p:txBody>
          <a:bodyPr wrap="none" rtlCol="0">
            <a:spAutoFit/>
          </a:bodyPr>
          <a:lstStyle/>
          <a:p>
            <a:pPr algn="ctr"/>
            <a:r>
              <a:rPr lang="zh-TW" altLang="en-US" sz="3000" b="1" dirty="0" smtClean="0">
                <a:solidFill>
                  <a:schemeClr val="accent5">
                    <a:lumMod val="50000"/>
                  </a:schemeClr>
                </a:solidFill>
                <a:latin typeface="華康雅風體W3" pitchFamily="65" charset="-120"/>
                <a:ea typeface="華康雅風體W3" pitchFamily="65" charset="-120"/>
              </a:rPr>
              <a:t>錄音</a:t>
            </a:r>
            <a:endParaRPr lang="en-US" altLang="zh-TW" sz="3000" b="1" dirty="0" smtClean="0">
              <a:solidFill>
                <a:schemeClr val="accent5">
                  <a:lumMod val="50000"/>
                </a:schemeClr>
              </a:solidFill>
              <a:latin typeface="華康雅風體W3" pitchFamily="65" charset="-120"/>
              <a:ea typeface="華康雅風體W3" pitchFamily="65" charset="-120"/>
            </a:endParaRPr>
          </a:p>
        </p:txBody>
      </p:sp>
      <p:sp>
        <p:nvSpPr>
          <p:cNvPr id="17" name="文字方塊 16"/>
          <p:cNvSpPr txBox="1"/>
          <p:nvPr/>
        </p:nvSpPr>
        <p:spPr>
          <a:xfrm>
            <a:off x="7236296" y="6546830"/>
            <a:ext cx="1928733"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Freepik</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著作權保護什麼？</a:t>
            </a:r>
            <a:endParaRPr lang="zh-TW" altLang="en-US" dirty="0"/>
          </a:p>
        </p:txBody>
      </p:sp>
      <p:pic>
        <p:nvPicPr>
          <p:cNvPr id="6" name="圖片 5" descr="icon_018.png"/>
          <p:cNvPicPr>
            <a:picLocks noChangeAspect="1"/>
          </p:cNvPicPr>
          <p:nvPr/>
        </p:nvPicPr>
        <p:blipFill>
          <a:blip r:embed="rId2" cstate="print"/>
          <a:stretch>
            <a:fillRect/>
          </a:stretch>
        </p:blipFill>
        <p:spPr>
          <a:xfrm>
            <a:off x="1402878" y="1772816"/>
            <a:ext cx="2707039" cy="2736304"/>
          </a:xfrm>
          <a:prstGeom prst="rect">
            <a:avLst/>
          </a:prstGeom>
        </p:spPr>
      </p:pic>
      <p:sp>
        <p:nvSpPr>
          <p:cNvPr id="7" name="文字方塊 6"/>
          <p:cNvSpPr txBox="1"/>
          <p:nvPr/>
        </p:nvSpPr>
        <p:spPr>
          <a:xfrm>
            <a:off x="1373613" y="4725144"/>
            <a:ext cx="2852063" cy="1354217"/>
          </a:xfrm>
          <a:prstGeom prst="rect">
            <a:avLst/>
          </a:prstGeom>
          <a:noFill/>
        </p:spPr>
        <p:txBody>
          <a:bodyPr wrap="none" rtlCol="0">
            <a:spAutoFit/>
          </a:bodyPr>
          <a:lstStyle/>
          <a:p>
            <a:pPr algn="ctr"/>
            <a:r>
              <a:rPr lang="zh-TW" altLang="en-US" sz="3000" b="1" dirty="0" smtClean="0">
                <a:solidFill>
                  <a:schemeClr val="accent5">
                    <a:lumMod val="50000"/>
                  </a:schemeClr>
                </a:solidFill>
                <a:latin typeface="華康雅風體W3" pitchFamily="65" charset="-120"/>
                <a:ea typeface="華康雅風體W3" pitchFamily="65" charset="-120"/>
              </a:rPr>
              <a:t>美術</a:t>
            </a:r>
          </a:p>
          <a:p>
            <a:r>
              <a:rPr lang="zh-TW" altLang="en-US" sz="2600" b="1" dirty="0" smtClean="0">
                <a:latin typeface="華康雅風體W3" pitchFamily="65" charset="-120"/>
                <a:ea typeface="華康雅風體W3" pitchFamily="65" charset="-120"/>
              </a:rPr>
              <a:t>繪畫、素描、漫畫</a:t>
            </a:r>
            <a:endParaRPr lang="en-US" altLang="zh-TW" sz="2600" b="1" dirty="0" smtClean="0">
              <a:latin typeface="華康雅風體W3" pitchFamily="65" charset="-120"/>
              <a:ea typeface="華康雅風體W3" pitchFamily="65" charset="-120"/>
            </a:endParaRPr>
          </a:p>
          <a:p>
            <a:r>
              <a:rPr lang="zh-TW" altLang="en-US" sz="2600" b="1" dirty="0" smtClean="0">
                <a:latin typeface="華康雅風體W3" pitchFamily="65" charset="-120"/>
                <a:ea typeface="華康雅風體W3" pitchFamily="65" charset="-120"/>
              </a:rPr>
              <a:t>卡通、書法、雕塑</a:t>
            </a:r>
            <a:endParaRPr lang="en-US" altLang="zh-TW" sz="2600" b="1" dirty="0" smtClean="0">
              <a:latin typeface="華康雅風體W3" pitchFamily="65" charset="-120"/>
              <a:ea typeface="華康雅風體W3" pitchFamily="65" charset="-120"/>
            </a:endParaRPr>
          </a:p>
        </p:txBody>
      </p:sp>
      <p:pic>
        <p:nvPicPr>
          <p:cNvPr id="1026" name="Picture 2" descr="C:\Users\a14121\Desktop\icon\i-love-bflat3-800px.png"/>
          <p:cNvPicPr>
            <a:picLocks noChangeAspect="1" noChangeArrowheads="1"/>
          </p:cNvPicPr>
          <p:nvPr/>
        </p:nvPicPr>
        <p:blipFill>
          <a:blip r:embed="rId3" cstate="print"/>
          <a:srcRect l="19647" t="6480" r="16713" b="6039"/>
          <a:stretch>
            <a:fillRect/>
          </a:stretch>
        </p:blipFill>
        <p:spPr bwMode="auto">
          <a:xfrm>
            <a:off x="5580112" y="1844824"/>
            <a:ext cx="2664296" cy="2736304"/>
          </a:xfrm>
          <a:prstGeom prst="rect">
            <a:avLst/>
          </a:prstGeom>
          <a:noFill/>
        </p:spPr>
      </p:pic>
      <p:sp>
        <p:nvSpPr>
          <p:cNvPr id="10" name="文字方塊 9"/>
          <p:cNvSpPr txBox="1"/>
          <p:nvPr/>
        </p:nvSpPr>
        <p:spPr>
          <a:xfrm>
            <a:off x="5771162" y="4869160"/>
            <a:ext cx="2185214" cy="954107"/>
          </a:xfrm>
          <a:prstGeom prst="rect">
            <a:avLst/>
          </a:prstGeom>
          <a:noFill/>
        </p:spPr>
        <p:txBody>
          <a:bodyPr wrap="none" rtlCol="0">
            <a:spAutoFit/>
          </a:bodyPr>
          <a:lstStyle/>
          <a:p>
            <a:pPr algn="ctr"/>
            <a:r>
              <a:rPr lang="zh-TW" altLang="en-US" sz="3000" b="1" dirty="0" smtClean="0">
                <a:solidFill>
                  <a:schemeClr val="accent5">
                    <a:lumMod val="50000"/>
                  </a:schemeClr>
                </a:solidFill>
                <a:latin typeface="華康雅風體W3" pitchFamily="65" charset="-120"/>
                <a:ea typeface="華康雅風體W3" pitchFamily="65" charset="-120"/>
              </a:rPr>
              <a:t>攝影</a:t>
            </a:r>
            <a:endParaRPr lang="en-US" altLang="zh-TW" sz="3000" b="1" dirty="0" smtClean="0">
              <a:solidFill>
                <a:schemeClr val="accent5">
                  <a:lumMod val="50000"/>
                </a:schemeClr>
              </a:solidFill>
              <a:latin typeface="華康雅風體W3" pitchFamily="65" charset="-120"/>
              <a:ea typeface="華康雅風體W3" pitchFamily="65" charset="-120"/>
            </a:endParaRPr>
          </a:p>
          <a:p>
            <a:r>
              <a:rPr lang="zh-TW" altLang="en-US" sz="2600" b="1" dirty="0" smtClean="0">
                <a:latin typeface="華康雅風體W3" pitchFamily="65" charset="-120"/>
                <a:ea typeface="華康雅風體W3" pitchFamily="65" charset="-120"/>
              </a:rPr>
              <a:t>照片、幻燈片</a:t>
            </a:r>
            <a:endParaRPr lang="zh-TW" altLang="en-US" sz="2600" b="1" dirty="0">
              <a:latin typeface="華康雅風體W3" pitchFamily="65" charset="-120"/>
              <a:ea typeface="華康雅風體W3" pitchFamily="65" charset="-120"/>
            </a:endParaRPr>
          </a:p>
        </p:txBody>
      </p:sp>
      <p:sp>
        <p:nvSpPr>
          <p:cNvPr id="9" name="文字方塊 8"/>
          <p:cNvSpPr txBox="1"/>
          <p:nvPr/>
        </p:nvSpPr>
        <p:spPr>
          <a:xfrm>
            <a:off x="7236296" y="6546830"/>
            <a:ext cx="1928733"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Freepik</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著作權保護什麼？</a:t>
            </a:r>
            <a:endParaRPr lang="zh-TW" altLang="en-US" dirty="0"/>
          </a:p>
        </p:txBody>
      </p:sp>
      <p:pic>
        <p:nvPicPr>
          <p:cNvPr id="11" name="圖片 10" descr="icon_015.png"/>
          <p:cNvPicPr>
            <a:picLocks noChangeAspect="1"/>
          </p:cNvPicPr>
          <p:nvPr/>
        </p:nvPicPr>
        <p:blipFill>
          <a:blip r:embed="rId2" cstate="print"/>
          <a:stretch>
            <a:fillRect/>
          </a:stretch>
        </p:blipFill>
        <p:spPr>
          <a:xfrm>
            <a:off x="3538914" y="1628799"/>
            <a:ext cx="1728192" cy="2546203"/>
          </a:xfrm>
          <a:prstGeom prst="rect">
            <a:avLst/>
          </a:prstGeom>
        </p:spPr>
      </p:pic>
      <p:sp>
        <p:nvSpPr>
          <p:cNvPr id="13" name="文字方塊 12"/>
          <p:cNvSpPr txBox="1"/>
          <p:nvPr/>
        </p:nvSpPr>
        <p:spPr>
          <a:xfrm>
            <a:off x="3322890" y="4523055"/>
            <a:ext cx="2185214" cy="1354217"/>
          </a:xfrm>
          <a:prstGeom prst="rect">
            <a:avLst/>
          </a:prstGeom>
          <a:noFill/>
        </p:spPr>
        <p:txBody>
          <a:bodyPr wrap="none" rtlCol="0">
            <a:spAutoFit/>
          </a:bodyPr>
          <a:lstStyle/>
          <a:p>
            <a:pPr algn="ctr"/>
            <a:r>
              <a:rPr lang="zh-TW" altLang="en-US" sz="3000" b="1" dirty="0" smtClean="0">
                <a:solidFill>
                  <a:schemeClr val="accent5">
                    <a:lumMod val="50000"/>
                  </a:schemeClr>
                </a:solidFill>
                <a:latin typeface="華康雅風體W3" pitchFamily="65" charset="-120"/>
                <a:ea typeface="華康雅風體W3" pitchFamily="65" charset="-120"/>
              </a:rPr>
              <a:t>建築</a:t>
            </a:r>
            <a:endParaRPr lang="en-US" altLang="zh-TW" sz="3000" b="1" dirty="0" smtClean="0">
              <a:solidFill>
                <a:schemeClr val="accent5">
                  <a:lumMod val="50000"/>
                </a:schemeClr>
              </a:solidFill>
              <a:latin typeface="華康雅風體W3" pitchFamily="65" charset="-120"/>
              <a:ea typeface="華康雅風體W3" pitchFamily="65" charset="-120"/>
            </a:endParaRPr>
          </a:p>
          <a:p>
            <a:r>
              <a:rPr lang="zh-TW" altLang="en-US" sz="2600" b="1" dirty="0" smtClean="0">
                <a:latin typeface="華康雅風體W3" pitchFamily="65" charset="-120"/>
                <a:ea typeface="華康雅風體W3" pitchFamily="65" charset="-120"/>
              </a:rPr>
              <a:t>設計圖、模型</a:t>
            </a:r>
            <a:endParaRPr lang="en-US" altLang="zh-TW" sz="2600" b="1" dirty="0" smtClean="0">
              <a:latin typeface="華康雅風體W3" pitchFamily="65" charset="-120"/>
              <a:ea typeface="華康雅風體W3" pitchFamily="65" charset="-120"/>
            </a:endParaRPr>
          </a:p>
          <a:p>
            <a:r>
              <a:rPr lang="zh-TW" altLang="en-US" sz="2600" b="1" dirty="0" smtClean="0">
                <a:latin typeface="華康雅風體W3" pitchFamily="65" charset="-120"/>
                <a:ea typeface="華康雅風體W3" pitchFamily="65" charset="-120"/>
              </a:rPr>
              <a:t>建築物</a:t>
            </a:r>
            <a:endParaRPr lang="en-US" altLang="zh-TW" sz="2600" b="1" dirty="0" smtClean="0">
              <a:latin typeface="華康雅風體W3" pitchFamily="65" charset="-120"/>
              <a:ea typeface="華康雅風體W3" pitchFamily="65" charset="-120"/>
            </a:endParaRPr>
          </a:p>
        </p:txBody>
      </p:sp>
      <p:pic>
        <p:nvPicPr>
          <p:cNvPr id="14" name="圖片 13" descr="icon_001.png"/>
          <p:cNvPicPr>
            <a:picLocks noChangeAspect="1"/>
          </p:cNvPicPr>
          <p:nvPr/>
        </p:nvPicPr>
        <p:blipFill>
          <a:blip r:embed="rId3" cstate="print"/>
          <a:stretch>
            <a:fillRect/>
          </a:stretch>
        </p:blipFill>
        <p:spPr>
          <a:xfrm>
            <a:off x="6300192" y="1866890"/>
            <a:ext cx="2344673" cy="2693323"/>
          </a:xfrm>
          <a:prstGeom prst="rect">
            <a:avLst/>
          </a:prstGeom>
        </p:spPr>
      </p:pic>
      <p:sp>
        <p:nvSpPr>
          <p:cNvPr id="15" name="文字方塊 14"/>
          <p:cNvSpPr txBox="1"/>
          <p:nvPr/>
        </p:nvSpPr>
        <p:spPr>
          <a:xfrm>
            <a:off x="6732240" y="4603194"/>
            <a:ext cx="1723549" cy="553998"/>
          </a:xfrm>
          <a:prstGeom prst="rect">
            <a:avLst/>
          </a:prstGeom>
          <a:noFill/>
        </p:spPr>
        <p:txBody>
          <a:bodyPr wrap="none" rtlCol="0">
            <a:spAutoFit/>
          </a:bodyPr>
          <a:lstStyle/>
          <a:p>
            <a:pPr algn="ctr"/>
            <a:r>
              <a:rPr lang="zh-TW" altLang="en-US" sz="3000" b="1" dirty="0" smtClean="0">
                <a:solidFill>
                  <a:schemeClr val="accent5">
                    <a:lumMod val="50000"/>
                  </a:schemeClr>
                </a:solidFill>
                <a:latin typeface="華康雅風體W3" pitchFamily="65" charset="-120"/>
                <a:ea typeface="華康雅風體W3" pitchFamily="65" charset="-120"/>
              </a:rPr>
              <a:t>電腦程式</a:t>
            </a:r>
            <a:endParaRPr lang="en-US" altLang="zh-TW" sz="2600" b="1" dirty="0" smtClean="0">
              <a:latin typeface="華康雅風體W3" pitchFamily="65" charset="-120"/>
              <a:ea typeface="華康雅風體W3" pitchFamily="65" charset="-120"/>
            </a:endParaRPr>
          </a:p>
        </p:txBody>
      </p:sp>
      <p:pic>
        <p:nvPicPr>
          <p:cNvPr id="10" name="圖片 9" descr="icon_018.png"/>
          <p:cNvPicPr>
            <a:picLocks noChangeAspect="1"/>
          </p:cNvPicPr>
          <p:nvPr/>
        </p:nvPicPr>
        <p:blipFill>
          <a:blip r:embed="rId4" cstate="print"/>
          <a:stretch>
            <a:fillRect/>
          </a:stretch>
        </p:blipFill>
        <p:spPr>
          <a:xfrm>
            <a:off x="833914" y="1652362"/>
            <a:ext cx="1721862" cy="2880320"/>
          </a:xfrm>
          <a:prstGeom prst="rect">
            <a:avLst/>
          </a:prstGeom>
        </p:spPr>
      </p:pic>
      <p:sp>
        <p:nvSpPr>
          <p:cNvPr id="12" name="文字方塊 11"/>
          <p:cNvSpPr txBox="1"/>
          <p:nvPr/>
        </p:nvSpPr>
        <p:spPr>
          <a:xfrm>
            <a:off x="703987" y="4779149"/>
            <a:ext cx="1851789" cy="954107"/>
          </a:xfrm>
          <a:prstGeom prst="rect">
            <a:avLst/>
          </a:prstGeom>
          <a:noFill/>
        </p:spPr>
        <p:txBody>
          <a:bodyPr wrap="none" rtlCol="0">
            <a:spAutoFit/>
          </a:bodyPr>
          <a:lstStyle/>
          <a:p>
            <a:pPr algn="ctr"/>
            <a:r>
              <a:rPr lang="zh-TW" altLang="en-US" sz="3000" b="1" dirty="0" smtClean="0">
                <a:solidFill>
                  <a:schemeClr val="accent5">
                    <a:lumMod val="50000"/>
                  </a:schemeClr>
                </a:solidFill>
                <a:latin typeface="華康雅風體W3" pitchFamily="65" charset="-120"/>
                <a:ea typeface="華康雅風體W3" pitchFamily="65" charset="-120"/>
              </a:rPr>
              <a:t>語文</a:t>
            </a:r>
            <a:endParaRPr lang="en-US" altLang="zh-TW" sz="3000" b="1" dirty="0" smtClean="0">
              <a:solidFill>
                <a:schemeClr val="accent5">
                  <a:lumMod val="50000"/>
                </a:schemeClr>
              </a:solidFill>
              <a:latin typeface="華康雅風體W3" pitchFamily="65" charset="-120"/>
              <a:ea typeface="華康雅風體W3" pitchFamily="65" charset="-120"/>
            </a:endParaRPr>
          </a:p>
          <a:p>
            <a:r>
              <a:rPr lang="zh-TW" altLang="en-US" sz="2600" b="1" dirty="0" smtClean="0">
                <a:latin typeface="華康雅風體W3" pitchFamily="65" charset="-120"/>
                <a:ea typeface="華康雅風體W3" pitchFamily="65" charset="-120"/>
              </a:rPr>
              <a:t>散文、小說</a:t>
            </a:r>
            <a:endParaRPr lang="zh-TW" altLang="en-US" sz="2600" b="1" dirty="0">
              <a:latin typeface="華康雅風體W3" pitchFamily="65" charset="-120"/>
              <a:ea typeface="華康雅風體W3" pitchFamily="65" charset="-120"/>
            </a:endParaRPr>
          </a:p>
        </p:txBody>
      </p:sp>
      <p:sp>
        <p:nvSpPr>
          <p:cNvPr id="16" name="文字方塊 15"/>
          <p:cNvSpPr txBox="1"/>
          <p:nvPr/>
        </p:nvSpPr>
        <p:spPr>
          <a:xfrm>
            <a:off x="7236296" y="6546830"/>
            <a:ext cx="1928733"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Freepik</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連連看</a:t>
            </a:r>
            <a:endParaRPr lang="zh-TW" altLang="en-US" dirty="0"/>
          </a:p>
        </p:txBody>
      </p:sp>
      <p:sp>
        <p:nvSpPr>
          <p:cNvPr id="5" name="文字方塊 4"/>
          <p:cNvSpPr txBox="1"/>
          <p:nvPr/>
        </p:nvSpPr>
        <p:spPr>
          <a:xfrm>
            <a:off x="1205042" y="2202537"/>
            <a:ext cx="2646878" cy="2954655"/>
          </a:xfrm>
          <a:prstGeom prst="rect">
            <a:avLst/>
          </a:prstGeom>
          <a:noFill/>
        </p:spPr>
        <p:txBody>
          <a:bodyPr wrap="none" rtlCol="0">
            <a:spAutoFit/>
          </a:bodyPr>
          <a:lstStyle/>
          <a:p>
            <a:pPr>
              <a:spcBef>
                <a:spcPts val="1200"/>
              </a:spcBef>
            </a:pPr>
            <a:r>
              <a:rPr lang="zh-TW" altLang="en-US" sz="3200" b="1" dirty="0" smtClean="0">
                <a:solidFill>
                  <a:srgbClr val="660066"/>
                </a:solidFill>
                <a:latin typeface="華康雅風體W3" pitchFamily="65" charset="-120"/>
                <a:ea typeface="華康雅風體W3" pitchFamily="65" charset="-120"/>
              </a:rPr>
              <a:t>阿信作詞作曲</a:t>
            </a:r>
            <a:endParaRPr lang="en-US" altLang="zh-TW" sz="3200" b="1" dirty="0" smtClean="0">
              <a:solidFill>
                <a:srgbClr val="660066"/>
              </a:solidFill>
              <a:latin typeface="華康雅風體W3" pitchFamily="65" charset="-120"/>
              <a:ea typeface="華康雅風體W3" pitchFamily="65" charset="-120"/>
            </a:endParaRPr>
          </a:p>
          <a:p>
            <a:pPr>
              <a:spcBef>
                <a:spcPts val="1200"/>
              </a:spcBef>
            </a:pPr>
            <a:r>
              <a:rPr lang="zh-TW" altLang="en-US" sz="3200" b="1" dirty="0" smtClean="0">
                <a:solidFill>
                  <a:srgbClr val="660066"/>
                </a:solidFill>
                <a:latin typeface="華康雅風體W3" pitchFamily="65" charset="-120"/>
                <a:ea typeface="華康雅風體W3" pitchFamily="65" charset="-120"/>
              </a:rPr>
              <a:t>五月天</a:t>
            </a:r>
            <a:r>
              <a:rPr lang="en-US" altLang="zh-TW" sz="3200" b="1" dirty="0" smtClean="0">
                <a:solidFill>
                  <a:srgbClr val="660066"/>
                </a:solidFill>
                <a:latin typeface="華康雅風體W3" pitchFamily="65" charset="-120"/>
                <a:ea typeface="華康雅風體W3" pitchFamily="65" charset="-120"/>
              </a:rPr>
              <a:t>CD</a:t>
            </a:r>
          </a:p>
          <a:p>
            <a:pPr>
              <a:spcBef>
                <a:spcPts val="1200"/>
              </a:spcBef>
            </a:pPr>
            <a:r>
              <a:rPr lang="zh-TW" altLang="en-US" sz="3200" b="1" dirty="0" smtClean="0">
                <a:solidFill>
                  <a:srgbClr val="660066"/>
                </a:solidFill>
                <a:latin typeface="華康雅風體W3" pitchFamily="65" charset="-120"/>
                <a:ea typeface="華康雅風體W3" pitchFamily="65" charset="-120"/>
              </a:rPr>
              <a:t>五月天</a:t>
            </a:r>
            <a:r>
              <a:rPr lang="en-US" altLang="zh-TW" sz="3200" b="1" dirty="0" smtClean="0">
                <a:solidFill>
                  <a:srgbClr val="660066"/>
                </a:solidFill>
                <a:latin typeface="華康雅風體W3" pitchFamily="65" charset="-120"/>
                <a:ea typeface="華康雅風體W3" pitchFamily="65" charset="-120"/>
              </a:rPr>
              <a:t>DVD</a:t>
            </a:r>
          </a:p>
          <a:p>
            <a:pPr>
              <a:spcBef>
                <a:spcPts val="1200"/>
              </a:spcBef>
            </a:pPr>
            <a:r>
              <a:rPr lang="zh-TW" altLang="en-US" sz="3200" b="1" dirty="0" smtClean="0">
                <a:solidFill>
                  <a:srgbClr val="660066"/>
                </a:solidFill>
                <a:latin typeface="華康雅風體W3" pitchFamily="65" charset="-120"/>
                <a:ea typeface="華康雅風體W3" pitchFamily="65" charset="-120"/>
              </a:rPr>
              <a:t>五月天演唱會</a:t>
            </a:r>
            <a:endParaRPr lang="en-US" altLang="zh-TW" sz="3200" b="1" dirty="0" smtClean="0">
              <a:solidFill>
                <a:srgbClr val="660066"/>
              </a:solidFill>
              <a:latin typeface="華康雅風體W3" pitchFamily="65" charset="-120"/>
              <a:ea typeface="華康雅風體W3" pitchFamily="65" charset="-120"/>
            </a:endParaRPr>
          </a:p>
          <a:p>
            <a:pPr>
              <a:spcBef>
                <a:spcPts val="1200"/>
              </a:spcBef>
            </a:pPr>
            <a:endParaRPr lang="zh-TW" altLang="en-US" dirty="0">
              <a:solidFill>
                <a:srgbClr val="660066"/>
              </a:solidFill>
            </a:endParaRPr>
          </a:p>
        </p:txBody>
      </p:sp>
      <p:sp>
        <p:nvSpPr>
          <p:cNvPr id="6" name="文字方塊 5"/>
          <p:cNvSpPr txBox="1"/>
          <p:nvPr/>
        </p:nvSpPr>
        <p:spPr>
          <a:xfrm>
            <a:off x="6518925" y="1988840"/>
            <a:ext cx="1005403" cy="3431709"/>
          </a:xfrm>
          <a:prstGeom prst="rect">
            <a:avLst/>
          </a:prstGeom>
          <a:noFill/>
        </p:spPr>
        <p:txBody>
          <a:bodyPr wrap="none" rtlCol="0">
            <a:spAutoFit/>
          </a:bodyPr>
          <a:lstStyle/>
          <a:p>
            <a:pPr>
              <a:spcBef>
                <a:spcPts val="600"/>
              </a:spcBef>
            </a:pPr>
            <a:r>
              <a:rPr lang="zh-TW" altLang="en-US" sz="3200" b="1" dirty="0" smtClean="0">
                <a:solidFill>
                  <a:schemeClr val="accent6">
                    <a:lumMod val="75000"/>
                  </a:schemeClr>
                </a:solidFill>
                <a:latin typeface="華康雅風體W3" pitchFamily="65" charset="-120"/>
                <a:ea typeface="華康雅風體W3" pitchFamily="65" charset="-120"/>
              </a:rPr>
              <a:t>錄音</a:t>
            </a:r>
            <a:endParaRPr lang="en-US" altLang="zh-TW" sz="3200" b="1" dirty="0" smtClean="0">
              <a:solidFill>
                <a:schemeClr val="accent6">
                  <a:lumMod val="75000"/>
                </a:schemeClr>
              </a:solidFill>
              <a:latin typeface="華康雅風體W3" pitchFamily="65" charset="-120"/>
              <a:ea typeface="華康雅風體W3" pitchFamily="65" charset="-120"/>
            </a:endParaRPr>
          </a:p>
          <a:p>
            <a:pPr>
              <a:spcBef>
                <a:spcPts val="600"/>
              </a:spcBef>
            </a:pPr>
            <a:r>
              <a:rPr lang="zh-TW" altLang="en-US" sz="3200" b="1" dirty="0" smtClean="0">
                <a:solidFill>
                  <a:schemeClr val="accent6">
                    <a:lumMod val="75000"/>
                  </a:schemeClr>
                </a:solidFill>
                <a:latin typeface="華康雅風體W3" pitchFamily="65" charset="-120"/>
                <a:ea typeface="華康雅風體W3" pitchFamily="65" charset="-120"/>
              </a:rPr>
              <a:t>表演</a:t>
            </a:r>
            <a:endParaRPr lang="en-US" altLang="zh-TW" sz="3200" b="1" dirty="0" smtClean="0">
              <a:solidFill>
                <a:schemeClr val="accent6">
                  <a:lumMod val="75000"/>
                </a:schemeClr>
              </a:solidFill>
              <a:latin typeface="華康雅風體W3" pitchFamily="65" charset="-120"/>
              <a:ea typeface="華康雅風體W3" pitchFamily="65" charset="-120"/>
            </a:endParaRPr>
          </a:p>
          <a:p>
            <a:pPr>
              <a:spcBef>
                <a:spcPts val="600"/>
              </a:spcBef>
            </a:pPr>
            <a:r>
              <a:rPr lang="zh-TW" altLang="en-US" sz="3200" b="1" dirty="0" smtClean="0">
                <a:solidFill>
                  <a:schemeClr val="accent6">
                    <a:lumMod val="75000"/>
                  </a:schemeClr>
                </a:solidFill>
                <a:latin typeface="華康雅風體W3" pitchFamily="65" charset="-120"/>
                <a:ea typeface="華康雅風體W3" pitchFamily="65" charset="-120"/>
              </a:rPr>
              <a:t>舞蹈</a:t>
            </a:r>
            <a:endParaRPr lang="en-US" altLang="zh-TW" sz="3200" b="1" dirty="0" smtClean="0">
              <a:solidFill>
                <a:schemeClr val="accent6">
                  <a:lumMod val="75000"/>
                </a:schemeClr>
              </a:solidFill>
              <a:latin typeface="華康雅風體W3" pitchFamily="65" charset="-120"/>
              <a:ea typeface="華康雅風體W3" pitchFamily="65" charset="-120"/>
            </a:endParaRPr>
          </a:p>
          <a:p>
            <a:pPr>
              <a:spcBef>
                <a:spcPts val="600"/>
              </a:spcBef>
            </a:pPr>
            <a:r>
              <a:rPr lang="zh-TW" altLang="en-US" sz="3200" b="1" dirty="0" smtClean="0">
                <a:solidFill>
                  <a:schemeClr val="accent6">
                    <a:lumMod val="75000"/>
                  </a:schemeClr>
                </a:solidFill>
                <a:latin typeface="華康雅風體W3" pitchFamily="65" charset="-120"/>
                <a:ea typeface="華康雅風體W3" pitchFamily="65" charset="-120"/>
              </a:rPr>
              <a:t>音樂</a:t>
            </a:r>
            <a:endParaRPr lang="en-US" altLang="zh-TW" sz="3200" b="1" dirty="0" smtClean="0">
              <a:solidFill>
                <a:schemeClr val="accent6">
                  <a:lumMod val="75000"/>
                </a:schemeClr>
              </a:solidFill>
              <a:latin typeface="華康雅風體W3" pitchFamily="65" charset="-120"/>
              <a:ea typeface="華康雅風體W3" pitchFamily="65" charset="-120"/>
            </a:endParaRPr>
          </a:p>
          <a:p>
            <a:pPr>
              <a:spcBef>
                <a:spcPts val="600"/>
              </a:spcBef>
            </a:pPr>
            <a:r>
              <a:rPr lang="zh-TW" altLang="en-US" sz="3200" b="1" dirty="0" smtClean="0">
                <a:solidFill>
                  <a:schemeClr val="accent6">
                    <a:lumMod val="75000"/>
                  </a:schemeClr>
                </a:solidFill>
                <a:latin typeface="華康雅風體W3" pitchFamily="65" charset="-120"/>
                <a:ea typeface="華康雅風體W3" pitchFamily="65" charset="-120"/>
              </a:rPr>
              <a:t>攝影</a:t>
            </a:r>
            <a:endParaRPr lang="en-US" altLang="zh-TW" sz="3200" b="1" dirty="0" smtClean="0">
              <a:solidFill>
                <a:schemeClr val="accent6">
                  <a:lumMod val="75000"/>
                </a:schemeClr>
              </a:solidFill>
              <a:latin typeface="華康雅風體W3" pitchFamily="65" charset="-120"/>
              <a:ea typeface="華康雅風體W3" pitchFamily="65" charset="-120"/>
            </a:endParaRPr>
          </a:p>
          <a:p>
            <a:pPr>
              <a:spcBef>
                <a:spcPts val="600"/>
              </a:spcBef>
            </a:pPr>
            <a:r>
              <a:rPr lang="zh-TW" altLang="en-US" sz="3200" b="1" dirty="0" smtClean="0">
                <a:solidFill>
                  <a:schemeClr val="accent6">
                    <a:lumMod val="75000"/>
                  </a:schemeClr>
                </a:solidFill>
                <a:latin typeface="華康雅風體W3" pitchFamily="65" charset="-120"/>
                <a:ea typeface="華康雅風體W3" pitchFamily="65" charset="-120"/>
              </a:rPr>
              <a:t>視聽</a:t>
            </a:r>
            <a:endParaRPr lang="zh-TW" altLang="en-US" dirty="0">
              <a:solidFill>
                <a:schemeClr val="accent6">
                  <a:lumMod val="75000"/>
                </a:schemeClr>
              </a:solidFill>
            </a:endParaRPr>
          </a:p>
        </p:txBody>
      </p:sp>
      <p:cxnSp>
        <p:nvCxnSpPr>
          <p:cNvPr id="10" name="直線接點 9"/>
          <p:cNvCxnSpPr/>
          <p:nvPr/>
        </p:nvCxnSpPr>
        <p:spPr>
          <a:xfrm>
            <a:off x="3779912" y="2564904"/>
            <a:ext cx="2808000" cy="144016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V="1">
            <a:off x="3131840" y="2420888"/>
            <a:ext cx="3384376" cy="72008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347864" y="3789040"/>
            <a:ext cx="3168352" cy="1296144"/>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3851920" y="2996952"/>
            <a:ext cx="2736304" cy="144016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著作人享有的權利</a:t>
            </a:r>
            <a:endParaRPr lang="zh-TW" altLang="en-US" dirty="0"/>
          </a:p>
        </p:txBody>
      </p:sp>
      <p:sp>
        <p:nvSpPr>
          <p:cNvPr id="3" name="內容版面配置區 2"/>
          <p:cNvSpPr>
            <a:spLocks noGrp="1"/>
          </p:cNvSpPr>
          <p:nvPr>
            <p:ph idx="1"/>
          </p:nvPr>
        </p:nvSpPr>
        <p:spPr/>
        <p:txBody>
          <a:bodyPr/>
          <a:lstStyle/>
          <a:p>
            <a:r>
              <a:rPr lang="zh-TW" altLang="en-US" dirty="0" smtClean="0"/>
              <a:t>著作人格權</a:t>
            </a:r>
            <a:endParaRPr lang="en-US" altLang="zh-TW" dirty="0" smtClean="0"/>
          </a:p>
          <a:p>
            <a:pPr lvl="1"/>
            <a:r>
              <a:rPr lang="zh-TW" altLang="en-US" u="sng" dirty="0" smtClean="0">
                <a:solidFill>
                  <a:schemeClr val="accent5">
                    <a:lumMod val="50000"/>
                  </a:schemeClr>
                </a:solidFill>
              </a:rPr>
              <a:t>公開發表</a:t>
            </a:r>
            <a:r>
              <a:rPr lang="zh-TW" altLang="en-US" dirty="0" smtClean="0">
                <a:solidFill>
                  <a:schemeClr val="accent5">
                    <a:lumMod val="50000"/>
                  </a:schemeClr>
                </a:solidFill>
              </a:rPr>
              <a:t>：著作人有權利決定以某種方式、某一時間公開著作內容</a:t>
            </a:r>
            <a:endParaRPr lang="en-US" altLang="zh-TW" dirty="0" smtClean="0">
              <a:solidFill>
                <a:schemeClr val="accent5">
                  <a:lumMod val="50000"/>
                </a:schemeClr>
              </a:solidFill>
            </a:endParaRPr>
          </a:p>
          <a:p>
            <a:pPr lvl="1"/>
            <a:r>
              <a:rPr lang="zh-TW" altLang="en-US" u="sng" dirty="0" smtClean="0">
                <a:solidFill>
                  <a:schemeClr val="accent5">
                    <a:lumMod val="50000"/>
                  </a:schemeClr>
                </a:solidFill>
              </a:rPr>
              <a:t>姓名表示</a:t>
            </a:r>
            <a:r>
              <a:rPr lang="zh-TW" altLang="en-US" dirty="0" smtClean="0">
                <a:solidFill>
                  <a:schemeClr val="accent5">
                    <a:lumMod val="50000"/>
                  </a:schemeClr>
                </a:solidFill>
              </a:rPr>
              <a:t>：可用本名、筆名或不具名</a:t>
            </a:r>
            <a:endParaRPr lang="en-US" altLang="zh-TW" dirty="0" smtClean="0">
              <a:solidFill>
                <a:schemeClr val="accent5">
                  <a:lumMod val="50000"/>
                </a:schemeClr>
              </a:solidFill>
            </a:endParaRPr>
          </a:p>
          <a:p>
            <a:pPr lvl="1"/>
            <a:r>
              <a:rPr lang="zh-TW" altLang="en-US" u="sng" dirty="0" smtClean="0">
                <a:solidFill>
                  <a:schemeClr val="accent5">
                    <a:lumMod val="50000"/>
                  </a:schemeClr>
                </a:solidFill>
              </a:rPr>
              <a:t>禁止不當修改</a:t>
            </a:r>
            <a:r>
              <a:rPr lang="zh-TW" altLang="en-US" dirty="0" smtClean="0">
                <a:solidFill>
                  <a:schemeClr val="accent5">
                    <a:lumMod val="50000"/>
                  </a:schemeClr>
                </a:solidFill>
              </a:rPr>
              <a:t>：其他人不可以竄改著作內容，導致著作人名譽受損</a:t>
            </a:r>
            <a:endParaRPr lang="zh-TW" altLang="en-US" dirty="0">
              <a:solidFill>
                <a:schemeClr val="accent5">
                  <a:lumMod val="50000"/>
                </a:schemeClr>
              </a:solidFill>
            </a:endParaRPr>
          </a:p>
        </p:txBody>
      </p:sp>
      <p:pic>
        <p:nvPicPr>
          <p:cNvPr id="4" name="Picture 2" descr="C:\Users\a14121\Desktop\icon\Raseone-Music-800px.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292080" y="5373216"/>
            <a:ext cx="4176464" cy="1320529"/>
          </a:xfrm>
          <a:prstGeom prst="rect">
            <a:avLst/>
          </a:prstGeom>
          <a:noFill/>
        </p:spPr>
      </p:pic>
      <p:sp>
        <p:nvSpPr>
          <p:cNvPr id="5" name="文字方塊 4"/>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著作人享有的權利</a:t>
            </a:r>
            <a:endParaRPr lang="zh-TW" altLang="en-US" dirty="0"/>
          </a:p>
        </p:txBody>
      </p:sp>
      <p:sp>
        <p:nvSpPr>
          <p:cNvPr id="3" name="內容版面配置區 2"/>
          <p:cNvSpPr>
            <a:spLocks noGrp="1"/>
          </p:cNvSpPr>
          <p:nvPr>
            <p:ph sz="half" idx="1"/>
          </p:nvPr>
        </p:nvSpPr>
        <p:spPr/>
        <p:txBody>
          <a:bodyPr/>
          <a:lstStyle/>
          <a:p>
            <a:r>
              <a:rPr lang="zh-TW" altLang="en-US" sz="3600" dirty="0" smtClean="0"/>
              <a:t>著作財產權</a:t>
            </a:r>
            <a:endParaRPr lang="en-US" altLang="zh-TW" sz="3600" dirty="0" smtClean="0"/>
          </a:p>
          <a:p>
            <a:pPr lvl="1"/>
            <a:r>
              <a:rPr lang="zh-TW" altLang="en-US" sz="3000" dirty="0" smtClean="0">
                <a:solidFill>
                  <a:schemeClr val="accent5">
                    <a:lumMod val="50000"/>
                  </a:schemeClr>
                </a:solidFill>
              </a:rPr>
              <a:t>重製</a:t>
            </a:r>
            <a:endParaRPr lang="en-US" altLang="zh-TW" sz="3000" dirty="0" smtClean="0">
              <a:solidFill>
                <a:schemeClr val="accent5">
                  <a:lumMod val="50000"/>
                </a:schemeClr>
              </a:solidFill>
            </a:endParaRPr>
          </a:p>
          <a:p>
            <a:pPr lvl="1"/>
            <a:r>
              <a:rPr lang="zh-TW" altLang="en-US" sz="3000" dirty="0" smtClean="0">
                <a:solidFill>
                  <a:schemeClr val="accent5">
                    <a:lumMod val="50000"/>
                  </a:schemeClr>
                </a:solidFill>
              </a:rPr>
              <a:t>公開口述</a:t>
            </a:r>
            <a:endParaRPr lang="en-US" altLang="zh-TW" sz="3000" dirty="0" smtClean="0">
              <a:solidFill>
                <a:schemeClr val="accent5">
                  <a:lumMod val="50000"/>
                </a:schemeClr>
              </a:solidFill>
            </a:endParaRPr>
          </a:p>
          <a:p>
            <a:pPr lvl="1"/>
            <a:r>
              <a:rPr lang="zh-TW" altLang="en-US" sz="3000" dirty="0" smtClean="0">
                <a:solidFill>
                  <a:schemeClr val="accent5">
                    <a:lumMod val="50000"/>
                  </a:schemeClr>
                </a:solidFill>
              </a:rPr>
              <a:t>公開播送</a:t>
            </a:r>
            <a:endParaRPr lang="en-US" altLang="zh-TW" sz="3000" dirty="0" smtClean="0">
              <a:solidFill>
                <a:schemeClr val="accent5">
                  <a:lumMod val="50000"/>
                </a:schemeClr>
              </a:solidFill>
            </a:endParaRPr>
          </a:p>
          <a:p>
            <a:pPr lvl="1"/>
            <a:r>
              <a:rPr lang="zh-TW" altLang="en-US" sz="3000" dirty="0" smtClean="0">
                <a:solidFill>
                  <a:schemeClr val="accent5">
                    <a:lumMod val="50000"/>
                  </a:schemeClr>
                </a:solidFill>
              </a:rPr>
              <a:t>公開上映</a:t>
            </a:r>
            <a:endParaRPr lang="en-US" altLang="zh-TW" sz="3000" dirty="0" smtClean="0">
              <a:solidFill>
                <a:schemeClr val="accent5">
                  <a:lumMod val="50000"/>
                </a:schemeClr>
              </a:solidFill>
            </a:endParaRPr>
          </a:p>
          <a:p>
            <a:pPr lvl="1"/>
            <a:r>
              <a:rPr lang="zh-TW" altLang="en-US" sz="3000" dirty="0" smtClean="0">
                <a:solidFill>
                  <a:schemeClr val="accent5">
                    <a:lumMod val="50000"/>
                  </a:schemeClr>
                </a:solidFill>
              </a:rPr>
              <a:t>公開演出</a:t>
            </a:r>
            <a:endParaRPr lang="zh-TW" altLang="en-US" sz="3000" dirty="0"/>
          </a:p>
        </p:txBody>
      </p:sp>
      <p:sp>
        <p:nvSpPr>
          <p:cNvPr id="4" name="內容版面配置區 3"/>
          <p:cNvSpPr>
            <a:spLocks noGrp="1"/>
          </p:cNvSpPr>
          <p:nvPr>
            <p:ph sz="half" idx="2"/>
          </p:nvPr>
        </p:nvSpPr>
        <p:spPr/>
        <p:txBody>
          <a:bodyPr>
            <a:normAutofit/>
          </a:bodyPr>
          <a:lstStyle/>
          <a:p>
            <a:pPr lvl="1"/>
            <a:endParaRPr lang="en-US" altLang="zh-TW" sz="3600" dirty="0" smtClean="0">
              <a:solidFill>
                <a:schemeClr val="accent5">
                  <a:lumMod val="50000"/>
                </a:schemeClr>
              </a:solidFill>
            </a:endParaRPr>
          </a:p>
          <a:p>
            <a:pPr lvl="1"/>
            <a:r>
              <a:rPr lang="zh-TW" altLang="en-US" sz="3000" dirty="0" smtClean="0">
                <a:solidFill>
                  <a:schemeClr val="accent5">
                    <a:lumMod val="50000"/>
                  </a:schemeClr>
                </a:solidFill>
              </a:rPr>
              <a:t>公開傳輸</a:t>
            </a:r>
            <a:endParaRPr lang="en-US" altLang="zh-TW" sz="3000" dirty="0" smtClean="0">
              <a:solidFill>
                <a:schemeClr val="accent5">
                  <a:lumMod val="50000"/>
                </a:schemeClr>
              </a:solidFill>
            </a:endParaRPr>
          </a:p>
          <a:p>
            <a:pPr lvl="1"/>
            <a:r>
              <a:rPr lang="zh-TW" altLang="en-US" sz="3000" dirty="0" smtClean="0">
                <a:solidFill>
                  <a:schemeClr val="accent5">
                    <a:lumMod val="50000"/>
                  </a:schemeClr>
                </a:solidFill>
              </a:rPr>
              <a:t>公開展示</a:t>
            </a:r>
            <a:endParaRPr lang="en-US" altLang="zh-TW" sz="3000" dirty="0" smtClean="0">
              <a:solidFill>
                <a:schemeClr val="accent5">
                  <a:lumMod val="50000"/>
                </a:schemeClr>
              </a:solidFill>
            </a:endParaRPr>
          </a:p>
          <a:p>
            <a:pPr lvl="1"/>
            <a:r>
              <a:rPr lang="zh-TW" altLang="en-US" sz="3000" dirty="0" smtClean="0">
                <a:solidFill>
                  <a:schemeClr val="accent5">
                    <a:lumMod val="50000"/>
                  </a:schemeClr>
                </a:solidFill>
              </a:rPr>
              <a:t>改作和編輯</a:t>
            </a:r>
            <a:endParaRPr lang="en-US" altLang="zh-TW" sz="3000" dirty="0" smtClean="0">
              <a:solidFill>
                <a:schemeClr val="accent5">
                  <a:lumMod val="50000"/>
                </a:schemeClr>
              </a:solidFill>
            </a:endParaRPr>
          </a:p>
          <a:p>
            <a:pPr lvl="1"/>
            <a:r>
              <a:rPr lang="zh-TW" altLang="en-US" sz="3000" dirty="0" smtClean="0">
                <a:solidFill>
                  <a:schemeClr val="accent5">
                    <a:lumMod val="50000"/>
                  </a:schemeClr>
                </a:solidFill>
              </a:rPr>
              <a:t>散布</a:t>
            </a:r>
            <a:endParaRPr lang="en-US" altLang="zh-TW" sz="3000" dirty="0" smtClean="0">
              <a:solidFill>
                <a:schemeClr val="accent5">
                  <a:lumMod val="50000"/>
                </a:schemeClr>
              </a:solidFill>
            </a:endParaRPr>
          </a:p>
          <a:p>
            <a:pPr lvl="1"/>
            <a:r>
              <a:rPr lang="zh-TW" altLang="en-US" sz="3000" dirty="0" smtClean="0">
                <a:solidFill>
                  <a:schemeClr val="accent5">
                    <a:lumMod val="50000"/>
                  </a:schemeClr>
                </a:solidFill>
              </a:rPr>
              <a:t>出租</a:t>
            </a:r>
            <a:endParaRPr lang="zh-TW" altLang="en-US" sz="3000" dirty="0"/>
          </a:p>
        </p:txBody>
      </p:sp>
      <p:pic>
        <p:nvPicPr>
          <p:cNvPr id="5" name="Picture 2" descr="C:\Users\a14121\Desktop\icon\Raseone-Music-800px.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292080" y="5373216"/>
            <a:ext cx="4176464" cy="1320529"/>
          </a:xfrm>
          <a:prstGeom prst="rect">
            <a:avLst/>
          </a:prstGeom>
          <a:noFill/>
        </p:spPr>
      </p:pic>
      <p:sp>
        <p:nvSpPr>
          <p:cNvPr id="6" name="文字方塊 5"/>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怎麼樣才能使用別人的著作呢？</a:t>
            </a:r>
            <a:endParaRPr lang="zh-TW" altLang="en-US" dirty="0"/>
          </a:p>
        </p:txBody>
      </p:sp>
      <p:sp>
        <p:nvSpPr>
          <p:cNvPr id="3" name="內容版面配置區 2"/>
          <p:cNvSpPr>
            <a:spLocks noGrp="1"/>
          </p:cNvSpPr>
          <p:nvPr>
            <p:ph idx="1"/>
          </p:nvPr>
        </p:nvSpPr>
        <p:spPr/>
        <p:txBody>
          <a:bodyPr/>
          <a:lstStyle/>
          <a:p>
            <a:pPr algn="ctr">
              <a:buNone/>
            </a:pPr>
            <a:r>
              <a:rPr lang="zh-TW" altLang="en-US" sz="3000" dirty="0" smtClean="0">
                <a:solidFill>
                  <a:srgbClr val="C00000"/>
                </a:solidFill>
              </a:rPr>
              <a:t>★ </a:t>
            </a:r>
            <a:r>
              <a:rPr lang="zh-TW" altLang="en-US" sz="4000" dirty="0" smtClean="0">
                <a:solidFill>
                  <a:srgbClr val="C00000"/>
                </a:solidFill>
              </a:rPr>
              <a:t>合理使用 </a:t>
            </a:r>
            <a:r>
              <a:rPr lang="zh-TW" altLang="en-US" sz="3000" dirty="0" smtClean="0">
                <a:solidFill>
                  <a:srgbClr val="C00000"/>
                </a:solidFill>
              </a:rPr>
              <a:t>★</a:t>
            </a:r>
            <a:endParaRPr lang="en-US" altLang="zh-TW" sz="3000" dirty="0" smtClean="0">
              <a:solidFill>
                <a:srgbClr val="C00000"/>
              </a:solidFill>
            </a:endParaRPr>
          </a:p>
          <a:p>
            <a:pPr algn="ctr">
              <a:buNone/>
            </a:pPr>
            <a:endParaRPr lang="en-US" altLang="zh-TW" sz="2000" dirty="0" smtClean="0">
              <a:solidFill>
                <a:srgbClr val="C00000"/>
              </a:solidFill>
            </a:endParaRPr>
          </a:p>
          <a:p>
            <a:r>
              <a:rPr lang="zh-TW" altLang="en-US" dirty="0" smtClean="0"/>
              <a:t>使用的目的：</a:t>
            </a:r>
            <a:r>
              <a:rPr lang="zh-TW" altLang="en-US" dirty="0" smtClean="0">
                <a:solidFill>
                  <a:schemeClr val="accent6">
                    <a:lumMod val="75000"/>
                  </a:schemeClr>
                </a:solidFill>
              </a:rPr>
              <a:t>營利？個人使用？</a:t>
            </a:r>
            <a:endParaRPr lang="en-US" altLang="zh-TW" dirty="0" smtClean="0">
              <a:solidFill>
                <a:schemeClr val="accent6">
                  <a:lumMod val="75000"/>
                </a:schemeClr>
              </a:solidFill>
            </a:endParaRPr>
          </a:p>
          <a:p>
            <a:r>
              <a:rPr lang="zh-TW" altLang="en-US" dirty="0" smtClean="0"/>
              <a:t>使用的內容：質</a:t>
            </a:r>
            <a:r>
              <a:rPr lang="en-US" altLang="zh-TW" dirty="0" smtClean="0"/>
              <a:t>+</a:t>
            </a:r>
            <a:r>
              <a:rPr lang="zh-TW" altLang="en-US" dirty="0" smtClean="0"/>
              <a:t>量</a:t>
            </a:r>
            <a:endParaRPr lang="en-US" altLang="zh-TW" dirty="0" smtClean="0"/>
          </a:p>
          <a:p>
            <a:r>
              <a:rPr lang="zh-TW" altLang="en-US" dirty="0" smtClean="0"/>
              <a:t>是否會損害原作的市場價值</a:t>
            </a:r>
            <a:endParaRPr lang="en-US" altLang="zh-TW" dirty="0" smtClean="0"/>
          </a:p>
          <a:p>
            <a:r>
              <a:rPr lang="zh-TW" altLang="en-US" dirty="0" smtClean="0"/>
              <a:t>標示出處</a:t>
            </a:r>
            <a:endParaRPr lang="zh-TW" altLang="en-US" dirty="0"/>
          </a:p>
        </p:txBody>
      </p:sp>
      <p:pic>
        <p:nvPicPr>
          <p:cNvPr id="4" name="Picture 2" descr="C:\Users\a14121\Desktop\icon\Raseone-Music-800px.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292080" y="5373216"/>
            <a:ext cx="4176464" cy="1320529"/>
          </a:xfrm>
          <a:prstGeom prst="rect">
            <a:avLst/>
          </a:prstGeom>
          <a:noFill/>
        </p:spPr>
      </p:pic>
      <p:sp>
        <p:nvSpPr>
          <p:cNvPr id="5" name="文字方塊 4"/>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548680"/>
            <a:ext cx="4608512" cy="1944216"/>
          </a:xfrm>
        </p:spPr>
        <p:txBody>
          <a:bodyPr>
            <a:noAutofit/>
          </a:bodyPr>
          <a:lstStyle/>
          <a:p>
            <a:pPr algn="l"/>
            <a:r>
              <a:rPr lang="zh-TW" altLang="en-US" sz="4200" dirty="0" smtClean="0">
                <a:solidFill>
                  <a:schemeClr val="accent6">
                    <a:lumMod val="50000"/>
                  </a:schemeClr>
                </a:solidFill>
              </a:rPr>
              <a:t>你平常都是從哪裡聽到流行歌曲的呢？</a:t>
            </a:r>
            <a:endParaRPr lang="zh-TW" altLang="en-US" sz="4200" dirty="0">
              <a:solidFill>
                <a:schemeClr val="accent6">
                  <a:lumMod val="50000"/>
                </a:schemeClr>
              </a:solidFill>
            </a:endParaRPr>
          </a:p>
        </p:txBody>
      </p:sp>
      <p:sp>
        <p:nvSpPr>
          <p:cNvPr id="5" name="文字方塊 4"/>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pic>
        <p:nvPicPr>
          <p:cNvPr id="1027" name="Picture 3" descr="C:\Users\a14121\Desktop\icon\Prismatic-Music-Headphones-Word-Cloud-No-Background-800px.png"/>
          <p:cNvPicPr>
            <a:picLocks noChangeAspect="1" noChangeArrowheads="1"/>
          </p:cNvPicPr>
          <p:nvPr/>
        </p:nvPicPr>
        <p:blipFill>
          <a:blip r:embed="rId2" cstate="print"/>
          <a:srcRect/>
          <a:stretch>
            <a:fillRect/>
          </a:stretch>
        </p:blipFill>
        <p:spPr bwMode="auto">
          <a:xfrm>
            <a:off x="4067944" y="1988840"/>
            <a:ext cx="4927600" cy="4064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14121\Desktop\icon\vector-musical-2-800px.png"/>
          <p:cNvPicPr>
            <a:picLocks noChangeAspect="1" noChangeArrowheads="1"/>
          </p:cNvPicPr>
          <p:nvPr/>
        </p:nvPicPr>
        <p:blipFill>
          <a:blip r:embed="rId2" cstate="print"/>
          <a:srcRect t="2754" b="14302"/>
          <a:stretch>
            <a:fillRect/>
          </a:stretch>
        </p:blipFill>
        <p:spPr bwMode="auto">
          <a:xfrm>
            <a:off x="0" y="2609528"/>
            <a:ext cx="9144000" cy="4275856"/>
          </a:xfrm>
          <a:prstGeom prst="rect">
            <a:avLst/>
          </a:prstGeom>
          <a:noFill/>
        </p:spPr>
      </p:pic>
      <p:sp>
        <p:nvSpPr>
          <p:cNvPr id="2" name="標題 1"/>
          <p:cNvSpPr>
            <a:spLocks noGrp="1"/>
          </p:cNvSpPr>
          <p:nvPr>
            <p:ph type="ctrTitle"/>
          </p:nvPr>
        </p:nvSpPr>
        <p:spPr>
          <a:xfrm>
            <a:off x="683568" y="1340768"/>
            <a:ext cx="7772400" cy="1470025"/>
          </a:xfrm>
        </p:spPr>
        <p:txBody>
          <a:bodyPr>
            <a:normAutofit fontScale="90000"/>
          </a:bodyPr>
          <a:lstStyle/>
          <a:p>
            <a:r>
              <a:rPr lang="zh-TW" altLang="en-US" dirty="0" smtClean="0"/>
              <a:t>再重新想一下</a:t>
            </a:r>
            <a:r>
              <a:rPr lang="en-US" altLang="zh-TW" dirty="0" smtClean="0"/>
              <a:t/>
            </a:r>
            <a:br>
              <a:rPr lang="en-US" altLang="zh-TW" dirty="0" smtClean="0"/>
            </a:br>
            <a:r>
              <a:rPr lang="zh-TW" altLang="en-US" dirty="0" smtClean="0"/>
              <a:t>三個故事</a:t>
            </a:r>
            <a:endParaRPr lang="zh-TW" altLang="en-US" dirty="0"/>
          </a:p>
        </p:txBody>
      </p:sp>
      <p:sp>
        <p:nvSpPr>
          <p:cNvPr id="5" name="文字方塊 4"/>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從石頭下載歌曲的事情來看</a:t>
            </a:r>
            <a:endParaRPr lang="zh-TW" altLang="en-US" dirty="0"/>
          </a:p>
        </p:txBody>
      </p:sp>
      <p:sp>
        <p:nvSpPr>
          <p:cNvPr id="3" name="內容版面配置區 2"/>
          <p:cNvSpPr>
            <a:spLocks noGrp="1"/>
          </p:cNvSpPr>
          <p:nvPr>
            <p:ph idx="1"/>
          </p:nvPr>
        </p:nvSpPr>
        <p:spPr/>
        <p:txBody>
          <a:bodyPr>
            <a:normAutofit/>
          </a:bodyPr>
          <a:lstStyle/>
          <a:p>
            <a:pPr marL="0">
              <a:buNone/>
            </a:pPr>
            <a:r>
              <a:rPr lang="zh-TW" altLang="en-US" dirty="0" smtClean="0"/>
              <a:t>故事一：石頭從免費的網路交換軟體下載流行歌曲</a:t>
            </a:r>
            <a:endParaRPr lang="en-US" altLang="zh-TW" dirty="0" smtClean="0"/>
          </a:p>
          <a:p>
            <a:pPr marL="0">
              <a:buNone/>
            </a:pPr>
            <a:endParaRPr lang="zh-TW" altLang="en-US" dirty="0" smtClean="0">
              <a:solidFill>
                <a:schemeClr val="accent2">
                  <a:lumMod val="50000"/>
                </a:schemeClr>
              </a:solidFill>
            </a:endParaRPr>
          </a:p>
          <a:p>
            <a:r>
              <a:rPr lang="zh-TW" altLang="en-US" dirty="0" smtClean="0">
                <a:solidFill>
                  <a:schemeClr val="accent3">
                    <a:lumMod val="75000"/>
                  </a:schemeClr>
                </a:solidFill>
              </a:rPr>
              <a:t>音樂授權</a:t>
            </a:r>
            <a:endParaRPr lang="en-US" altLang="zh-TW" dirty="0" smtClean="0">
              <a:solidFill>
                <a:schemeClr val="accent3">
                  <a:lumMod val="75000"/>
                </a:schemeClr>
              </a:solidFill>
            </a:endParaRPr>
          </a:p>
          <a:p>
            <a:pPr marL="742950" lvl="2" indent="-342900"/>
            <a:r>
              <a:rPr lang="zh-TW" altLang="en-US" sz="2600" dirty="0" smtClean="0">
                <a:solidFill>
                  <a:schemeClr val="accent3">
                    <a:lumMod val="75000"/>
                  </a:schemeClr>
                </a:solidFill>
              </a:rPr>
              <a:t>可以利用合法的管道聽音樂，例如買正版</a:t>
            </a:r>
            <a:r>
              <a:rPr lang="en-US" altLang="zh-TW" sz="2600" dirty="0" smtClean="0">
                <a:solidFill>
                  <a:schemeClr val="accent3">
                    <a:lumMod val="75000"/>
                  </a:schemeClr>
                </a:solidFill>
              </a:rPr>
              <a:t>CD</a:t>
            </a:r>
          </a:p>
          <a:p>
            <a:r>
              <a:rPr lang="zh-TW" altLang="en-US" dirty="0" smtClean="0">
                <a:solidFill>
                  <a:schemeClr val="accent3">
                    <a:lumMod val="75000"/>
                  </a:schemeClr>
                </a:solidFill>
              </a:rPr>
              <a:t>重製的行為</a:t>
            </a:r>
            <a:endParaRPr lang="en-US" altLang="zh-TW" dirty="0" smtClean="0">
              <a:solidFill>
                <a:schemeClr val="accent3">
                  <a:lumMod val="75000"/>
                </a:schemeClr>
              </a:solidFill>
            </a:endParaRPr>
          </a:p>
        </p:txBody>
      </p:sp>
      <p:pic>
        <p:nvPicPr>
          <p:cNvPr id="4" name="Picture 2" descr="C:\Users\a14121\Desktop\icon\Raseone-Music-800px.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292080" y="5373216"/>
            <a:ext cx="4176464" cy="1320529"/>
          </a:xfrm>
          <a:prstGeom prst="rect">
            <a:avLst/>
          </a:prstGeom>
          <a:noFill/>
        </p:spPr>
      </p:pic>
      <p:sp>
        <p:nvSpPr>
          <p:cNvPr id="5" name="文字方塊 4"/>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smtClean="0"/>
              <a:t>複製歌曲到</a:t>
            </a:r>
            <a:r>
              <a:rPr lang="en-US" altLang="zh-TW" dirty="0" smtClean="0"/>
              <a:t>iPod</a:t>
            </a:r>
            <a:r>
              <a:rPr lang="zh-TW" altLang="en-US" dirty="0" smtClean="0"/>
              <a:t>的事情來看</a:t>
            </a:r>
            <a:endParaRPr lang="zh-TW" altLang="en-US" dirty="0"/>
          </a:p>
        </p:txBody>
      </p:sp>
      <p:sp>
        <p:nvSpPr>
          <p:cNvPr id="3" name="內容版面配置區 2"/>
          <p:cNvSpPr>
            <a:spLocks noGrp="1"/>
          </p:cNvSpPr>
          <p:nvPr>
            <p:ph idx="1"/>
          </p:nvPr>
        </p:nvSpPr>
        <p:spPr/>
        <p:txBody>
          <a:bodyPr>
            <a:normAutofit/>
          </a:bodyPr>
          <a:lstStyle/>
          <a:p>
            <a:pPr marL="0">
              <a:buNone/>
            </a:pPr>
            <a:r>
              <a:rPr lang="zh-TW" altLang="en-US" dirty="0" smtClean="0"/>
              <a:t>故事二：石頭從免費的網路交換軟體下載流行歌曲，怪獸知道以後，很羨慕石頭不用花錢就可以聽到新歌，所以就請石頭將音樂複製一份到</a:t>
            </a:r>
            <a:r>
              <a:rPr lang="en-US" altLang="zh-TW" dirty="0" smtClean="0"/>
              <a:t>iPod</a:t>
            </a:r>
          </a:p>
          <a:p>
            <a:pPr marL="0">
              <a:buNone/>
            </a:pPr>
            <a:endParaRPr lang="zh-TW" altLang="en-US" dirty="0" smtClean="0">
              <a:solidFill>
                <a:schemeClr val="accent2">
                  <a:lumMod val="50000"/>
                </a:schemeClr>
              </a:solidFill>
            </a:endParaRPr>
          </a:p>
          <a:p>
            <a:r>
              <a:rPr lang="zh-TW" altLang="en-US" dirty="0" smtClean="0">
                <a:solidFill>
                  <a:schemeClr val="accent3">
                    <a:lumMod val="75000"/>
                  </a:schemeClr>
                </a:solidFill>
              </a:rPr>
              <a:t>重製的行為</a:t>
            </a:r>
            <a:endParaRPr lang="en-US" altLang="zh-TW" dirty="0" smtClean="0">
              <a:solidFill>
                <a:schemeClr val="accent3">
                  <a:lumMod val="75000"/>
                </a:schemeClr>
              </a:solidFill>
            </a:endParaRPr>
          </a:p>
          <a:p>
            <a:r>
              <a:rPr lang="zh-TW" altLang="en-US" dirty="0" smtClean="0">
                <a:solidFill>
                  <a:schemeClr val="accent3">
                    <a:lumMod val="75000"/>
                  </a:schemeClr>
                </a:solidFill>
              </a:rPr>
              <a:t>合理使用的概念</a:t>
            </a:r>
            <a:endParaRPr lang="en-US" altLang="zh-TW" dirty="0" smtClean="0">
              <a:solidFill>
                <a:schemeClr val="accent3">
                  <a:lumMod val="75000"/>
                </a:schemeClr>
              </a:solidFill>
            </a:endParaRPr>
          </a:p>
        </p:txBody>
      </p:sp>
      <p:pic>
        <p:nvPicPr>
          <p:cNvPr id="4" name="Picture 2" descr="C:\Users\a14121\Desktop\icon\Raseone-Music-800px.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292080" y="5373216"/>
            <a:ext cx="4176464" cy="1320529"/>
          </a:xfrm>
          <a:prstGeom prst="rect">
            <a:avLst/>
          </a:prstGeom>
          <a:noFill/>
        </p:spPr>
      </p:pic>
      <p:sp>
        <p:nvSpPr>
          <p:cNvPr id="5" name="文字方塊 4"/>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14121\Desktop\icon\Raseone-Music-800px.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292080" y="5373216"/>
            <a:ext cx="4176464" cy="1320529"/>
          </a:xfrm>
          <a:prstGeom prst="rect">
            <a:avLst/>
          </a:prstGeom>
          <a:noFill/>
        </p:spPr>
      </p:pic>
      <p:sp>
        <p:nvSpPr>
          <p:cNvPr id="2" name="標題 1"/>
          <p:cNvSpPr>
            <a:spLocks noGrp="1"/>
          </p:cNvSpPr>
          <p:nvPr>
            <p:ph type="title"/>
          </p:nvPr>
        </p:nvSpPr>
        <p:spPr/>
        <p:txBody>
          <a:bodyPr>
            <a:noAutofit/>
          </a:bodyPr>
          <a:lstStyle/>
          <a:p>
            <a:r>
              <a:rPr lang="zh-TW" altLang="en-US" sz="4800" dirty="0" smtClean="0"/>
              <a:t>將歌曲放在部落格的事情來看</a:t>
            </a:r>
            <a:endParaRPr lang="zh-TW" altLang="en-US" sz="4800" dirty="0"/>
          </a:p>
        </p:txBody>
      </p:sp>
      <p:sp>
        <p:nvSpPr>
          <p:cNvPr id="3" name="內容版面配置區 2"/>
          <p:cNvSpPr>
            <a:spLocks noGrp="1"/>
          </p:cNvSpPr>
          <p:nvPr>
            <p:ph idx="1"/>
          </p:nvPr>
        </p:nvSpPr>
        <p:spPr/>
        <p:txBody>
          <a:bodyPr>
            <a:normAutofit lnSpcReduction="10000"/>
          </a:bodyPr>
          <a:lstStyle/>
          <a:p>
            <a:pPr marL="0">
              <a:buNone/>
            </a:pPr>
            <a:r>
              <a:rPr lang="zh-TW" altLang="en-US" dirty="0" smtClean="0"/>
              <a:t>故事三：石頭從免費的網路交換軟體下載流行歌曲，並將自己喜歡的歌整理成一份歌單，放在自己的部落格上面，讓朋友可以下載</a:t>
            </a:r>
            <a:endParaRPr lang="en-US" altLang="zh-TW" dirty="0" smtClean="0"/>
          </a:p>
          <a:p>
            <a:pPr marL="0">
              <a:buNone/>
            </a:pPr>
            <a:endParaRPr lang="zh-TW" altLang="en-US" dirty="0" smtClean="0"/>
          </a:p>
          <a:p>
            <a:r>
              <a:rPr lang="zh-TW" altLang="en-US" dirty="0" smtClean="0">
                <a:solidFill>
                  <a:schemeClr val="accent3">
                    <a:lumMod val="75000"/>
                  </a:schemeClr>
                </a:solidFill>
              </a:rPr>
              <a:t>重製的行為</a:t>
            </a:r>
            <a:endParaRPr lang="en-US" altLang="zh-TW" dirty="0" smtClean="0">
              <a:solidFill>
                <a:schemeClr val="accent3">
                  <a:lumMod val="75000"/>
                </a:schemeClr>
              </a:solidFill>
            </a:endParaRPr>
          </a:p>
          <a:p>
            <a:r>
              <a:rPr lang="zh-TW" altLang="en-US" dirty="0" smtClean="0">
                <a:solidFill>
                  <a:schemeClr val="accent3">
                    <a:lumMod val="75000"/>
                  </a:schemeClr>
                </a:solidFill>
              </a:rPr>
              <a:t>合理使用的概念</a:t>
            </a:r>
            <a:endParaRPr lang="en-US" altLang="zh-TW" dirty="0" smtClean="0">
              <a:solidFill>
                <a:schemeClr val="accent3">
                  <a:lumMod val="75000"/>
                </a:schemeClr>
              </a:solidFill>
            </a:endParaRPr>
          </a:p>
          <a:p>
            <a:r>
              <a:rPr lang="zh-TW" altLang="en-US" dirty="0" smtClean="0">
                <a:solidFill>
                  <a:schemeClr val="accent3">
                    <a:lumMod val="75000"/>
                  </a:schemeClr>
                </a:solidFill>
              </a:rPr>
              <a:t>公開傳輸、公開播送、散布</a:t>
            </a:r>
            <a:endParaRPr lang="en-US" altLang="zh-TW" dirty="0" smtClean="0">
              <a:solidFill>
                <a:schemeClr val="accent3">
                  <a:lumMod val="75000"/>
                </a:schemeClr>
              </a:solidFill>
            </a:endParaRPr>
          </a:p>
        </p:txBody>
      </p:sp>
      <p:sp>
        <p:nvSpPr>
          <p:cNvPr id="5" name="文字方塊 4"/>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0" y="-531440"/>
            <a:ext cx="9144000" cy="7389440"/>
            <a:chOff x="0" y="0"/>
            <a:chExt cx="9144000" cy="6858000"/>
          </a:xfrm>
        </p:grpSpPr>
        <p:pic>
          <p:nvPicPr>
            <p:cNvPr id="2050" name="Picture 2" descr="C:\Users\a14121\Desktop\icon\freepik\icon_007.png"/>
            <p:cNvPicPr>
              <a:picLocks noChangeAspect="1" noChangeArrowheads="1"/>
            </p:cNvPicPr>
            <p:nvPr/>
          </p:nvPicPr>
          <p:blipFill>
            <a:blip r:embed="rId2" cstate="print"/>
            <a:srcRect t="28400" r="23082" b="5166"/>
            <a:stretch>
              <a:fillRect/>
            </a:stretch>
          </p:blipFill>
          <p:spPr bwMode="auto">
            <a:xfrm>
              <a:off x="0" y="1875192"/>
              <a:ext cx="9144000" cy="4982808"/>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0" y="0"/>
              <a:ext cx="9144000" cy="2025118"/>
            </a:xfrm>
            <a:prstGeom prst="rect">
              <a:avLst/>
            </a:prstGeom>
            <a:noFill/>
            <a:ln w="9525">
              <a:noFill/>
              <a:miter lim="800000"/>
              <a:headEnd/>
              <a:tailEnd/>
            </a:ln>
          </p:spPr>
        </p:pic>
      </p:grpSp>
      <p:sp>
        <p:nvSpPr>
          <p:cNvPr id="3" name="內容版面配置區 2"/>
          <p:cNvSpPr>
            <a:spLocks noGrp="1"/>
          </p:cNvSpPr>
          <p:nvPr>
            <p:ph idx="1"/>
          </p:nvPr>
        </p:nvSpPr>
        <p:spPr>
          <a:xfrm>
            <a:off x="683568" y="487213"/>
            <a:ext cx="8229600" cy="4525963"/>
          </a:xfrm>
        </p:spPr>
        <p:txBody>
          <a:bodyPr>
            <a:normAutofit/>
          </a:bodyPr>
          <a:lstStyle/>
          <a:p>
            <a:pPr marL="0">
              <a:buNone/>
            </a:pPr>
            <a:r>
              <a:rPr lang="zh-TW" altLang="zh-TW" sz="4000" dirty="0" smtClean="0">
                <a:solidFill>
                  <a:schemeClr val="accent4">
                    <a:lumMod val="50000"/>
                  </a:schemeClr>
                </a:solidFill>
              </a:rPr>
              <a:t>希望</a:t>
            </a:r>
            <a:r>
              <a:rPr lang="zh-TW" altLang="en-US" sz="4000" dirty="0" smtClean="0">
                <a:solidFill>
                  <a:schemeClr val="accent4">
                    <a:lumMod val="50000"/>
                  </a:schemeClr>
                </a:solidFill>
              </a:rPr>
              <a:t>你</a:t>
            </a:r>
            <a:r>
              <a:rPr lang="zh-TW" altLang="zh-TW" sz="4000" dirty="0" smtClean="0">
                <a:solidFill>
                  <a:schemeClr val="accent4">
                    <a:lumMod val="50000"/>
                  </a:schemeClr>
                </a:solidFill>
              </a:rPr>
              <a:t>能當個智慧財產</a:t>
            </a:r>
            <a:r>
              <a:rPr lang="zh-TW" altLang="en-US" sz="4000" dirty="0" smtClean="0">
                <a:solidFill>
                  <a:schemeClr val="accent4">
                    <a:lumMod val="50000"/>
                  </a:schemeClr>
                </a:solidFill>
              </a:rPr>
              <a:t>權</a:t>
            </a:r>
            <a:r>
              <a:rPr lang="zh-TW" altLang="zh-TW" sz="4000" dirty="0" smtClean="0">
                <a:solidFill>
                  <a:schemeClr val="accent4">
                    <a:lumMod val="50000"/>
                  </a:schemeClr>
                </a:solidFill>
              </a:rPr>
              <a:t>宣導</a:t>
            </a:r>
            <a:r>
              <a:rPr lang="zh-TW" altLang="en-US" sz="4000" dirty="0" smtClean="0">
                <a:solidFill>
                  <a:schemeClr val="accent4">
                    <a:lumMod val="50000"/>
                  </a:schemeClr>
                </a:solidFill>
              </a:rPr>
              <a:t>大</a:t>
            </a:r>
            <a:r>
              <a:rPr lang="zh-TW" altLang="zh-TW" sz="4000" dirty="0" smtClean="0">
                <a:solidFill>
                  <a:schemeClr val="accent4">
                    <a:lumMod val="50000"/>
                  </a:schemeClr>
                </a:solidFill>
              </a:rPr>
              <a:t>使，如果遇到不尊重智慧財產權的朋友或同學，能夠勇敢、明白的告訴他們什麼才是正確的做法喔！</a:t>
            </a:r>
            <a:endParaRPr lang="zh-TW" altLang="en-US" sz="4000" dirty="0">
              <a:solidFill>
                <a:schemeClr val="accent4">
                  <a:lumMod val="50000"/>
                </a:schemeClr>
              </a:solidFill>
            </a:endParaRPr>
          </a:p>
        </p:txBody>
      </p:sp>
      <p:sp>
        <p:nvSpPr>
          <p:cNvPr id="7" name="文字方塊 6"/>
          <p:cNvSpPr txBox="1"/>
          <p:nvPr/>
        </p:nvSpPr>
        <p:spPr>
          <a:xfrm>
            <a:off x="7236296" y="6546830"/>
            <a:ext cx="1928733"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Freepik</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846040" y="1412776"/>
            <a:ext cx="5686400" cy="1944216"/>
          </a:xfrm>
        </p:spPr>
        <p:txBody>
          <a:bodyPr>
            <a:noAutofit/>
          </a:bodyPr>
          <a:lstStyle/>
          <a:p>
            <a:pPr algn="l"/>
            <a:r>
              <a:rPr lang="zh-TW" altLang="en-US" sz="4200" dirty="0" smtClean="0">
                <a:solidFill>
                  <a:schemeClr val="accent5">
                    <a:lumMod val="50000"/>
                  </a:schemeClr>
                </a:solidFill>
              </a:rPr>
              <a:t>我們先來想一想，下面三個歌曲下載的故事，做法對不對</a:t>
            </a:r>
            <a:endParaRPr lang="zh-TW" altLang="en-US" sz="4200" dirty="0">
              <a:solidFill>
                <a:schemeClr val="accent5">
                  <a:lumMod val="50000"/>
                </a:schemeClr>
              </a:solidFill>
            </a:endParaRPr>
          </a:p>
        </p:txBody>
      </p:sp>
      <p:pic>
        <p:nvPicPr>
          <p:cNvPr id="2050" name="Picture 2" descr="C:\Users\a14121\Desktop\icon\Boy-asking-question-800px.png"/>
          <p:cNvPicPr>
            <a:picLocks noChangeAspect="1" noChangeArrowheads="1"/>
          </p:cNvPicPr>
          <p:nvPr/>
        </p:nvPicPr>
        <p:blipFill>
          <a:blip r:embed="rId2" cstate="print"/>
          <a:srcRect t="4681" b="7386"/>
          <a:stretch>
            <a:fillRect/>
          </a:stretch>
        </p:blipFill>
        <p:spPr bwMode="auto">
          <a:xfrm>
            <a:off x="0" y="3140968"/>
            <a:ext cx="3086936" cy="3816424"/>
          </a:xfrm>
          <a:prstGeom prst="rect">
            <a:avLst/>
          </a:prstGeom>
          <a:noFill/>
        </p:spPr>
      </p:pic>
      <p:sp>
        <p:nvSpPr>
          <p:cNvPr id="5" name="文字方塊 4"/>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故事一</a:t>
            </a:r>
            <a:endParaRPr lang="zh-TW" altLang="en-US" dirty="0"/>
          </a:p>
        </p:txBody>
      </p:sp>
      <p:sp>
        <p:nvSpPr>
          <p:cNvPr id="5" name="內容版面配置區 4"/>
          <p:cNvSpPr>
            <a:spLocks noGrp="1"/>
          </p:cNvSpPr>
          <p:nvPr>
            <p:ph idx="1"/>
          </p:nvPr>
        </p:nvSpPr>
        <p:spPr/>
        <p:txBody>
          <a:bodyPr/>
          <a:lstStyle/>
          <a:p>
            <a:r>
              <a:rPr lang="zh-TW" altLang="en-US" dirty="0" smtClean="0"/>
              <a:t>石頭從免費的網路交換軟體下載流行歌曲</a:t>
            </a:r>
            <a:endParaRPr lang="zh-TW" altLang="en-US" dirty="0"/>
          </a:p>
        </p:txBody>
      </p:sp>
      <p:pic>
        <p:nvPicPr>
          <p:cNvPr id="11" name="Picture 2" descr="C:\Users\a14121\Desktop\icon\Prismatic-Music-Tree-800px.png"/>
          <p:cNvPicPr>
            <a:picLocks noChangeAspect="1" noChangeArrowheads="1"/>
          </p:cNvPicPr>
          <p:nvPr/>
        </p:nvPicPr>
        <p:blipFill>
          <a:blip r:embed="rId3" cstate="print"/>
          <a:srcRect/>
          <a:stretch>
            <a:fillRect/>
          </a:stretch>
        </p:blipFill>
        <p:spPr bwMode="auto">
          <a:xfrm>
            <a:off x="6277258" y="3068960"/>
            <a:ext cx="3047270" cy="3789040"/>
          </a:xfrm>
          <a:prstGeom prst="rect">
            <a:avLst/>
          </a:prstGeom>
          <a:noFill/>
        </p:spPr>
      </p:pic>
      <p:sp>
        <p:nvSpPr>
          <p:cNvPr id="7" name="文字方塊 6"/>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這樣做對不對</a:t>
            </a:r>
            <a:endParaRPr lang="zh-TW" altLang="en-US" dirty="0"/>
          </a:p>
        </p:txBody>
      </p:sp>
      <p:sp>
        <p:nvSpPr>
          <p:cNvPr id="3" name="文字版面配置區 2"/>
          <p:cNvSpPr>
            <a:spLocks noGrp="1"/>
          </p:cNvSpPr>
          <p:nvPr>
            <p:ph type="body" idx="1"/>
          </p:nvPr>
        </p:nvSpPr>
        <p:spPr/>
        <p:txBody>
          <a:bodyPr>
            <a:normAutofit/>
          </a:bodyPr>
          <a:lstStyle/>
          <a:p>
            <a:pPr algn="ctr"/>
            <a:r>
              <a:rPr lang="zh-TW" altLang="en-US" sz="3200" dirty="0" smtClean="0">
                <a:solidFill>
                  <a:schemeClr val="accent2">
                    <a:lumMod val="75000"/>
                  </a:schemeClr>
                </a:solidFill>
              </a:rPr>
              <a:t>可以下載音樂</a:t>
            </a:r>
            <a:endParaRPr lang="zh-TW" altLang="en-US" sz="3200" dirty="0">
              <a:solidFill>
                <a:schemeClr val="accent2">
                  <a:lumMod val="75000"/>
                </a:schemeClr>
              </a:solidFill>
            </a:endParaRPr>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normAutofit/>
          </a:bodyPr>
          <a:lstStyle/>
          <a:p>
            <a:pPr algn="ctr"/>
            <a:r>
              <a:rPr lang="zh-TW" altLang="en-US" sz="3200" dirty="0" smtClean="0">
                <a:solidFill>
                  <a:schemeClr val="accent2">
                    <a:lumMod val="75000"/>
                  </a:schemeClr>
                </a:solidFill>
              </a:rPr>
              <a:t>不可以下載音樂</a:t>
            </a:r>
            <a:endParaRPr lang="zh-TW" altLang="en-US" sz="3200" dirty="0">
              <a:solidFill>
                <a:schemeClr val="accent2">
                  <a:lumMod val="75000"/>
                </a:schemeClr>
              </a:solidFill>
            </a:endParaRPr>
          </a:p>
        </p:txBody>
      </p:sp>
      <p:sp>
        <p:nvSpPr>
          <p:cNvPr id="6" name="內容版面配置區 5"/>
          <p:cNvSpPr>
            <a:spLocks noGrp="1"/>
          </p:cNvSpPr>
          <p:nvPr>
            <p:ph sz="quarter" idx="4"/>
          </p:nvPr>
        </p:nvSpPr>
        <p:spPr/>
        <p:txBody>
          <a:bodyPr/>
          <a:lstStyle/>
          <a:p>
            <a:endParaRPr lang="zh-TW" altLang="en-US" dirty="0"/>
          </a:p>
        </p:txBody>
      </p:sp>
      <p:cxnSp>
        <p:nvCxnSpPr>
          <p:cNvPr id="7" name="直線接點 6"/>
          <p:cNvCxnSpPr/>
          <p:nvPr/>
        </p:nvCxnSpPr>
        <p:spPr>
          <a:xfrm>
            <a:off x="4572000" y="1700808"/>
            <a:ext cx="0" cy="468052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14121\Desktop\icon\Prismatic-Music-Tree-800px.png"/>
          <p:cNvPicPr>
            <a:picLocks noChangeAspect="1" noChangeArrowheads="1"/>
          </p:cNvPicPr>
          <p:nvPr/>
        </p:nvPicPr>
        <p:blipFill>
          <a:blip r:embed="rId2" cstate="print"/>
          <a:srcRect/>
          <a:stretch>
            <a:fillRect/>
          </a:stretch>
        </p:blipFill>
        <p:spPr bwMode="auto">
          <a:xfrm>
            <a:off x="6277258" y="3068960"/>
            <a:ext cx="3047270" cy="3789040"/>
          </a:xfrm>
          <a:prstGeom prst="rect">
            <a:avLst/>
          </a:prstGeom>
          <a:noFill/>
        </p:spPr>
      </p:pic>
      <p:sp>
        <p:nvSpPr>
          <p:cNvPr id="2" name="標題 1"/>
          <p:cNvSpPr>
            <a:spLocks noGrp="1"/>
          </p:cNvSpPr>
          <p:nvPr>
            <p:ph type="title"/>
          </p:nvPr>
        </p:nvSpPr>
        <p:spPr/>
        <p:txBody>
          <a:bodyPr/>
          <a:lstStyle/>
          <a:p>
            <a:r>
              <a:rPr lang="zh-TW" altLang="en-US" dirty="0" smtClean="0"/>
              <a:t>故事二</a:t>
            </a:r>
            <a:endParaRPr lang="zh-TW" altLang="en-US" dirty="0"/>
          </a:p>
        </p:txBody>
      </p:sp>
      <p:sp>
        <p:nvSpPr>
          <p:cNvPr id="5" name="內容版面配置區 4"/>
          <p:cNvSpPr>
            <a:spLocks noGrp="1"/>
          </p:cNvSpPr>
          <p:nvPr>
            <p:ph idx="1"/>
          </p:nvPr>
        </p:nvSpPr>
        <p:spPr/>
        <p:txBody>
          <a:bodyPr/>
          <a:lstStyle/>
          <a:p>
            <a:r>
              <a:rPr lang="zh-TW" altLang="en-US" dirty="0" smtClean="0"/>
              <a:t>石頭從免費的網路交換軟體下載流行歌曲，怪獸知道以後，很羨慕石頭不用花錢就可以聽到新歌，所以就請石頭將音樂複製一份到</a:t>
            </a:r>
            <a:r>
              <a:rPr lang="en-US" altLang="zh-TW" dirty="0" smtClean="0"/>
              <a:t>iPod</a:t>
            </a:r>
            <a:endParaRPr lang="zh-TW" altLang="en-US" dirty="0"/>
          </a:p>
        </p:txBody>
      </p:sp>
      <p:sp>
        <p:nvSpPr>
          <p:cNvPr id="7" name="文字方塊 6"/>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這樣做對不對</a:t>
            </a:r>
            <a:endParaRPr lang="zh-TW" altLang="en-US" dirty="0"/>
          </a:p>
        </p:txBody>
      </p:sp>
      <p:sp>
        <p:nvSpPr>
          <p:cNvPr id="3" name="文字版面配置區 2"/>
          <p:cNvSpPr>
            <a:spLocks noGrp="1"/>
          </p:cNvSpPr>
          <p:nvPr>
            <p:ph type="body" idx="1"/>
          </p:nvPr>
        </p:nvSpPr>
        <p:spPr/>
        <p:txBody>
          <a:bodyPr>
            <a:normAutofit/>
          </a:bodyPr>
          <a:lstStyle/>
          <a:p>
            <a:pPr algn="ctr"/>
            <a:r>
              <a:rPr lang="zh-TW" altLang="en-US" sz="3200" dirty="0" smtClean="0">
                <a:solidFill>
                  <a:schemeClr val="accent2">
                    <a:lumMod val="75000"/>
                  </a:schemeClr>
                </a:solidFill>
              </a:rPr>
              <a:t>可以複製到</a:t>
            </a:r>
            <a:r>
              <a:rPr lang="en-US" altLang="zh-TW" sz="3200" dirty="0" smtClean="0">
                <a:solidFill>
                  <a:schemeClr val="accent2">
                    <a:lumMod val="75000"/>
                  </a:schemeClr>
                </a:solidFill>
              </a:rPr>
              <a:t>iPod</a:t>
            </a:r>
            <a:endParaRPr lang="zh-TW" altLang="en-US" sz="3200" dirty="0">
              <a:solidFill>
                <a:schemeClr val="accent2">
                  <a:lumMod val="75000"/>
                </a:schemeClr>
              </a:solidFill>
            </a:endParaRPr>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normAutofit/>
          </a:bodyPr>
          <a:lstStyle/>
          <a:p>
            <a:pPr algn="ctr"/>
            <a:r>
              <a:rPr lang="zh-TW" altLang="en-US" sz="3200" dirty="0" smtClean="0">
                <a:solidFill>
                  <a:schemeClr val="accent2">
                    <a:lumMod val="75000"/>
                  </a:schemeClr>
                </a:solidFill>
              </a:rPr>
              <a:t>不可以複製到</a:t>
            </a:r>
            <a:r>
              <a:rPr lang="en-US" altLang="zh-TW" sz="3200" dirty="0" smtClean="0">
                <a:solidFill>
                  <a:schemeClr val="accent2">
                    <a:lumMod val="75000"/>
                  </a:schemeClr>
                </a:solidFill>
              </a:rPr>
              <a:t>iPod</a:t>
            </a:r>
            <a:endParaRPr lang="zh-TW" altLang="en-US" sz="3200" dirty="0">
              <a:solidFill>
                <a:schemeClr val="accent2">
                  <a:lumMod val="75000"/>
                </a:schemeClr>
              </a:solidFill>
            </a:endParaRPr>
          </a:p>
        </p:txBody>
      </p:sp>
      <p:sp>
        <p:nvSpPr>
          <p:cNvPr id="6" name="內容版面配置區 5"/>
          <p:cNvSpPr>
            <a:spLocks noGrp="1"/>
          </p:cNvSpPr>
          <p:nvPr>
            <p:ph sz="quarter" idx="4"/>
          </p:nvPr>
        </p:nvSpPr>
        <p:spPr/>
        <p:txBody>
          <a:bodyPr/>
          <a:lstStyle/>
          <a:p>
            <a:endParaRPr lang="zh-TW" altLang="en-US"/>
          </a:p>
        </p:txBody>
      </p:sp>
      <p:cxnSp>
        <p:nvCxnSpPr>
          <p:cNvPr id="7" name="直線接點 6"/>
          <p:cNvCxnSpPr/>
          <p:nvPr/>
        </p:nvCxnSpPr>
        <p:spPr>
          <a:xfrm>
            <a:off x="4572000" y="1700808"/>
            <a:ext cx="0" cy="468052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故事三</a:t>
            </a:r>
            <a:endParaRPr lang="zh-TW" altLang="en-US" dirty="0"/>
          </a:p>
        </p:txBody>
      </p:sp>
      <p:sp>
        <p:nvSpPr>
          <p:cNvPr id="5" name="內容版面配置區 4"/>
          <p:cNvSpPr>
            <a:spLocks noGrp="1"/>
          </p:cNvSpPr>
          <p:nvPr>
            <p:ph idx="1"/>
          </p:nvPr>
        </p:nvSpPr>
        <p:spPr/>
        <p:txBody>
          <a:bodyPr/>
          <a:lstStyle/>
          <a:p>
            <a:r>
              <a:rPr lang="zh-TW" altLang="en-US" dirty="0" smtClean="0"/>
              <a:t>石頭從免費的網路交換軟體下載流行歌曲，並將自己喜歡的歌整理成一份歌單，放在自己的部落格上面，讓朋友可以下載</a:t>
            </a:r>
            <a:endParaRPr lang="zh-TW" altLang="en-US" dirty="0"/>
          </a:p>
        </p:txBody>
      </p:sp>
      <p:pic>
        <p:nvPicPr>
          <p:cNvPr id="4" name="Picture 2" descr="C:\Users\a14121\Desktop\icon\Prismatic-Music-Tree-800px.png"/>
          <p:cNvPicPr>
            <a:picLocks noChangeAspect="1" noChangeArrowheads="1"/>
          </p:cNvPicPr>
          <p:nvPr/>
        </p:nvPicPr>
        <p:blipFill>
          <a:blip r:embed="rId2" cstate="print"/>
          <a:srcRect/>
          <a:stretch>
            <a:fillRect/>
          </a:stretch>
        </p:blipFill>
        <p:spPr bwMode="auto">
          <a:xfrm>
            <a:off x="6277258" y="3068960"/>
            <a:ext cx="3047270" cy="3789040"/>
          </a:xfrm>
          <a:prstGeom prst="rect">
            <a:avLst/>
          </a:prstGeom>
          <a:noFill/>
        </p:spPr>
      </p:pic>
      <p:sp>
        <p:nvSpPr>
          <p:cNvPr id="6" name="文字方塊 5"/>
          <p:cNvSpPr txBox="1"/>
          <p:nvPr/>
        </p:nvSpPr>
        <p:spPr>
          <a:xfrm>
            <a:off x="6841410" y="6546830"/>
            <a:ext cx="2339102" cy="338554"/>
          </a:xfrm>
          <a:prstGeom prst="rect">
            <a:avLst/>
          </a:prstGeom>
          <a:noFill/>
        </p:spPr>
        <p:txBody>
          <a:bodyPr wrap="none" rtlCol="0">
            <a:spAutoFit/>
          </a:bodyPr>
          <a:lstStyle/>
          <a:p>
            <a:r>
              <a:rPr lang="zh-TW" altLang="en-US" sz="1600" b="1" dirty="0" smtClean="0">
                <a:solidFill>
                  <a:schemeClr val="bg1">
                    <a:lumMod val="50000"/>
                  </a:schemeClr>
                </a:solidFill>
                <a:latin typeface="華康雅風體W3" pitchFamily="65" charset="-120"/>
                <a:ea typeface="華康雅風體W3" pitchFamily="65" charset="-120"/>
              </a:rPr>
              <a:t>圖片來源：</a:t>
            </a:r>
            <a:r>
              <a:rPr lang="en-US" altLang="zh-TW" sz="1600" b="1" dirty="0" err="1" smtClean="0">
                <a:solidFill>
                  <a:schemeClr val="bg1">
                    <a:lumMod val="50000"/>
                  </a:schemeClr>
                </a:solidFill>
                <a:latin typeface="華康雅風體W3" pitchFamily="65" charset="-120"/>
                <a:ea typeface="華康雅風體W3" pitchFamily="65" charset="-120"/>
              </a:rPr>
              <a:t>Openclipart</a:t>
            </a:r>
            <a:endParaRPr lang="zh-TW" altLang="en-US" sz="1600" b="1" dirty="0">
              <a:solidFill>
                <a:schemeClr val="bg1">
                  <a:lumMod val="50000"/>
                </a:schemeClr>
              </a:solidFill>
              <a:latin typeface="華康雅風體W3" pitchFamily="65" charset="-120"/>
              <a:ea typeface="華康雅風體W3"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這樣做對不對</a:t>
            </a:r>
            <a:endParaRPr lang="zh-TW" altLang="en-US" dirty="0"/>
          </a:p>
        </p:txBody>
      </p:sp>
      <p:sp>
        <p:nvSpPr>
          <p:cNvPr id="3" name="文字版面配置區 2"/>
          <p:cNvSpPr>
            <a:spLocks noGrp="1"/>
          </p:cNvSpPr>
          <p:nvPr>
            <p:ph type="body" idx="1"/>
          </p:nvPr>
        </p:nvSpPr>
        <p:spPr/>
        <p:txBody>
          <a:bodyPr>
            <a:normAutofit/>
          </a:bodyPr>
          <a:lstStyle/>
          <a:p>
            <a:pPr algn="ctr"/>
            <a:r>
              <a:rPr lang="zh-TW" altLang="en-US" sz="3200" dirty="0" smtClean="0">
                <a:solidFill>
                  <a:schemeClr val="accent2">
                    <a:lumMod val="75000"/>
                  </a:schemeClr>
                </a:solidFill>
              </a:rPr>
              <a:t>可以在放部落格</a:t>
            </a:r>
            <a:endParaRPr lang="zh-TW" altLang="en-US" sz="3200" dirty="0">
              <a:solidFill>
                <a:schemeClr val="accent2">
                  <a:lumMod val="75000"/>
                </a:schemeClr>
              </a:solidFill>
            </a:endParaRPr>
          </a:p>
        </p:txBody>
      </p:sp>
      <p:sp>
        <p:nvSpPr>
          <p:cNvPr id="4" name="內容版面配置區 3"/>
          <p:cNvSpPr>
            <a:spLocks noGrp="1"/>
          </p:cNvSpPr>
          <p:nvPr>
            <p:ph sz="half" idx="2"/>
          </p:nvPr>
        </p:nvSpPr>
        <p:spPr/>
        <p:txBody>
          <a:bodyPr/>
          <a:lstStyle/>
          <a:p>
            <a:endParaRPr lang="zh-TW" altLang="en-US" dirty="0"/>
          </a:p>
        </p:txBody>
      </p:sp>
      <p:sp>
        <p:nvSpPr>
          <p:cNvPr id="5" name="文字版面配置區 4"/>
          <p:cNvSpPr>
            <a:spLocks noGrp="1"/>
          </p:cNvSpPr>
          <p:nvPr>
            <p:ph type="body" sz="quarter" idx="3"/>
          </p:nvPr>
        </p:nvSpPr>
        <p:spPr/>
        <p:txBody>
          <a:bodyPr>
            <a:normAutofit/>
          </a:bodyPr>
          <a:lstStyle/>
          <a:p>
            <a:pPr algn="ctr"/>
            <a:r>
              <a:rPr lang="zh-TW" altLang="en-US" sz="3200" dirty="0" smtClean="0">
                <a:solidFill>
                  <a:schemeClr val="accent2">
                    <a:lumMod val="75000"/>
                  </a:schemeClr>
                </a:solidFill>
              </a:rPr>
              <a:t>不可以在放部落格</a:t>
            </a:r>
            <a:endParaRPr lang="zh-TW" altLang="en-US" sz="3200" dirty="0">
              <a:solidFill>
                <a:schemeClr val="accent2">
                  <a:lumMod val="75000"/>
                </a:schemeClr>
              </a:solidFill>
            </a:endParaRPr>
          </a:p>
        </p:txBody>
      </p:sp>
      <p:sp>
        <p:nvSpPr>
          <p:cNvPr id="6" name="內容版面配置區 5"/>
          <p:cNvSpPr>
            <a:spLocks noGrp="1"/>
          </p:cNvSpPr>
          <p:nvPr>
            <p:ph sz="quarter" idx="4"/>
          </p:nvPr>
        </p:nvSpPr>
        <p:spPr/>
        <p:txBody>
          <a:bodyPr/>
          <a:lstStyle/>
          <a:p>
            <a:endParaRPr lang="zh-TW" altLang="en-US"/>
          </a:p>
        </p:txBody>
      </p:sp>
      <p:cxnSp>
        <p:nvCxnSpPr>
          <p:cNvPr id="8" name="直線接點 7"/>
          <p:cNvCxnSpPr/>
          <p:nvPr/>
        </p:nvCxnSpPr>
        <p:spPr>
          <a:xfrm>
            <a:off x="4572000" y="1700808"/>
            <a:ext cx="0" cy="468052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Arial Unicode MS"/>
        <a:ea typeface="華康雅風體W3"/>
        <a:cs typeface=""/>
      </a:majorFont>
      <a:minorFont>
        <a:latin typeface="Arial Unicode MS"/>
        <a:ea typeface="華康雅風體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TotalTime>
  <Words>1647</Words>
  <Application>Microsoft Office PowerPoint</Application>
  <PresentationFormat>如螢幕大小 (4:3)</PresentationFormat>
  <Paragraphs>175</Paragraphs>
  <Slides>24</Slides>
  <Notes>9</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Office 佈景主題</vt:lpstr>
      <vt:lpstr>智慧財產權- 樂來樂愛你</vt:lpstr>
      <vt:lpstr>你平常都是從哪裡聽到流行歌曲的呢？</vt:lpstr>
      <vt:lpstr>我們先來想一想，下面三個歌曲下載的故事，做法對不對</vt:lpstr>
      <vt:lpstr>故事一</vt:lpstr>
      <vt:lpstr>這樣做對不對</vt:lpstr>
      <vt:lpstr>故事二</vt:lpstr>
      <vt:lpstr>這樣做對不對</vt:lpstr>
      <vt:lpstr>故事三</vt:lpstr>
      <vt:lpstr>這樣做對不對</vt:lpstr>
      <vt:lpstr>什麼是智慧財產權</vt:lpstr>
      <vt:lpstr>投影片 11</vt:lpstr>
      <vt:lpstr>著作權保護什麼？</vt:lpstr>
      <vt:lpstr>著作權保護什麼？</vt:lpstr>
      <vt:lpstr>著作權保護什麼？</vt:lpstr>
      <vt:lpstr>著作權保護什麼？</vt:lpstr>
      <vt:lpstr>連連看</vt:lpstr>
      <vt:lpstr>著作人享有的權利</vt:lpstr>
      <vt:lpstr>著作人享有的權利</vt:lpstr>
      <vt:lpstr>怎麼樣才能使用別人的著作呢？</vt:lpstr>
      <vt:lpstr>再重新想一下 三個故事</vt:lpstr>
      <vt:lpstr>從石頭下載歌曲的事情來看</vt:lpstr>
      <vt:lpstr>複製歌曲到iPod的事情來看</vt:lpstr>
      <vt:lpstr>將歌曲放在部落格的事情來看</vt:lpstr>
      <vt:lpstr>投影片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a14121</dc:creator>
  <cp:lastModifiedBy>a14121</cp:lastModifiedBy>
  <cp:revision>200</cp:revision>
  <dcterms:created xsi:type="dcterms:W3CDTF">2017-04-06T08:18:04Z</dcterms:created>
  <dcterms:modified xsi:type="dcterms:W3CDTF">2017-05-18T08:19:39Z</dcterms:modified>
</cp:coreProperties>
</file>