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4" r:id="rId18"/>
    <p:sldId id="271" r:id="rId19"/>
    <p:sldId id="272" r:id="rId20"/>
    <p:sldId id="273" r:id="rId21"/>
    <p:sldId id="279" r:id="rId22"/>
    <p:sldId id="282" r:id="rId23"/>
    <p:sldId id="276" r:id="rId24"/>
    <p:sldId id="277" r:id="rId25"/>
    <p:sldId id="280" r:id="rId26"/>
  </p:sldIdLst>
  <p:sldSz cx="9144000" cy="6858000" type="screen4x3"/>
  <p:notesSz cx="6858000" cy="9144000"/>
  <p:embeddedFontLst>
    <p:embeddedFont>
      <p:font typeface="華康海報體W12" pitchFamily="81" charset="-120"/>
      <p:regular r:id="rId28"/>
    </p:embeddedFont>
    <p:embeddedFont>
      <p:font typeface="華康中特圓體" pitchFamily="49" charset="-120"/>
      <p:regular r:id="rId29"/>
    </p:embeddedFont>
    <p:embeddedFont>
      <p:font typeface="華康中特圓體(P)" pitchFamily="34" charset="-12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libri Light" pitchFamily="34" charset="0"/>
      <p:regular r:id="rId35"/>
      <p:italic r:id="rId3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05" autoAdjust="0"/>
  </p:normalViewPr>
  <p:slideViewPr>
    <p:cSldViewPr>
      <p:cViewPr varScale="1">
        <p:scale>
          <a:sx n="94" d="100"/>
          <a:sy n="94" d="100"/>
        </p:scale>
        <p:origin x="-21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D8B3D-F0BA-4188-A3C2-B36A5A722559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6480C-8BDD-4514-8EE5-DDFCB5F6E8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浪浪：泛指各種可用來形容可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讓普遍家庭作為寵物的動物，但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未有固定飼養、訓練人或沒有固定居住地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將同學的便條紙貼在投影幕的相對位置，以利後續將問題編號填入賓果紙中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棄犬</a:t>
            </a:r>
            <a:r>
              <a:rPr lang="en-US" altLang="zh-TW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走失犬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。這種狗大多親近人類，很容易被抓進收容所，對疾病的抵抗性較弱，在街頭求生存續的能力低。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天生野犬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最初來源不可考，大多十分怕人，常以工地、山上、墳墓、河濱等有躲藏空間的地方為居所，並且透過自行繁殖而族群龐大。他們是一代代生存競爭下的勝利者，通過疾病、饑餓、車禍、下毒、捕犬隊等考驗，才有機會活下來並且繁殖下一代。他們通常身強體壯，而且很難被抓到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半放養家犬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這種狗處於一個家犬和無主犬之間的灰色地帶，台灣傳統養狗都是如此，在家門口放一碗飯一碗水，狗可以自由來去，活動不受限制。許多半放養家犬並沒有結紮，他們生下來的幼犬常常被棄養或送去收容所，或者就自由活動繼續繁殖。他們並不像天生野犬一樣怕人， 而可以跟人站在左右。但飼主完全放任他們在家門口附近活動繁殖，龐大狗群引來的鄰居抱怨，往往就導致捕犬隊抓走這些狗。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以上說明文字來自流浪者流浪狗之歌，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https://www.facebook.com/TNRvolunteerbeyondborder/photos/a.781732658610184.1073741860.739649576151826/781732665276850/?type=1&amp;theater)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</a:t>
            </a:r>
            <a:r>
              <a:rPr lang="zh-TW" altLang="en-US" sz="1200" baseline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 </a:t>
            </a: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一家人，家庭成員有幾人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家庭組成有哪些人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在哪裡野餐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 每個角色的位置在哪裡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野餐的時間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 用餐時間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 一大早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 下午茶時間</a:t>
            </a:r>
            <a:r>
              <a:rPr lang="en-US" altLang="zh-TW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為什麼每人的視線都看向同一處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女孩為什麼拿盤子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為什麼是媽媽在烤肉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要如何準備野餐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是什麼 每個人的動作是什麼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基礎的圖文內容等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是什麼  樹叢後朵的是什麼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是什麼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是什麼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是什麼  樹叢後朵的是什麼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是什麼  樹叢後朵的是什麼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   圖片中出現的角色有誰  文字中出現的角色有誰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地點  狗的地點在哪裡  樹叢的位置在哪裡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2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時間  狗出現的時間</a:t>
            </a:r>
            <a:endParaRPr lang="en-US" altLang="zh-TW" sz="12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  狗為什麼躲在樹叢後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?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 每個角色為什麼被分配到這些問的問題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如何  這一家人如何發現這隻狗 這隻狗的外觀如何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是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什麼  樹叢後朵的是什麼 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480C-8BDD-4514-8EE5-DDFCB5F6E88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" name="Group 8"/>
          <p:cNvGrpSpPr/>
          <p:nvPr/>
        </p:nvGrpSpPr>
        <p:grpSpPr>
          <a:xfrm>
            <a:off x="1251970" y="1186483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7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5" y="803186"/>
            <a:ext cx="4711405" cy="5248622"/>
          </a:xfrm>
        </p:spPr>
        <p:txBody>
          <a:bodyPr anchor="ctr"/>
          <a:lstStyle>
            <a:lvl1pPr>
              <a:defRPr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defRPr>
            </a:lvl1pPr>
            <a:lvl2pPr>
              <a:defRPr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" name="Group 8"/>
          <p:cNvGrpSpPr/>
          <p:nvPr/>
        </p:nvGrpSpPr>
        <p:grpSpPr>
          <a:xfrm>
            <a:off x="2444659" y="1186483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lnSpc>
                <a:spcPct val="150000"/>
              </a:lnSpc>
              <a:defRPr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defRPr>
            </a:lvl1pPr>
            <a:lvl2pPr>
              <a:defRPr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華康海報體W12" pitchFamily="81" charset="-120"/>
                <a:ea typeface="華康海報體W12" pitchFamily="81" charset="-120"/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  <a:latin typeface="華康海報體W12" pitchFamily="81" charset="-120"/>
                <a:ea typeface="華康海報體W12" pitchFamily="81" charset="-120"/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8" y="1488986"/>
            <a:ext cx="4698263" cy="169685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  <a:latin typeface="華康海報體W12" pitchFamily="81" charset="-120"/>
                <a:ea typeface="華康海報體W12" pitchFamily="81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4456652" cy="32004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AF421-19A2-465B-B270-3C5736493290}" type="datetimeFigureOut">
              <a:rPr lang="zh-TW" altLang="en-US" smtClean="0"/>
              <a:pPr/>
              <a:t>2017/12/31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BBE6-6EF2-4A36-811F-4E64962F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pt.cc/fvRji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mgoe.com/article8027.html" TargetMode="External"/><Relationship Id="rId4" Type="http://schemas.openxmlformats.org/officeDocument/2006/relationships/hyperlink" Target="https://petbird.tw/article3357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浪浪你是誰？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問問題，想想看</a:t>
            </a:r>
            <a:endParaRPr lang="zh-TW" altLang="en-US" sz="3600" dirty="0"/>
          </a:p>
        </p:txBody>
      </p:sp>
      <p:pic>
        <p:nvPicPr>
          <p:cNvPr id="4" name="圖片 3" descr="流浪狗封面.png"/>
          <p:cNvPicPr>
            <a:picLocks noChangeAspect="1"/>
          </p:cNvPicPr>
          <p:nvPr/>
        </p:nvPicPr>
        <p:blipFill>
          <a:blip r:embed="rId2" cstate="print"/>
          <a:srcRect t="6512"/>
          <a:stretch>
            <a:fillRect/>
          </a:stretch>
        </p:blipFill>
        <p:spPr>
          <a:xfrm>
            <a:off x="4716016" y="5301208"/>
            <a:ext cx="2016224" cy="128022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文字方塊 4"/>
          <p:cNvSpPr txBox="1"/>
          <p:nvPr/>
        </p:nvSpPr>
        <p:spPr>
          <a:xfrm>
            <a:off x="-9150" y="6602853"/>
            <a:ext cx="9144000" cy="276999"/>
          </a:xfrm>
          <a:prstGeom prst="rect">
            <a:avLst/>
          </a:prstGeom>
          <a:solidFill>
            <a:srgbClr val="F8F8F8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本教案圖文內容取自</a:t>
            </a:r>
            <a:r>
              <a:rPr lang="en-US" altLang="zh-TW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《</a:t>
            </a:r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流浪狗</a:t>
            </a:r>
            <a:r>
              <a:rPr lang="en-US" altLang="zh-TW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》/</a:t>
            </a:r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馬克</a:t>
            </a:r>
            <a:r>
              <a:rPr lang="en-US" altLang="zh-TW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‧</a:t>
            </a:r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西蒙（</a:t>
            </a:r>
            <a:r>
              <a:rPr lang="en-US" altLang="zh-TW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Marc </a:t>
            </a:r>
            <a:r>
              <a:rPr lang="en-US" altLang="zh-TW" sz="1200" dirty="0" err="1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Simont</a:t>
            </a:r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）文圖、余治瑩譯</a:t>
            </a:r>
            <a:r>
              <a:rPr lang="en-US" altLang="zh-TW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/</a:t>
            </a:r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維京國際股份有限公司</a:t>
            </a:r>
            <a:r>
              <a:rPr lang="en-US" altLang="zh-TW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2014</a:t>
            </a:r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年出版；臺北市</a:t>
            </a:r>
            <a:endParaRPr lang="zh-TW" altLang="en-US" sz="1200" dirty="0">
              <a:ln>
                <a:noFill/>
              </a:ln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7" name="圖片 6" descr="man.PNG"/>
          <p:cNvPicPr>
            <a:picLocks noChangeAspect="1"/>
          </p:cNvPicPr>
          <p:nvPr/>
        </p:nvPicPr>
        <p:blipFill>
          <a:blip r:embed="rId3" cstate="print"/>
          <a:srcRect t="30450" r="1769" b="21251"/>
          <a:stretch>
            <a:fillRect/>
          </a:stretch>
        </p:blipFill>
        <p:spPr>
          <a:xfrm>
            <a:off x="-324544" y="0"/>
            <a:ext cx="553522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3240360" cy="230425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zh-TW" altLang="en-US" sz="2400" dirty="0" smtClean="0"/>
              <a:t>星期六</a:t>
            </a:r>
            <a:r>
              <a:rPr lang="en-US" altLang="zh-TW" sz="2400" dirty="0" smtClean="0"/>
              <a:t>…</a:t>
            </a:r>
            <a:endParaRPr lang="zh-TW" altLang="en-US" sz="2400" dirty="0"/>
          </a:p>
        </p:txBody>
      </p:sp>
      <p:pic>
        <p:nvPicPr>
          <p:cNvPr id="6" name="圖片 5" descr="20171107_14570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2271" t="47739" r="2273" b="-2298"/>
          <a:stretch>
            <a:fillRect/>
          </a:stretch>
        </p:blipFill>
        <p:spPr>
          <a:xfrm rot="16200000">
            <a:off x="3653899" y="1322766"/>
            <a:ext cx="5292592" cy="4320480"/>
          </a:xfrm>
          <a:prstGeom prst="rect">
            <a:avLst/>
          </a:prstGeom>
        </p:spPr>
      </p:pic>
      <p:pic>
        <p:nvPicPr>
          <p:cNvPr id="4" name="圖片 3" descr="20171219_114519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rcRect l="20607" t="34250" r="24806" b="19550"/>
          <a:stretch>
            <a:fillRect/>
          </a:stretch>
        </p:blipFill>
        <p:spPr>
          <a:xfrm rot="16200000">
            <a:off x="3361776" y="4855249"/>
            <a:ext cx="1340331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3240360" cy="23042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/>
              <a:t>威利</a:t>
            </a:r>
            <a:r>
              <a:rPr lang="en-US" altLang="zh-TW" sz="2400" dirty="0" smtClean="0"/>
              <a:t>!!</a:t>
            </a:r>
            <a:endParaRPr lang="zh-TW" altLang="en-US" sz="2400" dirty="0"/>
          </a:p>
        </p:txBody>
      </p:sp>
      <p:pic>
        <p:nvPicPr>
          <p:cNvPr id="6" name="圖片 5" descr="20171107_145708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50847" r="3899"/>
          <a:stretch>
            <a:fillRect/>
          </a:stretch>
        </p:blipFill>
        <p:spPr>
          <a:xfrm rot="16200000">
            <a:off x="3600776" y="1375888"/>
            <a:ext cx="539883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3240360" cy="230425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altLang="zh-TW" sz="2400" dirty="0" smtClean="0"/>
              <a:t>!!!</a:t>
            </a:r>
            <a:endParaRPr lang="zh-TW" altLang="en-US" sz="2400" dirty="0"/>
          </a:p>
        </p:txBody>
      </p:sp>
      <p:pic>
        <p:nvPicPr>
          <p:cNvPr id="6" name="圖片 5" descr="20171107_145708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50847" r="3899"/>
          <a:stretch>
            <a:fillRect/>
          </a:stretch>
        </p:blipFill>
        <p:spPr>
          <a:xfrm rot="16200000">
            <a:off x="3600776" y="1375888"/>
            <a:ext cx="5398832" cy="4176464"/>
          </a:xfrm>
          <a:prstGeom prst="rect">
            <a:avLst/>
          </a:prstGeom>
        </p:spPr>
      </p:pic>
      <p:pic>
        <p:nvPicPr>
          <p:cNvPr id="5" name="圖片 4" descr="20171107_145836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r="3811" b="50000"/>
          <a:stretch>
            <a:fillRect/>
          </a:stretch>
        </p:blipFill>
        <p:spPr>
          <a:xfrm rot="16200000">
            <a:off x="3582342" y="1394323"/>
            <a:ext cx="5507710" cy="424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5496" y="5760640"/>
            <a:ext cx="8964488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角色、地點、時間、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為什麼、如何、是什麼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  <p:pic>
        <p:nvPicPr>
          <p:cNvPr id="5" name="圖片 4" descr="20171107_15124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5355" r="2799"/>
          <a:stretch>
            <a:fillRect/>
          </a:stretch>
        </p:blipFill>
        <p:spPr>
          <a:xfrm rot="16200000">
            <a:off x="1723628" y="-1723628"/>
            <a:ext cx="5805264" cy="925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79512" y="2924944"/>
            <a:ext cx="8964488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角色、地點、時間、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為什麼、如何、是什麼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  <p:pic>
        <p:nvPicPr>
          <p:cNvPr id="5" name="圖片 4" descr="20171107_15124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50856" r="3721"/>
          <a:stretch>
            <a:fillRect/>
          </a:stretch>
        </p:blipFill>
        <p:spPr>
          <a:xfrm rot="16200000">
            <a:off x="3033128" y="-2808992"/>
            <a:ext cx="3024336" cy="8875583"/>
          </a:xfrm>
          <a:prstGeom prst="rect">
            <a:avLst/>
          </a:prstGeom>
        </p:spPr>
      </p:pic>
      <p:pic>
        <p:nvPicPr>
          <p:cNvPr id="6" name="圖片 5" descr="20171107_151241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5433" r="50225"/>
          <a:stretch>
            <a:fillRect/>
          </a:stretch>
        </p:blipFill>
        <p:spPr>
          <a:xfrm rot="16200000">
            <a:off x="3069132" y="827412"/>
            <a:ext cx="2952328" cy="887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71107_151241.jpg"/>
          <p:cNvPicPr>
            <a:picLocks noChangeAspect="1"/>
          </p:cNvPicPr>
          <p:nvPr/>
        </p:nvPicPr>
        <p:blipFill>
          <a:blip r:embed="rId3" cstate="print"/>
          <a:srcRect l="2139" t="2649" r="3180"/>
          <a:stretch>
            <a:fillRect/>
          </a:stretch>
        </p:blipFill>
        <p:spPr>
          <a:xfrm rot="16200000">
            <a:off x="1143001" y="-1143002"/>
            <a:ext cx="6858000" cy="914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71107_151241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3721" r="2009"/>
          <a:stretch>
            <a:fillRect/>
          </a:stretch>
        </p:blipFill>
        <p:spPr>
          <a:xfrm rot="16200000">
            <a:off x="1605929" y="-1605925"/>
            <a:ext cx="5932148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5496" y="5760640"/>
            <a:ext cx="8964488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角色、地點、時間、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為什麼、如何、是什麼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  <p:pic>
        <p:nvPicPr>
          <p:cNvPr id="5" name="圖片 4" descr="20171107_15124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139" r="3180"/>
          <a:stretch>
            <a:fillRect/>
          </a:stretch>
        </p:blipFill>
        <p:spPr>
          <a:xfrm rot="16200000">
            <a:off x="1655750" y="-1651623"/>
            <a:ext cx="5805263" cy="910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71107_145836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683" b="17424"/>
          <a:stretch>
            <a:fillRect/>
          </a:stretch>
        </p:blipFill>
        <p:spPr>
          <a:xfrm>
            <a:off x="4211960" y="764703"/>
            <a:ext cx="4176464" cy="532859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3240360" cy="23042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/>
              <a:t>威利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終於有了自己的家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19427" y="1340768"/>
            <a:ext cx="6509936" cy="1748729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想想看，你看到了什麼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19428" y="3717033"/>
            <a:ext cx="6564940" cy="151182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請每位同學各寫</a:t>
            </a:r>
            <a:r>
              <a:rPr lang="zh-TW" altLang="en-US" sz="2800" dirty="0" smtClean="0"/>
              <a:t>下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個問題</a:t>
            </a:r>
            <a:r>
              <a:rPr lang="zh-TW" altLang="en-US" sz="2800" dirty="0" smtClean="0"/>
              <a:t>於便條紙上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浪浪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你是誰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38835" y="803186"/>
            <a:ext cx="5053645" cy="1833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dirty="0" smtClean="0"/>
              <a:t>　各位同學，「浪浪」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　　　是什麼？</a:t>
            </a:r>
            <a:endParaRPr lang="zh-TW" altLang="en-US" sz="3600" dirty="0"/>
          </a:p>
        </p:txBody>
      </p:sp>
      <p:pic>
        <p:nvPicPr>
          <p:cNvPr id="4" name="圖片 3" descr="流浪狗封面.png"/>
          <p:cNvPicPr>
            <a:picLocks noChangeAspect="1"/>
          </p:cNvPicPr>
          <p:nvPr/>
        </p:nvPicPr>
        <p:blipFill>
          <a:blip r:embed="rId3" cstate="print"/>
          <a:srcRect t="6512"/>
          <a:stretch>
            <a:fillRect/>
          </a:stretch>
        </p:blipFill>
        <p:spPr>
          <a:xfrm>
            <a:off x="899592" y="5301208"/>
            <a:ext cx="2016224" cy="128022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635896" y="2636912"/>
            <a:ext cx="5053645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　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提到「浪浪」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　你會想到什麼？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en-US" altLang="zh-TW" sz="5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請每位同學在一張便條紙上，各寫下１個有關「流浪狗」的聯想，以小組為單位發表，重複者不能得分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19427" y="1340768"/>
            <a:ext cx="6509936" cy="3240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 smtClean="0"/>
              <a:t>再想想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問題可以怎麼分類呢</a:t>
            </a:r>
            <a:r>
              <a:rPr lang="en-US" altLang="zh-TW" sz="4800" dirty="0" smtClean="0"/>
              <a:t>…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分類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707904" y="1052736"/>
          <a:ext cx="5112568" cy="51877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8142"/>
                <a:gridCol w="3834426"/>
              </a:tblGrid>
              <a:tr h="50393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問題類型</a:t>
                      </a:r>
                      <a:endParaRPr lang="zh-TW" altLang="en-US" dirty="0">
                        <a:latin typeface="華康中特圓體(P)" pitchFamily="34" charset="-120"/>
                        <a:ea typeface="華康中特圓體(P)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說明</a:t>
                      </a:r>
                    </a:p>
                  </a:txBody>
                  <a:tcPr anchor="ctr"/>
                </a:tc>
              </a:tr>
              <a:tr h="175820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事實型</a:t>
                      </a:r>
                      <a:endParaRPr lang="en-US" altLang="zh-TW" sz="2400" dirty="0" smtClean="0">
                        <a:latin typeface="華康中特圓體(P)" pitchFamily="34" charset="-120"/>
                        <a:ea typeface="華康中特圓體(P)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(who</a:t>
                      </a:r>
                      <a:r>
                        <a:rPr lang="zh-TW" altLang="en-US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Where</a:t>
                      </a:r>
                      <a:r>
                        <a:rPr lang="zh-TW" altLang="en-US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、</a:t>
                      </a:r>
                      <a:endParaRPr lang="en-US" altLang="zh-TW" sz="1600" dirty="0" smtClean="0">
                        <a:latin typeface="華康中特圓體(P)" pitchFamily="34" charset="-120"/>
                        <a:ea typeface="華康中特圓體(P)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When</a:t>
                      </a:r>
                      <a:r>
                        <a:rPr lang="zh-TW" altLang="en-US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、</a:t>
                      </a:r>
                      <a:endParaRPr lang="en-US" altLang="zh-TW" sz="1600" dirty="0" smtClean="0">
                        <a:latin typeface="華康中特圓體(P)" pitchFamily="34" charset="-120"/>
                        <a:ea typeface="華康中特圓體(P)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What)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、可直接從繪本的圖文找到答案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、增強對繪本內容的理解，作為 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   推論型及評論型問題的基礎</a:t>
                      </a:r>
                    </a:p>
                  </a:txBody>
                  <a:tcPr/>
                </a:tc>
              </a:tr>
              <a:tr h="118821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推論型</a:t>
                      </a:r>
                      <a:endParaRPr lang="en-US" altLang="zh-TW" sz="2400" dirty="0" smtClean="0">
                        <a:latin typeface="華康中特圓體(P)" pitchFamily="34" charset="-120"/>
                        <a:ea typeface="華康中特圓體(P)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(why)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、必須跨頁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段落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思考後找到答案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、幫助組織內容，加深閱讀理解</a:t>
                      </a:r>
                    </a:p>
                  </a:txBody>
                  <a:tcPr/>
                </a:tc>
              </a:tr>
              <a:tr h="151819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華康中特圓體(P)" pitchFamily="34" charset="-120"/>
                          <a:ea typeface="華康中特圓體(P)" pitchFamily="34" charset="-120"/>
                        </a:rPr>
                        <a:t>評論型</a:t>
                      </a:r>
                      <a:endParaRPr lang="en-US" altLang="zh-TW" sz="2400" dirty="0" smtClean="0">
                        <a:latin typeface="華康中特圓體(P)" pitchFamily="34" charset="-120"/>
                        <a:ea typeface="華康中特圓體(P)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(How)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、問題需要連結到自身生活經驗或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     已知知識才能回答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、幫助建構文本內容對自己的意義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華康中特圓體(P)" pitchFamily="34" charset="-120"/>
                        <a:ea typeface="華康中特圓體(P)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華康中特圓體(P)" pitchFamily="34" charset="-120"/>
                          <a:ea typeface="華康中特圓體(P)" pitchFamily="34" charset="-120"/>
                          <a:cs typeface="+mn-cs"/>
                        </a:rPr>
                        <a:t>沒有標準答案，鼓勵獨立思考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-9150" y="6602853"/>
            <a:ext cx="9144000" cy="276999"/>
          </a:xfrm>
          <a:prstGeom prst="rect">
            <a:avLst/>
          </a:prstGeom>
          <a:solidFill>
            <a:srgbClr val="F8F8F8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n>
                  <a:noFill/>
                </a:ln>
                <a:latin typeface="華康中特圓體" pitchFamily="49" charset="-120"/>
                <a:ea typeface="華康中特圓體" pitchFamily="49" charset="-120"/>
              </a:rPr>
              <a:t>本內容摘錄自</a:t>
            </a:r>
            <a:r>
              <a:rPr lang="en-US" altLang="zh-TW" sz="1200" dirty="0" smtClean="0"/>
              <a:t>https://etoe.tc.edu.tw/frs/dw/moid/524a8e7df26d960f16000002/did/21453</a:t>
            </a:r>
            <a:endParaRPr lang="zh-TW" altLang="en-US" sz="1200" dirty="0">
              <a:ln>
                <a:noFill/>
              </a:ln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問題</a:t>
            </a:r>
            <a:r>
              <a:rPr lang="en-US" altLang="zh-TW" sz="3600" dirty="0" smtClean="0">
                <a:solidFill>
                  <a:schemeClr val="bg1"/>
                </a:solidFill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</a:rPr>
            </a:br>
            <a:r>
              <a:rPr lang="zh-TW" altLang="en-US" sz="3600" dirty="0" smtClean="0">
                <a:solidFill>
                  <a:schemeClr val="bg1"/>
                </a:solidFill>
              </a:rPr>
              <a:t>的分類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5517232"/>
            <a:ext cx="87129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事實型</a:t>
            </a:r>
            <a:r>
              <a:rPr lang="en-US" altLang="zh-TW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(1</a:t>
            </a:r>
            <a:r>
              <a:rPr lang="zh-TW" altLang="en-US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分</a:t>
            </a:r>
            <a:r>
              <a:rPr lang="en-US" altLang="zh-TW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)</a:t>
            </a:r>
            <a:r>
              <a:rPr lang="zh-TW" altLang="en-US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、推論型</a:t>
            </a:r>
            <a:r>
              <a:rPr lang="en-US" altLang="zh-TW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(2</a:t>
            </a:r>
            <a:r>
              <a:rPr lang="zh-TW" altLang="en-US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分</a:t>
            </a:r>
            <a:r>
              <a:rPr lang="en-US" altLang="zh-TW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)</a:t>
            </a:r>
            <a:r>
              <a:rPr lang="zh-TW" altLang="en-US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、評論型</a:t>
            </a:r>
            <a:r>
              <a:rPr lang="en-US" altLang="zh-TW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(3</a:t>
            </a:r>
            <a:r>
              <a:rPr lang="zh-TW" altLang="en-US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分</a:t>
            </a:r>
            <a:r>
              <a:rPr lang="en-US" altLang="zh-TW" sz="3600" noProof="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)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3838575" y="803271"/>
          <a:ext cx="4711698" cy="47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283"/>
                <a:gridCol w="785283"/>
                <a:gridCol w="785283"/>
                <a:gridCol w="785283"/>
                <a:gridCol w="785283"/>
                <a:gridCol w="785283"/>
              </a:tblGrid>
              <a:tr h="78566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0" i="0" kern="1200" cap="none" spc="-150" dirty="0" smtClean="0">
                          <a:solidFill>
                            <a:schemeClr val="bg1"/>
                          </a:solidFill>
                          <a:effectLst/>
                          <a:latin typeface="華康海報體W12" pitchFamily="81" charset="-120"/>
                          <a:ea typeface="華康海報體W12" pitchFamily="81" charset="-120"/>
                          <a:cs typeface="+mj-cs"/>
                        </a:rPr>
                        <a:t>事實型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0" i="0" kern="1200" cap="none" spc="-150" dirty="0" smtClean="0">
                          <a:solidFill>
                            <a:schemeClr val="bg1"/>
                          </a:solidFill>
                          <a:effectLst/>
                          <a:latin typeface="華康海報體W12" pitchFamily="81" charset="-120"/>
                          <a:ea typeface="華康海報體W12" pitchFamily="81" charset="-120"/>
                          <a:cs typeface="+mj-cs"/>
                        </a:rPr>
                        <a:t>推論型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0" i="0" kern="1200" cap="none" spc="-150" dirty="0" smtClean="0">
                          <a:solidFill>
                            <a:schemeClr val="bg1"/>
                          </a:solidFill>
                          <a:effectLst/>
                          <a:latin typeface="華康海報體W12" pitchFamily="81" charset="-120"/>
                          <a:ea typeface="華康海報體W12" pitchFamily="81" charset="-120"/>
                          <a:cs typeface="+mj-cs"/>
                        </a:rPr>
                        <a:t>評論型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856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6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11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16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21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26</a:t>
                      </a:r>
                      <a:endParaRPr lang="zh-TW" altLang="en-US" sz="3000" b="1" dirty="0"/>
                    </a:p>
                  </a:txBody>
                  <a:tcPr anchor="ctr"/>
                </a:tc>
              </a:tr>
              <a:tr h="7856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7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12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17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22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27</a:t>
                      </a:r>
                      <a:endParaRPr lang="zh-TW" altLang="en-US" sz="3000" b="1" dirty="0"/>
                    </a:p>
                  </a:txBody>
                  <a:tcPr anchor="ctr"/>
                </a:tc>
              </a:tr>
              <a:tr h="7856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3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8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13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18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23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28</a:t>
                      </a:r>
                      <a:endParaRPr lang="zh-TW" altLang="en-US" sz="3000" b="1" dirty="0"/>
                    </a:p>
                  </a:txBody>
                  <a:tcPr anchor="ctr"/>
                </a:tc>
              </a:tr>
              <a:tr h="7856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4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9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14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19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24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29</a:t>
                      </a:r>
                      <a:endParaRPr lang="zh-TW" altLang="en-US" sz="3000" b="1" dirty="0"/>
                    </a:p>
                  </a:txBody>
                  <a:tcPr anchor="ctr"/>
                </a:tc>
              </a:tr>
              <a:tr h="7856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5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10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15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20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25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 smtClean="0"/>
                        <a:t>30</a:t>
                      </a:r>
                      <a:endParaRPr lang="zh-TW" altLang="en-US" sz="30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賓果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5496" y="5085184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請小組在賓果紙上填寫問題編號</a:t>
            </a:r>
            <a:r>
              <a:rPr lang="zh-TW" altLang="en-US" sz="28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，搶答題目才可消除該格問題</a:t>
            </a:r>
            <a:endParaRPr lang="en-US" altLang="zh-TW" sz="28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3851920" y="1268760"/>
          <a:ext cx="4711700" cy="43924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7925"/>
                <a:gridCol w="1177925"/>
                <a:gridCol w="1177925"/>
                <a:gridCol w="1177925"/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推論型</a:t>
                      </a:r>
                      <a:endParaRPr lang="zh-TW" altLang="en-US" sz="2400" b="0" kern="120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華康海報體W12" pitchFamily="81" charset="-120"/>
                          <a:ea typeface="華康海報體W12" pitchFamily="81" charset="-120"/>
                          <a:cs typeface="+mn-cs"/>
                        </a:rPr>
                        <a:t>推論型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華康海報體W12" pitchFamily="81" charset="-120"/>
                          <a:ea typeface="華康海報體W12" pitchFamily="81" charset="-120"/>
                          <a:cs typeface="+mn-cs"/>
                        </a:rPr>
                        <a:t>推論型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kern="1200" noProof="0" dirty="0" smtClean="0">
                          <a:solidFill>
                            <a:srgbClr val="FF0000"/>
                          </a:solidFill>
                          <a:latin typeface="華康海報體W12" pitchFamily="81" charset="-120"/>
                          <a:ea typeface="華康海報體W12" pitchFamily="81" charset="-120"/>
                          <a:cs typeface="+mn-cs"/>
                        </a:rPr>
                        <a:t>評論型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華康海報體W12" pitchFamily="81" charset="-120"/>
                          <a:ea typeface="華康海報體W12" pitchFamily="81" charset="-120"/>
                          <a:cs typeface="+mn-cs"/>
                        </a:rPr>
                        <a:t>推論型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 smtClean="0">
                          <a:solidFill>
                            <a:srgbClr val="002060"/>
                          </a:solidFill>
                          <a:latin typeface="華康海報體W12" pitchFamily="81" charset="-120"/>
                          <a:ea typeface="華康海報體W12" pitchFamily="81" charset="-120"/>
                        </a:rPr>
                        <a:t>事實型</a:t>
                      </a:r>
                      <a:endParaRPr lang="zh-TW" altLang="en-US" sz="2400" b="0" kern="1200" noProof="0" dirty="0" smtClean="0">
                        <a:solidFill>
                          <a:srgbClr val="002060"/>
                        </a:solidFill>
                        <a:latin typeface="華康海報體W12" pitchFamily="81" charset="-120"/>
                        <a:ea typeface="華康海報體W12" pitchFamily="81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我有什麼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新發現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38835" y="803186"/>
            <a:ext cx="5125653" cy="550613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各位同學，請寫</a:t>
            </a:r>
            <a:r>
              <a:rPr lang="zh-TW" altLang="en-US" sz="2800" dirty="0" smtClean="0"/>
              <a:t>下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個</a:t>
            </a:r>
            <a:r>
              <a:rPr lang="zh-TW" altLang="en-US" sz="2800" dirty="0" smtClean="0"/>
              <a:t>不同於一開始對「流浪狗」的聯想</a:t>
            </a:r>
            <a:endParaRPr lang="en-US" altLang="zh-TW" sz="2800" dirty="0" smtClean="0"/>
          </a:p>
          <a:p>
            <a:r>
              <a:rPr lang="zh-TW" altLang="en-US" sz="2800" dirty="0" smtClean="0"/>
              <a:t>重複者不計分</a:t>
            </a:r>
            <a:endParaRPr lang="en-US" altLang="zh-TW" sz="2800" dirty="0" smtClean="0"/>
          </a:p>
          <a:p>
            <a:r>
              <a:rPr lang="zh-TW" altLang="en-US" sz="2800" dirty="0" smtClean="0"/>
              <a:t>總結算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延伸知識分享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38835" y="803186"/>
            <a:ext cx="5125653" cy="5650150"/>
          </a:xfrm>
        </p:spPr>
        <p:txBody>
          <a:bodyPr/>
          <a:lstStyle/>
          <a:p>
            <a:r>
              <a:rPr lang="zh-TW" altLang="en-US" sz="2000" dirty="0" smtClean="0"/>
              <a:t>以</a:t>
            </a:r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11</a:t>
            </a:r>
            <a:r>
              <a:rPr lang="zh-TW" altLang="en-US" sz="2000" dirty="0" smtClean="0"/>
              <a:t>月為例，全國各縣市收容所有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萬多隻流浪動物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包含捕捉、送交及拾獲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，認養率有</a:t>
            </a:r>
            <a:r>
              <a:rPr lang="en-US" altLang="zh-TW" sz="2000" dirty="0" smtClean="0"/>
              <a:t>87.71%</a:t>
            </a:r>
          </a:p>
          <a:p>
            <a:r>
              <a:rPr lang="zh-TW" altLang="en-US" sz="2000" dirty="0" smtClean="0"/>
              <a:t>浪浪出現的原因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棄養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走失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、天生無主、半放養</a:t>
            </a: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r>
              <a:rPr lang="zh-TW" altLang="en-US" sz="2000" dirty="0" smtClean="0"/>
              <a:t>如果我想要認領浪浪－臺灣動物平權促進會</a:t>
            </a:r>
            <a:r>
              <a:rPr lang="en-US" altLang="zh-TW" b="1" dirty="0" smtClean="0">
                <a:hlinkClick r:id="rId3"/>
              </a:rPr>
              <a:t>https://ppt.cc/fvRjix</a:t>
            </a:r>
            <a:endParaRPr lang="en-US" altLang="zh-TW" b="1" dirty="0" smtClean="0"/>
          </a:p>
          <a:p>
            <a:r>
              <a:rPr lang="zh-TW" altLang="en-US" b="1" dirty="0" smtClean="0"/>
              <a:t>寵物百科</a:t>
            </a:r>
            <a:r>
              <a:rPr lang="en-US" altLang="zh-TW" b="1" dirty="0" smtClean="0">
                <a:hlinkClick r:id="rId4"/>
              </a:rPr>
              <a:t>https://petbird.tw/article3357.html</a:t>
            </a:r>
            <a:endParaRPr lang="en-US" altLang="zh-TW" b="1" dirty="0" smtClean="0"/>
          </a:p>
          <a:p>
            <a:r>
              <a:rPr lang="zh-TW" altLang="en-US" b="1" dirty="0" smtClean="0"/>
              <a:t>認養浪浪前的知識與準備</a:t>
            </a:r>
            <a:endParaRPr lang="en-US" altLang="zh-TW" dirty="0" smtClean="0"/>
          </a:p>
          <a:p>
            <a:pPr>
              <a:buNone/>
            </a:pPr>
            <a:r>
              <a:rPr lang="zh-TW" altLang="en-US" b="1" dirty="0" smtClean="0"/>
              <a:t>  </a:t>
            </a:r>
            <a:r>
              <a:rPr lang="en-US" altLang="zh-TW" b="1" dirty="0" smtClean="0">
                <a:hlinkClick r:id="rId5"/>
              </a:rPr>
              <a:t>https://www.momgoe.com/article8027.html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時間</a:t>
            </a:r>
            <a:endParaRPr lang="zh-TW" altLang="en-US" dirty="0"/>
          </a:p>
        </p:txBody>
      </p:sp>
      <p:pic>
        <p:nvPicPr>
          <p:cNvPr id="5" name="內容版面配置區 4" descr="流浪狗封面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8827" y="803275"/>
            <a:ext cx="3971195" cy="5248275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79513" y="5085184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角色、地點、時間</a:t>
            </a:r>
            <a:endParaRPr lang="en-US" altLang="zh-TW" sz="2800" dirty="0" smtClean="0">
              <a:solidFill>
                <a:srgbClr val="00206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為什麼、如何、是什麼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/>
              <a:t>這是一個關於</a:t>
            </a:r>
            <a:r>
              <a:rPr lang="en-US" altLang="zh-TW" sz="2400" dirty="0" smtClean="0"/>
              <a:t>…</a:t>
            </a:r>
            <a:br>
              <a:rPr lang="en-US" altLang="zh-TW" sz="2400" dirty="0" smtClean="0"/>
            </a:br>
            <a:r>
              <a:rPr lang="zh-TW" altLang="en-US" sz="2400" dirty="0" smtClean="0"/>
              <a:t>一家人去野餐時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發生的故事</a:t>
            </a:r>
            <a:endParaRPr lang="zh-TW" altLang="en-US" sz="2400" dirty="0"/>
          </a:p>
        </p:txBody>
      </p:sp>
      <p:pic>
        <p:nvPicPr>
          <p:cNvPr id="5" name="內容版面配置區 4" descr="流浪狗封面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rcRect t="1243" r="620" b="3010"/>
          <a:stretch>
            <a:fillRect/>
          </a:stretch>
        </p:blipFill>
        <p:spPr>
          <a:xfrm>
            <a:off x="4071195" y="548680"/>
            <a:ext cx="4485433" cy="5760640"/>
          </a:xfr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9513" y="5085184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3096344" cy="245644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/>
              <a:t>這一家人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看到樹叢後有一隻狗</a:t>
            </a:r>
            <a:endParaRPr lang="zh-TW" altLang="en-US" sz="2400" dirty="0"/>
          </a:p>
        </p:txBody>
      </p:sp>
      <p:pic>
        <p:nvPicPr>
          <p:cNvPr id="5" name="內容版面配置區 4" descr="流浪狗封面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4153184" y="548680"/>
            <a:ext cx="4321455" cy="5760640"/>
          </a:xfr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79513" y="5085184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3096344" cy="245644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 smtClean="0"/>
              <a:t>孩子們跟牠一起玩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還教牠怎樣坐好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他們幫牠取名，叫做威利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一直玩到該回家的時間</a:t>
            </a:r>
            <a:endParaRPr lang="zh-TW" altLang="en-US" sz="2000" dirty="0"/>
          </a:p>
        </p:txBody>
      </p:sp>
      <p:pic>
        <p:nvPicPr>
          <p:cNvPr id="5" name="內容版面配置區 4" descr="流浪狗封面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153185" y="548680"/>
            <a:ext cx="4307248" cy="5760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3240360" cy="1512168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zh-TW" altLang="en-US" sz="2000" dirty="0" smtClean="0"/>
              <a:t>孩子：我們把威利帶回家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爸爸：不行</a:t>
            </a:r>
            <a:endParaRPr lang="zh-TW" altLang="en-US" sz="2000" dirty="0"/>
          </a:p>
        </p:txBody>
      </p:sp>
      <p:pic>
        <p:nvPicPr>
          <p:cNvPr id="5" name="內容版面配置區 4" descr="流浪狗封面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153185" y="558149"/>
            <a:ext cx="4307248" cy="5741701"/>
          </a:xfr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67544" y="2996952"/>
            <a:ext cx="3528392" cy="208823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j-cs"/>
              </a:rPr>
              <a:t/>
            </a:r>
            <a:br>
              <a:rPr kumimoji="0" lang="en-US" altLang="zh-TW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j-cs"/>
              </a:rPr>
            </a:br>
            <a:r>
              <a:rPr kumimoji="0" lang="zh-TW" altLang="en-US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j-cs"/>
              </a:rPr>
              <a:t>媽媽解釋：牠一定有主人</a:t>
            </a:r>
            <a:endParaRPr kumimoji="0" lang="en-US" altLang="zh-TW" sz="2200" b="0" i="0" u="none" strike="noStrike" kern="1200" cap="none" spc="-150" normalizeH="0" baseline="0" noProof="0" dirty="0" smtClean="0">
              <a:ln>
                <a:noFill/>
              </a:ln>
              <a:solidFill>
                <a:srgbClr val="FFFEFF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j-cs"/>
              </a:rPr>
              <a:t>他們會想他的</a:t>
            </a:r>
            <a:endParaRPr kumimoji="0" lang="zh-TW" altLang="en-US" sz="2200" b="0" i="0" u="none" strike="noStrike" kern="1200" cap="none" spc="-150" normalizeH="0" baseline="0" noProof="0" dirty="0">
              <a:ln>
                <a:noFill/>
              </a:ln>
              <a:solidFill>
                <a:srgbClr val="FFFEFF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j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79513" y="5085184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12" pitchFamily="81" charset="-120"/>
                <a:ea typeface="華康海報體W12" pitchFamily="81" charset="-120"/>
                <a:cs typeface="+mn-cs"/>
              </a:rPr>
              <a:t>在回家的路上，女孩說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2400" dirty="0" smtClean="0">
                <a:solidFill>
                  <a:srgbClr val="002060"/>
                </a:solidFill>
                <a:latin typeface="華康海報體W12" pitchFamily="81" charset="-120"/>
                <a:ea typeface="華康海報體W12" pitchFamily="81" charset="-120"/>
              </a:rPr>
              <a:t>也許威利沒有主人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12" pitchFamily="81" charset="-120"/>
              <a:ea typeface="華康海報體W12" pitchFamily="81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3240360" cy="23042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/>
              <a:t>回家後</a:t>
            </a:r>
            <a:r>
              <a:rPr lang="en-US" altLang="zh-TW" sz="2400" dirty="0" smtClean="0"/>
              <a:t>…</a:t>
            </a:r>
            <a:br>
              <a:rPr lang="en-US" altLang="zh-TW" sz="2400" dirty="0" smtClean="0"/>
            </a:br>
            <a:r>
              <a:rPr lang="zh-TW" altLang="en-US" sz="2400" dirty="0" smtClean="0"/>
              <a:t>星期一</a:t>
            </a:r>
            <a:r>
              <a:rPr lang="en-US" altLang="zh-TW" sz="2400" dirty="0" smtClean="0"/>
              <a:t>..</a:t>
            </a:r>
            <a:r>
              <a:rPr lang="zh-TW" altLang="en-US" sz="2400" dirty="0" smtClean="0"/>
              <a:t>二</a:t>
            </a:r>
            <a:r>
              <a:rPr lang="en-US" altLang="zh-TW" sz="2400" dirty="0" smtClean="0"/>
              <a:t>..</a:t>
            </a:r>
            <a:r>
              <a:rPr lang="zh-TW" altLang="en-US" sz="2400" dirty="0" smtClean="0"/>
              <a:t>三</a:t>
            </a:r>
            <a:r>
              <a:rPr lang="en-US" altLang="zh-TW" sz="2400" dirty="0" smtClean="0"/>
              <a:t>..</a:t>
            </a:r>
            <a:endParaRPr lang="zh-TW" altLang="en-US" sz="2400" dirty="0"/>
          </a:p>
        </p:txBody>
      </p:sp>
      <p:pic>
        <p:nvPicPr>
          <p:cNvPr id="5" name="內容版面配置區 4" descr="流浪狗封面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40000"/>
          </a:blip>
          <a:srcRect l="4862" r="9877" b="51369"/>
          <a:stretch>
            <a:fillRect/>
          </a:stretch>
        </p:blipFill>
        <p:spPr>
          <a:xfrm rot="16200000">
            <a:off x="3576396" y="1328260"/>
            <a:ext cx="5303576" cy="417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20171107_14570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3811" t="48950" r="8010"/>
          <a:stretch>
            <a:fillRect/>
          </a:stretch>
        </p:blipFill>
        <p:spPr>
          <a:xfrm rot="16200000">
            <a:off x="3515367" y="1389289"/>
            <a:ext cx="5472608" cy="42234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3240360" cy="23042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/>
              <a:t>回家後</a:t>
            </a:r>
            <a:r>
              <a:rPr lang="en-US" altLang="zh-TW" sz="2400" dirty="0" smtClean="0"/>
              <a:t>…</a:t>
            </a:r>
            <a:br>
              <a:rPr lang="en-US" altLang="zh-TW" sz="2400" dirty="0" smtClean="0"/>
            </a:br>
            <a:r>
              <a:rPr lang="zh-TW" altLang="en-US" sz="2400" dirty="0" smtClean="0"/>
              <a:t>星期四</a:t>
            </a:r>
            <a:r>
              <a:rPr lang="en-US" altLang="zh-TW" sz="2400" smtClean="0"/>
              <a:t>..</a:t>
            </a:r>
            <a:r>
              <a:rPr lang="zh-TW" altLang="en-US" sz="2400" smtClean="0"/>
              <a:t>星期五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tf16401370</Template>
  <TotalTime>514</TotalTime>
  <Words>1826</Words>
  <Application>Microsoft Office PowerPoint</Application>
  <PresentationFormat>如螢幕大小 (4:3)</PresentationFormat>
  <Paragraphs>233</Paragraphs>
  <Slides>25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Arial</vt:lpstr>
      <vt:lpstr>新細明體</vt:lpstr>
      <vt:lpstr>華康海報體W12</vt:lpstr>
      <vt:lpstr>Wingdings</vt:lpstr>
      <vt:lpstr>華康中特圓體</vt:lpstr>
      <vt:lpstr>華康中特圓體(P)</vt:lpstr>
      <vt:lpstr>Rockwell</vt:lpstr>
      <vt:lpstr>Calibri</vt:lpstr>
      <vt:lpstr>Calibri Light</vt:lpstr>
      <vt:lpstr>Atlas</vt:lpstr>
      <vt:lpstr>浪浪你是誰？</vt:lpstr>
      <vt:lpstr>浪浪 你是誰</vt:lpstr>
      <vt:lpstr>故事 時間</vt:lpstr>
      <vt:lpstr>這是一個關於… 一家人去野餐時 發生的故事</vt:lpstr>
      <vt:lpstr>這一家人 看到樹叢後有一隻狗</vt:lpstr>
      <vt:lpstr>孩子們跟牠一起玩 還教牠怎樣坐好 他們幫牠取名，叫做威利 一直玩到該回家的時間</vt:lpstr>
      <vt:lpstr>孩子：我們把威利帶回家 爸爸：不行</vt:lpstr>
      <vt:lpstr>回家後… 星期一..二..三..</vt:lpstr>
      <vt:lpstr>回家後… 星期四..星期五</vt:lpstr>
      <vt:lpstr>星期六…</vt:lpstr>
      <vt:lpstr>威利!!</vt:lpstr>
      <vt:lpstr>!!!</vt:lpstr>
      <vt:lpstr>投影片 13</vt:lpstr>
      <vt:lpstr>投影片 14</vt:lpstr>
      <vt:lpstr>投影片 15</vt:lpstr>
      <vt:lpstr>投影片 16</vt:lpstr>
      <vt:lpstr>投影片 17</vt:lpstr>
      <vt:lpstr>威利 終於有了自己的家</vt:lpstr>
      <vt:lpstr>想想看，你看到了什麼</vt:lpstr>
      <vt:lpstr>再想想 問題可以怎麼分類呢…</vt:lpstr>
      <vt:lpstr>問題的 分類</vt:lpstr>
      <vt:lpstr>問題 的分類</vt:lpstr>
      <vt:lpstr>問題 賓果</vt:lpstr>
      <vt:lpstr>我有什麼 新發現</vt:lpstr>
      <vt:lpstr>延伸知識分享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浪浪你是誰？</dc:title>
  <dc:creator>a17071</dc:creator>
  <cp:lastModifiedBy>a17071</cp:lastModifiedBy>
  <cp:revision>54</cp:revision>
  <dcterms:created xsi:type="dcterms:W3CDTF">2017-11-07T06:24:36Z</dcterms:created>
  <dcterms:modified xsi:type="dcterms:W3CDTF">2017-12-31T06:08:18Z</dcterms:modified>
</cp:coreProperties>
</file>