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8" r:id="rId2"/>
    <p:sldId id="260" r:id="rId3"/>
    <p:sldId id="269" r:id="rId4"/>
    <p:sldId id="262" r:id="rId5"/>
    <p:sldId id="261" r:id="rId6"/>
    <p:sldId id="264" r:id="rId7"/>
    <p:sldId id="268" r:id="rId8"/>
    <p:sldId id="266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3" autoAdjust="0"/>
  </p:normalViewPr>
  <p:slideViewPr>
    <p:cSldViewPr>
      <p:cViewPr varScale="1">
        <p:scale>
          <a:sx n="79" d="100"/>
          <a:sy n="79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EA9FF-4119-4713-A299-660E838D3575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76A5-4F3C-4885-95B3-44A177863A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劇情：從前從前有個人叫作皮可先生</a:t>
            </a:r>
            <a:endParaRPr lang="en-US" altLang="zh-TW" dirty="0" smtClean="0"/>
          </a:p>
          <a:p>
            <a:r>
              <a:rPr lang="zh-TW" altLang="en-US" dirty="0" smtClean="0"/>
              <a:t>            他最喜歡收集各種有趣、好看的繪本</a:t>
            </a:r>
            <a:endParaRPr lang="en-US" altLang="zh-TW" dirty="0" smtClean="0"/>
          </a:p>
          <a:p>
            <a:r>
              <a:rPr lang="zh-TW" altLang="en-US" dirty="0" smtClean="0"/>
              <a:t>            為了讓更多人認識繪本</a:t>
            </a:r>
            <a:endParaRPr lang="en-US" altLang="zh-TW" dirty="0" smtClean="0"/>
          </a:p>
          <a:p>
            <a:r>
              <a:rPr lang="zh-TW" altLang="en-US" dirty="0" smtClean="0"/>
              <a:t>            每年他會舉辦一場獵書比賽</a:t>
            </a:r>
            <a:r>
              <a:rPr lang="en-US" altLang="zh-TW" dirty="0" smtClean="0"/>
              <a:t>----</a:t>
            </a:r>
            <a:r>
              <a:rPr lang="zh-TW" altLang="en-US" dirty="0" smtClean="0"/>
              <a:t>奧林布克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776A5-4F3C-4885-95B3-44A177863A0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分成四組</a:t>
            </a:r>
            <a:endParaRPr lang="en-US" altLang="zh-TW" dirty="0" smtClean="0"/>
          </a:p>
          <a:p>
            <a:r>
              <a:rPr lang="zh-TW" altLang="en-US" dirty="0" smtClean="0"/>
              <a:t>把</a:t>
            </a:r>
            <a:r>
              <a:rPr lang="zh-TW" altLang="en-US" dirty="0" smtClean="0"/>
              <a:t>書發放給每一個小朋友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776A5-4F3C-4885-95B3-44A177863A0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劇情：皮可先生要先測試各位小朋友的參賽資格</a:t>
            </a:r>
            <a:endParaRPr lang="en-US" altLang="zh-TW" dirty="0" smtClean="0"/>
          </a:p>
          <a:p>
            <a:r>
              <a:rPr lang="zh-TW" altLang="en-US" dirty="0" smtClean="0"/>
              <a:t>            看看大家是否都能好好的看完一本繪本</a:t>
            </a:r>
            <a:endParaRPr lang="en-US" altLang="zh-TW" dirty="0" smtClean="0"/>
          </a:p>
          <a:p>
            <a:r>
              <a:rPr lang="zh-TW" altLang="en-US" dirty="0" smtClean="0"/>
              <a:t>            請大家看完自己桌上的繪本</a:t>
            </a:r>
            <a:endParaRPr lang="en-US" altLang="zh-TW" dirty="0" smtClean="0"/>
          </a:p>
          <a:p>
            <a:r>
              <a:rPr lang="zh-TW" altLang="en-US" baseline="0" dirty="0" smtClean="0"/>
              <a:t>            寫下故事中的</a:t>
            </a:r>
            <a:r>
              <a:rPr lang="en-US" altLang="zh-TW" baseline="0" dirty="0" smtClean="0"/>
              <a:t>…</a:t>
            </a:r>
            <a:endParaRPr lang="en-US" altLang="zh-TW" dirty="0" smtClean="0"/>
          </a:p>
          <a:p>
            <a:r>
              <a:rPr lang="zh-TW" altLang="en-US" dirty="0" smtClean="0"/>
              <a:t>發給各位小朋友一張藏書紙條</a:t>
            </a:r>
            <a:r>
              <a:rPr lang="en-US" altLang="zh-TW" dirty="0" smtClean="0"/>
              <a:t>(</a:t>
            </a:r>
            <a:r>
              <a:rPr lang="zh-TW" altLang="en-US" dirty="0" smtClean="0"/>
              <a:t>組別分類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請他們在時間內寫完</a:t>
            </a:r>
            <a:endParaRPr lang="en-US" altLang="zh-TW" dirty="0" smtClean="0"/>
          </a:p>
          <a:p>
            <a:r>
              <a:rPr lang="zh-TW" altLang="en-US" dirty="0" smtClean="0"/>
              <a:t>寫完後交回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776A5-4F3C-4885-95B3-44A177863A0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776A5-4F3C-4885-95B3-44A177863A0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劇情：繪本和其他書最大的不一樣就是有豐富、漂亮的插圖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發給每人一張繪本寫真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請他們在時間內尋找正確出處的繪本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找到書得一分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時間結束後結算得分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776A5-4F3C-4885-95B3-44A177863A0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劇情：書有哪些基本資料呢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776A5-4F3C-4885-95B3-44A177863A0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劇情：</a:t>
            </a:r>
            <a:r>
              <a:rPr lang="en-US" altLang="zh-TW" dirty="0" smtClean="0"/>
              <a:t>(</a:t>
            </a:r>
            <a:r>
              <a:rPr lang="zh-TW" altLang="en-US" dirty="0" smtClean="0"/>
              <a:t>介紹各項的意義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            等一下大家會拿到繪本的身分證</a:t>
            </a:r>
            <a:endParaRPr lang="en-US" altLang="zh-TW" dirty="0" smtClean="0"/>
          </a:p>
          <a:p>
            <a:r>
              <a:rPr lang="zh-TW" altLang="en-US" dirty="0" smtClean="0"/>
              <a:t>            可是上面的資料不完全</a:t>
            </a:r>
            <a:endParaRPr lang="en-US" altLang="zh-TW" dirty="0" smtClean="0"/>
          </a:p>
          <a:p>
            <a:r>
              <a:rPr lang="zh-TW" altLang="en-US" dirty="0" smtClean="0"/>
              <a:t>            請大家利用身分證殘存的資料找書</a:t>
            </a:r>
            <a:endParaRPr lang="en-US" altLang="zh-TW" dirty="0" smtClean="0"/>
          </a:p>
          <a:p>
            <a:r>
              <a:rPr lang="zh-TW" altLang="en-US" dirty="0" smtClean="0"/>
              <a:t>發給各位小朋友一張繪本身份證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請他們在時間內尋找正確的繪本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時間結束後結算得分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776A5-4F3C-4885-95B3-44A177863A0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(</a:t>
            </a:r>
            <a:r>
              <a:rPr lang="zh-TW" altLang="en-US" smtClean="0"/>
              <a:t>若時間不足，可省略此階段</a:t>
            </a:r>
            <a:r>
              <a:rPr lang="en-US" altLang="zh-TW" smtClean="0"/>
              <a:t>)</a:t>
            </a:r>
          </a:p>
          <a:p>
            <a:r>
              <a:rPr lang="zh-TW" altLang="en-US" dirty="0" smtClean="0"/>
              <a:t>劇情：繪本最重要的，果然還是它裡面述說的故事</a:t>
            </a:r>
            <a:endParaRPr lang="en-US" altLang="zh-TW" dirty="0" smtClean="0"/>
          </a:p>
          <a:p>
            <a:r>
              <a:rPr lang="zh-TW" altLang="en-US" dirty="0" smtClean="0"/>
              <a:t>           </a:t>
            </a:r>
            <a:r>
              <a:rPr lang="zh-TW" altLang="en-US" baseline="0" dirty="0" smtClean="0"/>
              <a:t> </a:t>
            </a:r>
            <a:r>
              <a:rPr lang="zh-TW" altLang="en-US" dirty="0" smtClean="0"/>
              <a:t>剛剛大家寫下了繪本裡故事的線索</a:t>
            </a:r>
            <a:endParaRPr lang="en-US" altLang="zh-TW" dirty="0" smtClean="0"/>
          </a:p>
          <a:p>
            <a:r>
              <a:rPr lang="zh-TW" altLang="en-US" dirty="0" smtClean="0"/>
              <a:t>            現在就請各組拿著別人寫下的紙條</a:t>
            </a:r>
            <a:endParaRPr lang="en-US" altLang="zh-TW" dirty="0" smtClean="0"/>
          </a:p>
          <a:p>
            <a:r>
              <a:rPr lang="zh-TW" altLang="en-US" dirty="0" smtClean="0"/>
              <a:t>            尋找正確的繪本吧</a:t>
            </a:r>
            <a:endParaRPr lang="en-US" altLang="zh-TW" dirty="0" smtClean="0"/>
          </a:p>
          <a:p>
            <a:r>
              <a:rPr lang="zh-TW" altLang="en-US" dirty="0" smtClean="0"/>
              <a:t>發給各位小朋友一張藏書紙條</a:t>
            </a:r>
            <a:r>
              <a:rPr lang="en-US" altLang="zh-TW" dirty="0" smtClean="0"/>
              <a:t>(</a:t>
            </a:r>
            <a:r>
              <a:rPr lang="zh-TW" altLang="en-US" dirty="0" smtClean="0"/>
              <a:t>組別分類</a:t>
            </a:r>
            <a:r>
              <a:rPr lang="en-US" altLang="zh-TW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請他們在時間內尋找正確出處的繪本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找到書得一分，找到書的紙條也得一分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時間結束後計算得分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發給各位小朋友一張繪本身份證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請他們在時間內尋找正確的繪本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時間結束後結算得分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776A5-4F3C-4885-95B3-44A177863A0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確認各組得分</a:t>
            </a:r>
            <a:endParaRPr lang="en-US" altLang="zh-TW" dirty="0" smtClean="0"/>
          </a:p>
          <a:p>
            <a:r>
              <a:rPr lang="zh-TW" altLang="en-US" dirty="0" smtClean="0"/>
              <a:t>給予最高得分組別獎勵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776A5-4F3C-4885-95B3-44A177863A0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3AB9-0D9E-467F-885F-A47E78C74EA3}" type="datetimeFigureOut">
              <a:rPr lang="zh-TW" altLang="en-US" smtClean="0"/>
              <a:pPr/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5408-6C6B-45F0-A100-09916AD2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5400000">
            <a:off x="1209253" y="-769093"/>
            <a:ext cx="6384896" cy="8300362"/>
          </a:xfrm>
          <a:prstGeom prst="rect">
            <a:avLst/>
          </a:prstGeom>
        </p:spPr>
      </p:pic>
      <p:pic>
        <p:nvPicPr>
          <p:cNvPr id="3" name="Picture 2" descr="C:\Users\a15031\Desktop\未命名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556792"/>
            <a:ext cx="2777187" cy="3609171"/>
          </a:xfrm>
          <a:prstGeom prst="rect">
            <a:avLst/>
          </a:prstGeom>
          <a:noFill/>
        </p:spPr>
      </p:pic>
      <p:pic>
        <p:nvPicPr>
          <p:cNvPr id="5" name="圖片 4" descr="未命名-1.png"/>
          <p:cNvPicPr>
            <a:picLocks noChangeAspect="1"/>
          </p:cNvPicPr>
          <p:nvPr/>
        </p:nvPicPr>
        <p:blipFill>
          <a:blip r:embed="rId5" cstate="print"/>
          <a:srcRect l="38322" t="1561" r="33576"/>
          <a:stretch>
            <a:fillRect/>
          </a:stretch>
        </p:blipFill>
        <p:spPr>
          <a:xfrm rot="5400000">
            <a:off x="3779913" y="-3519263"/>
            <a:ext cx="1584176" cy="9144001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547664" y="4581128"/>
            <a:ext cx="6264696" cy="18746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寶風體 Std W4" pitchFamily="18" charset="-120"/>
                <a:ea typeface="華康寶風體 Std W4" pitchFamily="18" charset="-120"/>
                <a:cs typeface="+mj-cs"/>
              </a:rPr>
              <a:t>奧</a:t>
            </a:r>
            <a:r>
              <a:rPr kumimoji="0" lang="zh-TW" alt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寶風體 Std W4" pitchFamily="18" charset="-120"/>
                <a:ea typeface="華康寶風體 Std W4" pitchFamily="18" charset="-120"/>
                <a:cs typeface="+mj-cs"/>
              </a:rPr>
              <a:t>林</a:t>
            </a:r>
            <a:r>
              <a:rPr kumimoji="0" lang="zh-TW" alt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華康寶風體 Std W4" pitchFamily="18" charset="-120"/>
                <a:ea typeface="華康寶風體 Std W4" pitchFamily="18" charset="-120"/>
                <a:cs typeface="+mj-cs"/>
              </a:rPr>
              <a:t>布</a:t>
            </a:r>
            <a:r>
              <a:rPr kumimoji="0" lang="zh-TW" alt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華康寶風體 Std W4" pitchFamily="18" charset="-120"/>
                <a:ea typeface="華康寶風體 Std W4" pitchFamily="18" charset="-120"/>
                <a:cs typeface="+mj-cs"/>
              </a:rPr>
              <a:t>克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華康寶風體 Std W4" pitchFamily="18" charset="-120"/>
              <a:ea typeface="華康寶風體 Std W4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209253" y="-769093"/>
            <a:ext cx="6384896" cy="8300362"/>
          </a:xfrm>
          <a:prstGeom prst="rect">
            <a:avLst/>
          </a:prstGeom>
        </p:spPr>
      </p:pic>
      <p:pic>
        <p:nvPicPr>
          <p:cNvPr id="1026" name="Picture 2" descr="W:\2兒童中心-雅苓\3-活動\02書展\主題書展\106年\繪本禮物大作戰\繪本禮物大作戰\柴犬小八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594" y="3645023"/>
            <a:ext cx="2416398" cy="2950915"/>
          </a:xfrm>
          <a:prstGeom prst="rect">
            <a:avLst/>
          </a:prstGeom>
          <a:noFill/>
        </p:spPr>
      </p:pic>
      <p:pic>
        <p:nvPicPr>
          <p:cNvPr id="1027" name="Picture 3" descr="W:\2兒童中心-雅苓\3-活動\02書展\主題書展\106年\繪本禮物大作戰\繪本禮物大作戰\樹懶背包客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8540" y="3645024"/>
            <a:ext cx="2775460" cy="2985392"/>
          </a:xfrm>
          <a:prstGeom prst="rect">
            <a:avLst/>
          </a:prstGeom>
          <a:noFill/>
        </p:spPr>
      </p:pic>
      <p:pic>
        <p:nvPicPr>
          <p:cNvPr id="1028" name="Picture 4" descr="W:\2兒童中心-雅苓\3-活動\02書展\主題書展\106年\繪本禮物大作戰\繪本禮物大作戰\熊老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2376264" cy="3772385"/>
          </a:xfrm>
          <a:prstGeom prst="rect">
            <a:avLst/>
          </a:prstGeom>
          <a:noFill/>
        </p:spPr>
      </p:pic>
      <p:pic>
        <p:nvPicPr>
          <p:cNvPr id="1029" name="Picture 5" descr="W:\2兒童中心-雅苓\3-活動\02書展\主題書展\106年\繪本禮物大作戰\繪本禮物大作戰\貓頭鷹爸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717032"/>
            <a:ext cx="2606675" cy="2971800"/>
          </a:xfrm>
          <a:prstGeom prst="rect">
            <a:avLst/>
          </a:prstGeom>
          <a:noFill/>
        </p:spPr>
      </p:pic>
      <p:pic>
        <p:nvPicPr>
          <p:cNvPr id="1031" name="Picture 7" descr="C:\Users\a15031\Desktop\未命名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0338" y="1878558"/>
            <a:ext cx="2134983" cy="2774578"/>
          </a:xfrm>
          <a:prstGeom prst="rect">
            <a:avLst/>
          </a:prstGeom>
          <a:noFill/>
        </p:spPr>
      </p:pic>
      <p:pic>
        <p:nvPicPr>
          <p:cNvPr id="1032" name="Picture 8" descr="C:\Users\a15031\Desktop\未命名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302494"/>
            <a:ext cx="2134984" cy="2774578"/>
          </a:xfrm>
          <a:prstGeom prst="rect">
            <a:avLst/>
          </a:prstGeom>
          <a:noFill/>
        </p:spPr>
      </p:pic>
      <p:pic>
        <p:nvPicPr>
          <p:cNvPr id="1033" name="Picture 9" descr="C:\Users\a15031\Desktop\未命名-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2132856"/>
            <a:ext cx="2134984" cy="2774578"/>
          </a:xfrm>
          <a:prstGeom prst="rect">
            <a:avLst/>
          </a:prstGeom>
          <a:noFill/>
        </p:spPr>
      </p:pic>
      <p:pic>
        <p:nvPicPr>
          <p:cNvPr id="1035" name="Picture 11" descr="C:\Users\a15031\Desktop\未命名-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2166590"/>
            <a:ext cx="2134983" cy="277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15031\Desktop\未命名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1052736"/>
            <a:ext cx="2777187" cy="3609171"/>
          </a:xfrm>
          <a:prstGeom prst="rect">
            <a:avLst/>
          </a:prstGeom>
          <a:noFill/>
        </p:spPr>
      </p:pic>
      <p:grpSp>
        <p:nvGrpSpPr>
          <p:cNvPr id="5" name="群組 4"/>
          <p:cNvGrpSpPr/>
          <p:nvPr/>
        </p:nvGrpSpPr>
        <p:grpSpPr>
          <a:xfrm>
            <a:off x="3203848" y="332656"/>
            <a:ext cx="2736304" cy="1656184"/>
            <a:chOff x="5148064" y="404664"/>
            <a:chExt cx="2736304" cy="1656184"/>
          </a:xfrm>
        </p:grpSpPr>
        <p:sp>
          <p:nvSpPr>
            <p:cNvPr id="3" name="圓角矩形圖說文字 2"/>
            <p:cNvSpPr/>
            <p:nvPr/>
          </p:nvSpPr>
          <p:spPr>
            <a:xfrm>
              <a:off x="5148064" y="404664"/>
              <a:ext cx="2736304" cy="1656184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5247362" y="908720"/>
              <a:ext cx="24929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dirty="0" smtClean="0">
                  <a:solidFill>
                    <a:srgbClr val="C00000"/>
                  </a:solidFill>
                  <a:latin typeface="華康娃娃體" pitchFamily="49" charset="-120"/>
                  <a:ea typeface="華康娃娃體" pitchFamily="49" charset="-120"/>
                </a:rPr>
                <a:t>人物</a:t>
              </a:r>
              <a:r>
                <a:rPr lang="zh-TW" altLang="en-US" sz="4000" dirty="0" smtClean="0">
                  <a:latin typeface="華康娃娃體" pitchFamily="49" charset="-120"/>
                  <a:ea typeface="華康娃娃體" pitchFamily="49" charset="-120"/>
                </a:rPr>
                <a:t>是誰</a:t>
              </a:r>
              <a:r>
                <a:rPr lang="en-US" altLang="zh-TW" sz="4000" dirty="0" smtClean="0">
                  <a:latin typeface="華康娃娃體" pitchFamily="49" charset="-120"/>
                  <a:ea typeface="華康娃娃體" pitchFamily="49" charset="-120"/>
                </a:rPr>
                <a:t>?</a:t>
              </a:r>
              <a:endParaRPr lang="zh-TW" altLang="en-US" sz="4000" dirty="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148064" y="2420888"/>
            <a:ext cx="3181601" cy="1656184"/>
            <a:chOff x="5148064" y="404664"/>
            <a:chExt cx="2736304" cy="1656184"/>
          </a:xfrm>
        </p:grpSpPr>
        <p:sp>
          <p:nvSpPr>
            <p:cNvPr id="7" name="圓角矩形圖說文字 6"/>
            <p:cNvSpPr/>
            <p:nvPr/>
          </p:nvSpPr>
          <p:spPr>
            <a:xfrm>
              <a:off x="5148064" y="404664"/>
              <a:ext cx="2736304" cy="1656184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247362" y="908720"/>
              <a:ext cx="25852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dirty="0" smtClean="0">
                  <a:solidFill>
                    <a:srgbClr val="00B050"/>
                  </a:solidFill>
                  <a:latin typeface="華康娃娃體" pitchFamily="49" charset="-120"/>
                  <a:ea typeface="華康娃娃體" pitchFamily="49" charset="-120"/>
                </a:rPr>
                <a:t>背景</a:t>
              </a:r>
              <a:r>
                <a:rPr lang="zh-TW" altLang="en-US" sz="4000" dirty="0" smtClean="0">
                  <a:latin typeface="華康娃娃體" pitchFamily="49" charset="-120"/>
                  <a:ea typeface="華康娃娃體" pitchFamily="49" charset="-120"/>
                </a:rPr>
                <a:t>在哪裡</a:t>
              </a:r>
              <a:r>
                <a:rPr lang="en-US" altLang="zh-TW" sz="4000" dirty="0" smtClean="0">
                  <a:latin typeface="華康娃娃體" pitchFamily="49" charset="-120"/>
                  <a:ea typeface="華康娃娃體" pitchFamily="49" charset="-120"/>
                </a:rPr>
                <a:t>?</a:t>
              </a:r>
              <a:endParaRPr lang="zh-TW" altLang="en-US" sz="4000" dirty="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915816" y="4509120"/>
            <a:ext cx="3181601" cy="1656184"/>
            <a:chOff x="5148064" y="404664"/>
            <a:chExt cx="2736304" cy="1656184"/>
          </a:xfrm>
        </p:grpSpPr>
        <p:sp>
          <p:nvSpPr>
            <p:cNvPr id="10" name="圓角矩形圖說文字 9"/>
            <p:cNvSpPr/>
            <p:nvPr/>
          </p:nvSpPr>
          <p:spPr>
            <a:xfrm>
              <a:off x="5148064" y="404664"/>
              <a:ext cx="2736304" cy="1656184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247362" y="908720"/>
              <a:ext cx="25852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dirty="0" smtClean="0">
                  <a:latin typeface="華康娃娃體" pitchFamily="49" charset="-120"/>
                  <a:ea typeface="華康娃娃體" pitchFamily="49" charset="-120"/>
                </a:rPr>
                <a:t>發生什麼</a:t>
              </a:r>
              <a:r>
                <a:rPr lang="zh-TW" altLang="en-US" sz="4000" dirty="0" smtClean="0">
                  <a:solidFill>
                    <a:srgbClr val="0070C0"/>
                  </a:solidFill>
                  <a:latin typeface="華康娃娃體" pitchFamily="49" charset="-120"/>
                  <a:ea typeface="華康娃娃體" pitchFamily="49" charset="-120"/>
                </a:rPr>
                <a:t>事</a:t>
              </a:r>
              <a:r>
                <a:rPr lang="en-US" altLang="zh-TW" sz="4000" dirty="0" smtClean="0">
                  <a:latin typeface="華康娃娃體" pitchFamily="49" charset="-120"/>
                  <a:ea typeface="華康娃娃體" pitchFamily="49" charset="-120"/>
                </a:rPr>
                <a:t>?</a:t>
              </a:r>
              <a:endParaRPr lang="zh-TW" altLang="en-US" sz="4000" dirty="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209253" y="-769093"/>
            <a:ext cx="6384896" cy="8300362"/>
          </a:xfrm>
          <a:prstGeom prst="rect">
            <a:avLst/>
          </a:prstGeom>
        </p:spPr>
      </p:pic>
      <p:pic>
        <p:nvPicPr>
          <p:cNvPr id="3" name="Picture 2" descr="C:\Users\a15031\Desktop\未命名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2777187" cy="3609171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2195736" y="1700808"/>
            <a:ext cx="41216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華康POP1體 Std W5" pitchFamily="82" charset="-120"/>
                <a:ea typeface="華康POP1體 Std W5" pitchFamily="82" charset="-120"/>
              </a:rPr>
              <a:t>比賽開始</a:t>
            </a:r>
            <a:r>
              <a:rPr lang="en-US" altLang="zh-TW" sz="6600" dirty="0" smtClean="0">
                <a:solidFill>
                  <a:srgbClr val="FF0000"/>
                </a:solidFill>
                <a:latin typeface="華康POP1體 Std W5" pitchFamily="82" charset="-120"/>
                <a:ea typeface="華康POP1體 Std W5" pitchFamily="82" charset="-120"/>
              </a:rPr>
              <a:t>!!</a:t>
            </a:r>
            <a:endParaRPr lang="zh-TW" altLang="en-US" sz="6600" dirty="0">
              <a:solidFill>
                <a:srgbClr val="FF0000"/>
              </a:solidFill>
              <a:latin typeface="華康POP1體 Std W5" pitchFamily="82" charset="-120"/>
              <a:ea typeface="華康POP1體 Std W5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209253" y="-769093"/>
            <a:ext cx="6384896" cy="8300362"/>
          </a:xfrm>
          <a:prstGeom prst="rect">
            <a:avLst/>
          </a:prstGeom>
        </p:spPr>
      </p:pic>
      <p:pic>
        <p:nvPicPr>
          <p:cNvPr id="3" name="Picture 2" descr="C:\Users\a15031\Desktop\未命名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2777187" cy="3609171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611560" y="242088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00B050"/>
                </a:solidFill>
                <a:latin typeface="華康寶風體 Std W4" pitchFamily="18" charset="-120"/>
                <a:ea typeface="華康寶風體 Std W4" pitchFamily="18" charset="-120"/>
              </a:rPr>
              <a:t>相片追蹤比賽</a:t>
            </a:r>
            <a:endParaRPr lang="zh-TW" altLang="en-US" sz="5400" dirty="0">
              <a:solidFill>
                <a:srgbClr val="00B050"/>
              </a:solidFill>
              <a:latin typeface="華康寶風體 Std W4" pitchFamily="18" charset="-120"/>
              <a:ea typeface="華康寶風體 Std W4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209253" y="-769093"/>
            <a:ext cx="6384896" cy="8300362"/>
          </a:xfrm>
          <a:prstGeom prst="rect">
            <a:avLst/>
          </a:prstGeom>
        </p:spPr>
      </p:pic>
      <p:pic>
        <p:nvPicPr>
          <p:cNvPr id="3" name="Picture 2" descr="C:\Users\a15031\Desktop\未命名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068960"/>
            <a:ext cx="2777187" cy="3609171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827584" y="2420888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rgbClr val="00B050"/>
                </a:solidFill>
                <a:latin typeface="華康寶風體 Std W4" pitchFamily="18" charset="-120"/>
                <a:ea typeface="華康寶風體 Std W4" pitchFamily="18" charset="-120"/>
              </a:rPr>
              <a:t>身份搜查比賽</a:t>
            </a:r>
            <a:endParaRPr lang="zh-TW" altLang="en-US" sz="5400" dirty="0">
              <a:solidFill>
                <a:srgbClr val="00B050"/>
              </a:solidFill>
              <a:latin typeface="華康寶風體 Std W4" pitchFamily="18" charset="-120"/>
              <a:ea typeface="華康寶風體 Std W4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51520" y="183803"/>
            <a:ext cx="8676455" cy="6674197"/>
            <a:chOff x="251520" y="183803"/>
            <a:chExt cx="8676455" cy="6674197"/>
          </a:xfrm>
        </p:grpSpPr>
        <p:pic>
          <p:nvPicPr>
            <p:cNvPr id="2" name="圖片 1" descr="未命名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252649" y="-817326"/>
              <a:ext cx="6674197" cy="8676455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827584" y="836712"/>
              <a:ext cx="182614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dirty="0" smtClean="0">
                  <a:latin typeface="華康娃娃體" pitchFamily="49" charset="-120"/>
                  <a:ea typeface="華康娃娃體" pitchFamily="49" charset="-120"/>
                </a:rPr>
                <a:t>書名</a:t>
              </a:r>
              <a:r>
                <a:rPr lang="zh-TW" altLang="en-US" sz="4000" dirty="0" smtClean="0">
                  <a:latin typeface="華康娃娃體" pitchFamily="49" charset="-120"/>
                  <a:ea typeface="華康娃娃體" pitchFamily="49" charset="-120"/>
                </a:rPr>
                <a:t>：</a:t>
              </a:r>
              <a:endParaRPr lang="en-US" altLang="zh-TW" sz="4000" dirty="0" smtClean="0">
                <a:latin typeface="華康娃娃體" pitchFamily="49" charset="-120"/>
                <a:ea typeface="華康娃娃體" pitchFamily="49" charset="-12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899592" y="1772816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dirty="0" smtClean="0">
                  <a:latin typeface="華康娃娃體" pitchFamily="49" charset="-120"/>
                  <a:ea typeface="華康娃娃體" pitchFamily="49" charset="-120"/>
                </a:rPr>
                <a:t>作者：</a:t>
              </a:r>
              <a:endParaRPr lang="en-US" altLang="zh-TW" sz="4400" dirty="0" smtClean="0">
                <a:latin typeface="華康娃娃體" pitchFamily="49" charset="-120"/>
                <a:ea typeface="華康娃娃體" pitchFamily="49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899592" y="2780928"/>
              <a:ext cx="23903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dirty="0" smtClean="0">
                  <a:latin typeface="華康娃娃體" pitchFamily="49" charset="-120"/>
                  <a:ea typeface="華康娃娃體" pitchFamily="49" charset="-120"/>
                </a:rPr>
                <a:t>出版社</a:t>
              </a:r>
              <a:r>
                <a:rPr lang="zh-TW" altLang="en-US" sz="4000" dirty="0" smtClean="0">
                  <a:latin typeface="華康娃娃體" pitchFamily="49" charset="-120"/>
                  <a:ea typeface="華康娃娃體" pitchFamily="49" charset="-120"/>
                </a:rPr>
                <a:t>：</a:t>
              </a:r>
              <a:endParaRPr lang="en-US" altLang="zh-TW" sz="4000" dirty="0" smtClean="0">
                <a:latin typeface="華康娃娃體" pitchFamily="49" charset="-120"/>
                <a:ea typeface="華康娃娃體" pitchFamily="49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927849" y="3739679"/>
              <a:ext cx="28520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dirty="0" smtClean="0">
                  <a:latin typeface="華康娃娃體" pitchFamily="49" charset="-120"/>
                  <a:ea typeface="華康娃娃體" pitchFamily="49" charset="-120"/>
                </a:rPr>
                <a:t>出版</a:t>
              </a:r>
              <a:r>
                <a:rPr lang="zh-TW" altLang="en-US" sz="4400" dirty="0" smtClean="0">
                  <a:latin typeface="華康娃娃體" pitchFamily="49" charset="-120"/>
                  <a:ea typeface="華康娃娃體" pitchFamily="49" charset="-120"/>
                </a:rPr>
                <a:t>日期</a:t>
              </a:r>
              <a:r>
                <a:rPr lang="zh-TW" altLang="en-US" sz="4000" dirty="0" smtClean="0">
                  <a:latin typeface="華康娃娃體" pitchFamily="49" charset="-120"/>
                  <a:ea typeface="華康娃娃體" pitchFamily="49" charset="-120"/>
                </a:rPr>
                <a:t>：</a:t>
              </a:r>
              <a:endParaRPr lang="en-US" altLang="zh-TW" sz="4000" dirty="0" smtClean="0">
                <a:latin typeface="華康娃娃體" pitchFamily="49" charset="-120"/>
                <a:ea typeface="華康娃娃體" pitchFamily="49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043608" y="4869160"/>
              <a:ext cx="17876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latin typeface="Adobe 繁黑體 Std B" pitchFamily="34" charset="-120"/>
                  <a:ea typeface="Adobe 繁黑體 Std B" pitchFamily="34" charset="-120"/>
                </a:rPr>
                <a:t>ISBN</a:t>
              </a:r>
              <a:r>
                <a:rPr lang="zh-TW" altLang="en-US" sz="4000" dirty="0" smtClean="0">
                  <a:latin typeface="Adobe 繁黑體 Std B" pitchFamily="34" charset="-120"/>
                  <a:ea typeface="Adobe 繁黑體 Std B" pitchFamily="34" charset="-120"/>
                </a:rPr>
                <a:t>：</a:t>
              </a:r>
              <a:endParaRPr lang="en-US" altLang="zh-TW" sz="4000" dirty="0" smtClean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209253" y="-769093"/>
            <a:ext cx="6384896" cy="8300362"/>
          </a:xfrm>
          <a:prstGeom prst="rect">
            <a:avLst/>
          </a:prstGeom>
        </p:spPr>
      </p:pic>
      <p:pic>
        <p:nvPicPr>
          <p:cNvPr id="3" name="Picture 2" descr="C:\Users\a15031\Desktop\未命名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24944"/>
            <a:ext cx="2777187" cy="3609171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755576" y="2204864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  <a:latin typeface="華康寶風體 Std W4" pitchFamily="18" charset="-120"/>
                <a:ea typeface="華康寶風體 Std W4" pitchFamily="18" charset="-120"/>
              </a:rPr>
              <a:t>故事</a:t>
            </a:r>
            <a:r>
              <a:rPr lang="zh-TW" altLang="en-US" sz="6000" dirty="0" smtClean="0">
                <a:solidFill>
                  <a:srgbClr val="00B050"/>
                </a:solidFill>
                <a:latin typeface="華康寶風體 Std W4" pitchFamily="18" charset="-120"/>
                <a:ea typeface="華康寶風體 Std W4" pitchFamily="18" charset="-120"/>
              </a:rPr>
              <a:t>破</a:t>
            </a:r>
            <a:r>
              <a:rPr lang="zh-TW" altLang="en-US" sz="6000" dirty="0" smtClean="0">
                <a:solidFill>
                  <a:srgbClr val="00B050"/>
                </a:solidFill>
                <a:latin typeface="華康寶風體 Std W4" pitchFamily="18" charset="-120"/>
                <a:ea typeface="華康寶風體 Std W4" pitchFamily="18" charset="-120"/>
              </a:rPr>
              <a:t>解比賽</a:t>
            </a:r>
            <a:endParaRPr lang="zh-TW" altLang="en-US" sz="6000" dirty="0">
              <a:solidFill>
                <a:srgbClr val="00B050"/>
              </a:solidFill>
              <a:latin typeface="華康寶風體 Std W4" pitchFamily="18" charset="-120"/>
              <a:ea typeface="華康寶風體 Std W4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209253" y="-769093"/>
            <a:ext cx="6384896" cy="8300362"/>
          </a:xfrm>
          <a:prstGeom prst="rect">
            <a:avLst/>
          </a:prstGeom>
        </p:spPr>
      </p:pic>
      <p:pic>
        <p:nvPicPr>
          <p:cNvPr id="3" name="Picture 2" descr="C:\Users\a15031\Desktop\未命名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5153451" cy="6697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415</Words>
  <Application>Microsoft Office PowerPoint</Application>
  <PresentationFormat>如螢幕大小 (4:3)</PresentationFormat>
  <Paragraphs>64</Paragraphs>
  <Slides>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a15031</dc:creator>
  <cp:lastModifiedBy>a15031</cp:lastModifiedBy>
  <cp:revision>48</cp:revision>
  <dcterms:created xsi:type="dcterms:W3CDTF">2017-11-23T09:42:13Z</dcterms:created>
  <dcterms:modified xsi:type="dcterms:W3CDTF">2018-01-02T05:45:13Z</dcterms:modified>
</cp:coreProperties>
</file>