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72" r:id="rId5"/>
    <p:sldId id="266" r:id="rId6"/>
    <p:sldId id="275" r:id="rId7"/>
    <p:sldId id="271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1270"/>
    <a:srgbClr val="B4AC08"/>
    <a:srgbClr val="FF3300"/>
    <a:srgbClr val="3F77D1"/>
    <a:srgbClr val="990099"/>
    <a:srgbClr val="933CD4"/>
    <a:srgbClr val="24791D"/>
    <a:srgbClr val="43472F"/>
    <a:srgbClr val="5D6242"/>
    <a:srgbClr val="7178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>
      <p:cViewPr>
        <p:scale>
          <a:sx n="66" d="100"/>
          <a:sy n="66" d="100"/>
        </p:scale>
        <p:origin x="-234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A19C-5C6E-4083-9F79-9FBD53ABC4EC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71E4-F2D9-4131-B774-95C3B13CB4D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971E4-F2D9-4131-B774-95C3B13CB4D3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bg0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4786346" cy="2084393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7884" y="4429132"/>
            <a:ext cx="3071834" cy="7143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6000792" cy="2084393"/>
          </a:xfrm>
        </p:spPr>
        <p:txBody>
          <a:bodyPr/>
          <a:lstStyle>
            <a:lvl1pPr>
              <a:defRPr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643470" cy="92391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147761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bg03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1143000"/>
          </a:xfrm>
        </p:spPr>
        <p:txBody>
          <a:bodyPr/>
          <a:lstStyle>
            <a:lvl1pPr>
              <a:defRPr b="1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6"/>
            <a:ext cx="7786742" cy="4340237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 descr="logo-橫-去背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556808"/>
            <a:ext cx="1080000" cy="158340"/>
          </a:xfrm>
          <a:prstGeom prst="rect">
            <a:avLst/>
          </a:prstGeom>
        </p:spPr>
      </p:pic>
      <p:pic>
        <p:nvPicPr>
          <p:cNvPr id="9" name="圖片 8" descr="20120423吉祥物-拉比Lap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10098" y="5648843"/>
            <a:ext cx="933902" cy="1209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AIUjP873A&amp;feature=youtu.be" TargetMode="External"/><Relationship Id="rId2" Type="http://schemas.openxmlformats.org/officeDocument/2006/relationships/hyperlink" Target="https://www.youtube.com/watch?v=joRd41I9fYY&amp;feature=youtu.b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hyperlink" Target="https://www.youtube.com/watch?v=kYXwVN47iy0&amp;feature=youtu.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19872" y="1628800"/>
            <a:ext cx="4857784" cy="1656185"/>
          </a:xfrm>
        </p:spPr>
        <p:txBody>
          <a:bodyPr>
            <a:normAutofit fontScale="90000"/>
          </a:bodyPr>
          <a:lstStyle/>
          <a:p>
            <a:r>
              <a:rPr lang="zh-TW" altLang="zh-TW" i="1" dirty="0" smtClean="0">
                <a:solidFill>
                  <a:srgbClr val="006699"/>
                </a:solidFill>
              </a:rPr>
              <a:t>盜版</a:t>
            </a:r>
            <a:r>
              <a:rPr lang="en-US" altLang="zh-TW" i="1" dirty="0" smtClean="0">
                <a:solidFill>
                  <a:srgbClr val="006699"/>
                </a:solidFill>
              </a:rPr>
              <a:t>OUT---</a:t>
            </a:r>
            <a:br>
              <a:rPr lang="en-US" altLang="zh-TW" i="1" dirty="0" smtClean="0">
                <a:solidFill>
                  <a:srgbClr val="006699"/>
                </a:solidFill>
              </a:rPr>
            </a:br>
            <a:r>
              <a:rPr lang="zh-TW" altLang="en-US" i="1" dirty="0" smtClean="0">
                <a:solidFill>
                  <a:srgbClr val="006699"/>
                </a:solidFill>
              </a:rPr>
              <a:t>我是</a:t>
            </a:r>
            <a:r>
              <a:rPr lang="zh-TW" altLang="zh-TW" i="1" dirty="0" smtClean="0">
                <a:solidFill>
                  <a:srgbClr val="006699"/>
                </a:solidFill>
              </a:rPr>
              <a:t>智慧財產權</a:t>
            </a:r>
            <a:r>
              <a:rPr lang="zh-TW" altLang="en-US" i="1" dirty="0" smtClean="0">
                <a:solidFill>
                  <a:srgbClr val="006699"/>
                </a:solidFill>
              </a:rPr>
              <a:t>保護大使</a:t>
            </a:r>
            <a:endParaRPr lang="zh-TW" altLang="en-US" i="1" dirty="0">
              <a:solidFill>
                <a:srgbClr val="00669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4221088"/>
            <a:ext cx="5652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4000" b="1" i="1" dirty="0" smtClean="0">
                <a:solidFill>
                  <a:srgbClr val="99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班訪工作坊</a:t>
            </a:r>
            <a:r>
              <a:rPr lang="en-US" altLang="zh-TW" sz="4000" b="1" i="1" dirty="0" smtClean="0">
                <a:solidFill>
                  <a:srgbClr val="99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_</a:t>
            </a:r>
            <a:r>
              <a:rPr lang="zh-TW" altLang="en-US" sz="4000" b="1" i="1" dirty="0" smtClean="0">
                <a:solidFill>
                  <a:srgbClr val="99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高年級教案</a:t>
            </a:r>
          </a:p>
        </p:txBody>
      </p:sp>
      <p:pic>
        <p:nvPicPr>
          <p:cNvPr id="4" name="圖片 3" descr="logo-橫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805264"/>
            <a:ext cx="3286364" cy="4818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50000" contrast="-9000"/>
          </a:blip>
          <a:srcRect/>
          <a:stretch>
            <a:fillRect/>
          </a:stretch>
        </p:blipFill>
        <p:spPr bwMode="auto">
          <a:xfrm>
            <a:off x="6156176" y="3356992"/>
            <a:ext cx="2538076" cy="187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1600" y="1196752"/>
            <a:ext cx="4320480" cy="648072"/>
          </a:xfrm>
        </p:spPr>
        <p:txBody>
          <a:bodyPr>
            <a:noAutofit/>
          </a:bodyPr>
          <a:lstStyle/>
          <a:p>
            <a:r>
              <a:rPr lang="zh-TW" altLang="zh-TW" sz="4400" i="1" dirty="0" smtClean="0"/>
              <a:t>是非對錯我知道</a:t>
            </a:r>
            <a:r>
              <a:rPr lang="zh-TW" altLang="en-US" i="1" dirty="0" smtClean="0"/>
              <a:t/>
            </a:r>
            <a:br>
              <a:rPr lang="zh-TW" altLang="en-US" i="1" dirty="0" smtClean="0"/>
            </a:br>
            <a:endParaRPr lang="zh-TW" altLang="en-US" i="1" dirty="0"/>
          </a:p>
        </p:txBody>
      </p:sp>
      <p:sp>
        <p:nvSpPr>
          <p:cNvPr id="4" name="矩形 3"/>
          <p:cNvSpPr/>
          <p:nvPr/>
        </p:nvSpPr>
        <p:spPr>
          <a:xfrm>
            <a:off x="840974" y="2204864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阿丹買了一片盜版光碟，看完覺得丟掉可惜，所以</a:t>
            </a:r>
          </a:p>
          <a:p>
            <a:r>
              <a:rPr lang="en-US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可以放在網路上讓網友免費索取？</a:t>
            </a:r>
            <a:endParaRPr lang="zh-TW" altLang="en-US" sz="2800" b="1" cap="all" dirty="0" smtClean="0">
              <a:solidFill>
                <a:srgbClr val="FF330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56" y="2232768"/>
            <a:ext cx="520452" cy="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755576" y="335699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【說明：只要是散布盜版光碟，不管有沒有營利，也</a:t>
            </a:r>
            <a:r>
              <a:rPr lang="zh-TW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不管價值</a:t>
            </a:r>
            <a:r>
              <a:rPr lang="zh-TW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多寡，都是違反著作權法的行為！】</a:t>
            </a:r>
            <a:r>
              <a:rPr lang="en-US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 </a:t>
            </a:r>
            <a:endParaRPr lang="zh-TW" altLang="en-US" sz="2800" b="1" cap="all" dirty="0" smtClean="0">
              <a:solidFill>
                <a:srgbClr val="FF330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 cstate="print"/>
          <a:srcRect l="19323" t="27010" r="51210" b="34727"/>
          <a:stretch>
            <a:fillRect/>
          </a:stretch>
        </p:blipFill>
        <p:spPr bwMode="auto">
          <a:xfrm>
            <a:off x="3131840" y="4437112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4320480" cy="648072"/>
          </a:xfrm>
        </p:spPr>
        <p:txBody>
          <a:bodyPr>
            <a:noAutofit/>
          </a:bodyPr>
          <a:lstStyle/>
          <a:p>
            <a:r>
              <a:rPr lang="zh-TW" altLang="zh-TW" sz="4400" i="1" dirty="0" smtClean="0"/>
              <a:t>是非對錯我知道</a:t>
            </a:r>
            <a:r>
              <a:rPr lang="zh-TW" altLang="en-US" i="1" dirty="0" smtClean="0"/>
              <a:t/>
            </a:r>
            <a:br>
              <a:rPr lang="zh-TW" altLang="en-US" i="1" dirty="0" smtClean="0"/>
            </a:br>
            <a:endParaRPr lang="zh-TW" altLang="en-US" i="1" dirty="0"/>
          </a:p>
        </p:txBody>
      </p:sp>
      <p:sp>
        <p:nvSpPr>
          <p:cNvPr id="5" name="矩形 4"/>
          <p:cNvSpPr/>
          <p:nvPr/>
        </p:nvSpPr>
        <p:spPr>
          <a:xfrm>
            <a:off x="899592" y="1484784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影印整本書是違反著作權法的行為，所以小雪想了</a:t>
            </a:r>
          </a:p>
          <a:p>
            <a:r>
              <a:rPr lang="en-US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一個</a:t>
            </a:r>
            <a:r>
              <a:rPr lang="en-US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idea</a:t>
            </a:r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，就是把圖書館內自己想看的書分次影，</a:t>
            </a:r>
          </a:p>
          <a:p>
            <a:r>
              <a:rPr lang="en-US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    </a:t>
            </a:r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這樣就沒有問題了？</a:t>
            </a:r>
            <a:endParaRPr lang="zh-TW" altLang="en-US" sz="2800" b="1" cap="all" dirty="0" smtClean="0">
              <a:solidFill>
                <a:srgbClr val="0070C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520452" cy="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755576" y="335699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cap="all" dirty="0" smtClean="0">
                <a:solidFill>
                  <a:srgbClr val="FF3300"/>
                </a:solidFill>
                <a:latin typeface="+mj-ea"/>
                <a:ea typeface="微軟正黑體" pitchFamily="34" charset="-120"/>
                <a:cs typeface="Arial" pitchFamily="34" charset="0"/>
              </a:rPr>
              <a:t> </a:t>
            </a:r>
            <a:endParaRPr lang="zh-TW" altLang="en-US" sz="2800" b="1" cap="all" dirty="0" smtClean="0">
              <a:solidFill>
                <a:srgbClr val="FF330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92494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【說明：分次影印的目的還是為了要影印完整的一本書</a:t>
            </a:r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，所以</a:t>
            </a:r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並不在合理使用的範圍，還是屬於違反著作權法的</a:t>
            </a:r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行為</a:t>
            </a:r>
            <a:r>
              <a:rPr lang="zh-TW" altLang="zh-TW" sz="2800" b="1" cap="all" dirty="0" smtClean="0">
                <a:solidFill>
                  <a:srgbClr val="0070C0"/>
                </a:solidFill>
                <a:latin typeface="+mj-ea"/>
                <a:ea typeface="微軟正黑體" pitchFamily="34" charset="-120"/>
                <a:cs typeface="Arial" pitchFamily="34" charset="0"/>
              </a:rPr>
              <a:t>。】</a:t>
            </a:r>
            <a:endParaRPr lang="zh-TW" altLang="en-US" sz="2800" b="1" cap="all" dirty="0" smtClean="0">
              <a:solidFill>
                <a:srgbClr val="0070C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4" cstate="print"/>
          <a:srcRect l="33641" t="13170" r="42919" b="30569"/>
          <a:stretch/>
        </p:blipFill>
        <p:spPr bwMode="auto">
          <a:xfrm>
            <a:off x="5508104" y="4077072"/>
            <a:ext cx="1858516" cy="2316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1" name="圖片 10"/>
          <p:cNvPicPr/>
          <p:nvPr/>
        </p:nvPicPr>
        <p:blipFill rotWithShape="1">
          <a:blip r:embed="rId5" cstate="print"/>
          <a:srcRect l="34199" t="12947" r="43530" b="30637"/>
          <a:stretch/>
        </p:blipFill>
        <p:spPr bwMode="auto">
          <a:xfrm>
            <a:off x="2267744" y="4365104"/>
            <a:ext cx="1584176" cy="2020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1600" y="1412776"/>
            <a:ext cx="4104456" cy="648072"/>
          </a:xfrm>
        </p:spPr>
        <p:txBody>
          <a:bodyPr>
            <a:normAutofit fontScale="90000"/>
          </a:bodyPr>
          <a:lstStyle/>
          <a:p>
            <a:r>
              <a:rPr lang="zh-TW" altLang="zh-TW" sz="4900" i="1" dirty="0" smtClean="0"/>
              <a:t>是非對錯我知道</a:t>
            </a:r>
            <a:r>
              <a:rPr lang="zh-TW" altLang="en-US" sz="4400" i="1" dirty="0" smtClean="0"/>
              <a:t/>
            </a:r>
            <a:br>
              <a:rPr lang="zh-TW" altLang="en-US" sz="4400" i="1" dirty="0" smtClean="0"/>
            </a:br>
            <a:endParaRPr lang="zh-TW" altLang="en-US" sz="44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520452" cy="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971600" y="2492896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800" b="1" cap="all" dirty="0" smtClean="0">
                <a:solidFill>
                  <a:srgbClr val="3F77D1"/>
                </a:solidFill>
                <a:latin typeface="+mj-ea"/>
                <a:ea typeface="微軟正黑體" pitchFamily="34" charset="-120"/>
                <a:cs typeface="Arial" pitchFamily="34" charset="0"/>
              </a:rPr>
              <a:t>仿冒商標就像是小偷竊取了別人的心血與努力，是</a:t>
            </a:r>
          </a:p>
          <a:p>
            <a:r>
              <a:rPr lang="en-US" altLang="zh-TW" sz="2800" b="1" cap="all" dirty="0" smtClean="0">
                <a:solidFill>
                  <a:srgbClr val="3F77D1"/>
                </a:solidFill>
                <a:latin typeface="+mj-ea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zh-TW" sz="2800" b="1" cap="all" dirty="0" smtClean="0">
                <a:solidFill>
                  <a:srgbClr val="3F77D1"/>
                </a:solidFill>
                <a:latin typeface="+mj-ea"/>
                <a:ea typeface="微軟正黑體" pitchFamily="34" charset="-120"/>
                <a:cs typeface="Arial" pitchFamily="34" charset="0"/>
              </a:rPr>
              <a:t>一種侵犯他人智慧財產權的行為？</a:t>
            </a:r>
            <a:endParaRPr lang="zh-TW" altLang="en-US" sz="2800" b="1" cap="all" dirty="0" smtClean="0">
              <a:solidFill>
                <a:srgbClr val="3F77D1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4" cstate="print"/>
          <a:srcRect l="32145" t="36601" r="51622" b="33470"/>
          <a:stretch>
            <a:fillRect/>
          </a:stretch>
        </p:blipFill>
        <p:spPr>
          <a:xfrm>
            <a:off x="539552" y="3717032"/>
            <a:ext cx="1656184" cy="1584176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 cstate="print"/>
          <a:srcRect l="24741" t="34033" r="44217" b="30248"/>
          <a:stretch>
            <a:fillRect/>
          </a:stretch>
        </p:blipFill>
        <p:spPr>
          <a:xfrm>
            <a:off x="2843808" y="3645024"/>
            <a:ext cx="3240360" cy="1777355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6" cstate="print"/>
          <a:srcRect l="11316" t="7936" r="81403" b="79370"/>
          <a:stretch>
            <a:fillRect/>
          </a:stretch>
        </p:blipFill>
        <p:spPr bwMode="auto">
          <a:xfrm>
            <a:off x="6732240" y="3645024"/>
            <a:ext cx="18764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1600" y="1412776"/>
            <a:ext cx="4104456" cy="648072"/>
          </a:xfrm>
        </p:spPr>
        <p:txBody>
          <a:bodyPr>
            <a:normAutofit fontScale="90000"/>
          </a:bodyPr>
          <a:lstStyle/>
          <a:p>
            <a:r>
              <a:rPr lang="zh-TW" altLang="zh-TW" sz="4900" i="1" dirty="0" smtClean="0"/>
              <a:t>是非對錯我知道</a:t>
            </a:r>
            <a:r>
              <a:rPr lang="zh-TW" altLang="en-US" sz="4400" i="1" dirty="0" smtClean="0"/>
              <a:t/>
            </a:r>
            <a:br>
              <a:rPr lang="zh-TW" altLang="en-US" sz="4400" i="1" dirty="0" smtClean="0"/>
            </a:br>
            <a:endParaRPr lang="zh-TW" altLang="en-US" sz="4400" i="1" dirty="0"/>
          </a:p>
        </p:txBody>
      </p:sp>
      <p:sp>
        <p:nvSpPr>
          <p:cNvPr id="4" name="矩形 3"/>
          <p:cNvSpPr/>
          <p:nvPr/>
        </p:nvSpPr>
        <p:spPr>
          <a:xfrm>
            <a:off x="1115616" y="23488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做仿冒品、賣仿冒品都是侵害商標權的犯罪行為，</a:t>
            </a:r>
          </a:p>
          <a:p>
            <a:r>
              <a:rPr lang="zh-TW" altLang="zh-TW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而且是公訴罪，千萬不可存僥倖之心而觸法</a:t>
            </a:r>
            <a:r>
              <a:rPr lang="zh-TW" altLang="en-US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？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4648"/>
            <a:ext cx="520452" cy="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圖片 6"/>
          <p:cNvPicPr/>
          <p:nvPr/>
        </p:nvPicPr>
        <p:blipFill>
          <a:blip r:embed="rId3" cstate="print"/>
          <a:srcRect l="40258" t="35983" r="51082" b="46645"/>
          <a:stretch>
            <a:fillRect/>
          </a:stretch>
        </p:blipFill>
        <p:spPr>
          <a:xfrm>
            <a:off x="2123728" y="3429000"/>
            <a:ext cx="1656184" cy="1872208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 cstate="print"/>
          <a:srcRect l="55803" t="18971" r="35490" b="65595"/>
          <a:stretch>
            <a:fillRect/>
          </a:stretch>
        </p:blipFill>
        <p:spPr bwMode="auto">
          <a:xfrm>
            <a:off x="5868144" y="4293096"/>
            <a:ext cx="1872208" cy="18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1600" y="1196752"/>
            <a:ext cx="4104456" cy="648072"/>
          </a:xfrm>
        </p:spPr>
        <p:txBody>
          <a:bodyPr>
            <a:normAutofit fontScale="90000"/>
          </a:bodyPr>
          <a:lstStyle/>
          <a:p>
            <a:r>
              <a:rPr lang="zh-TW" altLang="zh-TW" sz="4900" i="1" dirty="0" smtClean="0"/>
              <a:t>是非對錯我知道</a:t>
            </a:r>
            <a:r>
              <a:rPr lang="zh-TW" altLang="en-US" sz="4400" i="1" dirty="0" smtClean="0"/>
              <a:t/>
            </a:r>
            <a:br>
              <a:rPr lang="zh-TW" altLang="en-US" sz="4400" i="1" dirty="0" smtClean="0"/>
            </a:br>
            <a:endParaRPr lang="zh-TW" altLang="en-US" sz="4400" i="1" dirty="0"/>
          </a:p>
        </p:txBody>
      </p:sp>
      <p:sp>
        <p:nvSpPr>
          <p:cNvPr id="7" name="矩形 6"/>
          <p:cNvSpPr/>
          <p:nvPr/>
        </p:nvSpPr>
        <p:spPr>
          <a:xfrm>
            <a:off x="755576" y="220486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800" b="1" cap="all" dirty="0" smtClean="0">
                <a:solidFill>
                  <a:srgbClr val="671270"/>
                </a:solidFill>
                <a:latin typeface="+mj-ea"/>
                <a:ea typeface="微軟正黑體" pitchFamily="34" charset="-120"/>
                <a:cs typeface="Arial" pitchFamily="34" charset="0"/>
              </a:rPr>
              <a:t>發明了一件既新穎、進步又有產業利用性的產品，</a:t>
            </a:r>
          </a:p>
          <a:p>
            <a:r>
              <a:rPr lang="en-US" altLang="zh-TW" sz="2800" b="1" cap="all" dirty="0" smtClean="0">
                <a:solidFill>
                  <a:srgbClr val="671270"/>
                </a:solidFill>
                <a:latin typeface="+mj-ea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zh-TW" sz="2800" b="1" cap="all" dirty="0" smtClean="0">
                <a:solidFill>
                  <a:srgbClr val="671270"/>
                </a:solidFill>
                <a:latin typeface="+mj-ea"/>
                <a:ea typeface="微軟正黑體" pitchFamily="34" charset="-120"/>
                <a:cs typeface="Arial" pitchFamily="34" charset="0"/>
              </a:rPr>
              <a:t>要趕快到經濟部智慧財產局申請專利，如果沒有提</a:t>
            </a:r>
          </a:p>
          <a:p>
            <a:r>
              <a:rPr lang="en-US" altLang="zh-TW" sz="2800" b="1" cap="all" dirty="0" smtClean="0">
                <a:solidFill>
                  <a:srgbClr val="671270"/>
                </a:solidFill>
                <a:latin typeface="+mj-ea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zh-TW" sz="2800" b="1" cap="all" dirty="0" smtClean="0">
                <a:solidFill>
                  <a:srgbClr val="671270"/>
                </a:solidFill>
                <a:latin typeface="+mj-ea"/>
                <a:ea typeface="微軟正黑體" pitchFamily="34" charset="-120"/>
                <a:cs typeface="Arial" pitchFamily="34" charset="0"/>
              </a:rPr>
              <a:t>出申請，反而被別人搶先在市面上販售，發明人的</a:t>
            </a:r>
          </a:p>
          <a:p>
            <a:r>
              <a:rPr lang="en-US" altLang="zh-TW" sz="2800" b="1" cap="all" dirty="0" smtClean="0">
                <a:solidFill>
                  <a:srgbClr val="671270"/>
                </a:solidFill>
                <a:latin typeface="+mj-ea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zh-TW" sz="2800" b="1" cap="all" dirty="0" smtClean="0">
                <a:solidFill>
                  <a:srgbClr val="671270"/>
                </a:solidFill>
                <a:latin typeface="+mj-ea"/>
                <a:ea typeface="微軟正黑體" pitchFamily="34" charset="-120"/>
                <a:cs typeface="Arial" pitchFamily="34" charset="0"/>
              </a:rPr>
              <a:t>心血就白費啦？</a:t>
            </a:r>
            <a:endParaRPr lang="zh-TW" altLang="en-US" sz="2800" b="1" cap="all" dirty="0" smtClean="0">
              <a:solidFill>
                <a:srgbClr val="671270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293096"/>
            <a:ext cx="81612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TW" altLang="zh-TW" sz="2800" b="1" cap="all" dirty="0" smtClean="0">
                <a:solidFill>
                  <a:srgbClr val="24791D"/>
                </a:solidFill>
                <a:latin typeface="+mj-ea"/>
                <a:ea typeface="微軟正黑體" pitchFamily="34" charset="-120"/>
                <a:cs typeface="Arial" pitchFamily="34" charset="0"/>
              </a:rPr>
              <a:t>小明半年前將傳統餐桌改良，並申請台灣新型專</a:t>
            </a: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2800" b="1" cap="all" dirty="0" smtClean="0">
                <a:solidFill>
                  <a:srgbClr val="24791D"/>
                </a:solidFill>
                <a:latin typeface="+mj-ea"/>
                <a:ea typeface="微軟正黑體" pitchFamily="34" charset="-120"/>
                <a:cs typeface="Arial" pitchFamily="34" charset="0"/>
              </a:rPr>
              <a:t>利，如今想要進軍美國市場，為防止其專利遭受侵</a:t>
            </a:r>
            <a:endParaRPr lang="zh-TW" altLang="en-US" sz="2800" b="1" cap="all" dirty="0" smtClean="0">
              <a:solidFill>
                <a:srgbClr val="24791D"/>
              </a:solidFill>
              <a:latin typeface="+mj-ea"/>
              <a:ea typeface="微軟正黑體" pitchFamily="34" charset="-120"/>
              <a:cs typeface="Arial" pitchFamily="34" charset="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cap="all" dirty="0" smtClean="0">
                <a:solidFill>
                  <a:srgbClr val="24791D"/>
                </a:solidFill>
                <a:latin typeface="+mj-ea"/>
                <a:ea typeface="微軟正黑體" pitchFamily="34" charset="-120"/>
                <a:cs typeface="Arial" pitchFamily="34" charset="0"/>
              </a:rPr>
              <a:t>權，需要再申請美國專利？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86" y="2247844"/>
            <a:ext cx="520452" cy="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21562"/>
            <a:ext cx="520452" cy="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4536504" cy="648072"/>
          </a:xfrm>
        </p:spPr>
        <p:txBody>
          <a:bodyPr>
            <a:noAutofit/>
          </a:bodyPr>
          <a:lstStyle/>
          <a:p>
            <a:r>
              <a:rPr lang="zh-TW" altLang="zh-TW" sz="4400" i="1" dirty="0" smtClean="0"/>
              <a:t>認識智慧財產權</a:t>
            </a:r>
            <a:r>
              <a:rPr lang="zh-TW" altLang="en-US" sz="4400" dirty="0" smtClean="0"/>
              <a:t/>
            </a:r>
            <a:br>
              <a:rPr lang="zh-TW" altLang="en-US" sz="4400" dirty="0" smtClean="0"/>
            </a:b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1763688" y="170080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智慧財產權的定義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234888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指人類基於思想進行創作活動而產生的無形產物，例如曲詞、小說、學術論文、國畫、漫畫網站、</a:t>
            </a:r>
          </a:p>
          <a:p>
            <a:r>
              <a:rPr lang="zh-TW" altLang="zh-TW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電腦軟體設計之創作、發明專利、商標等</a:t>
            </a:r>
            <a:r>
              <a:rPr lang="zh-TW" altLang="en-US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。</a:t>
            </a:r>
          </a:p>
        </p:txBody>
      </p:sp>
      <p:sp>
        <p:nvSpPr>
          <p:cNvPr id="8" name="太陽 7"/>
          <p:cNvSpPr/>
          <p:nvPr/>
        </p:nvSpPr>
        <p:spPr>
          <a:xfrm>
            <a:off x="1490170" y="1801282"/>
            <a:ext cx="288032" cy="288032"/>
          </a:xfrm>
          <a:prstGeom prst="sun">
            <a:avLst/>
          </a:prstGeom>
          <a:solidFill>
            <a:srgbClr val="FF7C8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4060229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所以智慧財產權就是指人類精神活動之成果而</a:t>
            </a:r>
            <a:r>
              <a:rPr lang="zh-TW" altLang="en-US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能產</a:t>
            </a:r>
            <a:endParaRPr lang="zh-TW" altLang="zh-TW" sz="2800" b="1" cap="all" dirty="0" smtClean="0">
              <a:solidFill>
                <a:srgbClr val="933CD4"/>
              </a:solidFill>
              <a:latin typeface="+mj-ea"/>
              <a:ea typeface="微軟正黑體" pitchFamily="34" charset="-120"/>
              <a:cs typeface="Arial" pitchFamily="34" charset="0"/>
            </a:endParaRPr>
          </a:p>
          <a:p>
            <a:r>
              <a:rPr lang="zh-TW" altLang="zh-TW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生財產上之價值者，並由法律所創設之一種</a:t>
            </a:r>
            <a:r>
              <a:rPr lang="zh-TW" altLang="en-US" sz="2800" b="1" cap="all" dirty="0" smtClean="0">
                <a:solidFill>
                  <a:srgbClr val="933CD4"/>
                </a:solidFill>
                <a:latin typeface="+mj-ea"/>
                <a:ea typeface="微軟正黑體" pitchFamily="34" charset="-120"/>
                <a:cs typeface="Arial" pitchFamily="34" charset="0"/>
              </a:rPr>
              <a:t>權利。</a:t>
            </a:r>
            <a:endParaRPr lang="zh-TW" altLang="zh-TW" sz="2800" b="1" cap="all" dirty="0" smtClean="0">
              <a:solidFill>
                <a:srgbClr val="933CD4"/>
              </a:solidFill>
              <a:latin typeface="+mj-ea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   </a:t>
            </a:r>
            <a:endParaRPr lang="zh-TW" altLang="en-US" sz="2800" b="1" cap="all" dirty="0" smtClean="0">
              <a:solidFill>
                <a:srgbClr val="BF51B2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20688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4968552" cy="648072"/>
          </a:xfrm>
        </p:spPr>
        <p:txBody>
          <a:bodyPr>
            <a:normAutofit fontScale="90000"/>
          </a:bodyPr>
          <a:lstStyle/>
          <a:p>
            <a:r>
              <a:rPr lang="zh-TW" altLang="zh-TW" sz="4900" i="1" dirty="0" smtClean="0"/>
              <a:t>智慧財產權</a:t>
            </a:r>
            <a:r>
              <a:rPr lang="zh-TW" altLang="en-US" sz="4900" i="1" dirty="0" smtClean="0"/>
              <a:t>的種類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19168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著作權：如詞曲、文學著作、攝影著作、視聽著作、電腦程式著作等。</a:t>
            </a:r>
          </a:p>
        </p:txBody>
      </p:sp>
      <p:sp>
        <p:nvSpPr>
          <p:cNvPr id="8" name="太陽 7"/>
          <p:cNvSpPr/>
          <p:nvPr/>
        </p:nvSpPr>
        <p:spPr>
          <a:xfrm>
            <a:off x="410050" y="2021240"/>
            <a:ext cx="288032" cy="288032"/>
          </a:xfrm>
          <a:prstGeom prst="sun">
            <a:avLst/>
          </a:prstGeom>
          <a:solidFill>
            <a:srgbClr val="FF7C8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太陽 11"/>
          <p:cNvSpPr/>
          <p:nvPr/>
        </p:nvSpPr>
        <p:spPr>
          <a:xfrm>
            <a:off x="395536" y="3447448"/>
            <a:ext cx="288032" cy="288032"/>
          </a:xfrm>
          <a:prstGeom prst="sun">
            <a:avLst/>
          </a:prstGeom>
          <a:solidFill>
            <a:srgbClr val="FF7C8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8" y="335699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專利權：其目的在於鼓勵民眾從事發明，保護發明人的權利，以促進產業發展。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83568" y="4711192"/>
            <a:ext cx="7820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商標權</a:t>
            </a:r>
            <a:r>
              <a:rPr lang="zh-TW" altLang="en-US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：圖形「</a:t>
            </a:r>
            <a:r>
              <a:rPr lang="en-US" altLang="zh-TW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®</a:t>
            </a:r>
            <a:r>
              <a:rPr lang="zh-TW" altLang="en-US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」表示某個商標經過註冊，並受法律保護。</a:t>
            </a:r>
          </a:p>
        </p:txBody>
      </p:sp>
      <p:sp>
        <p:nvSpPr>
          <p:cNvPr id="15" name="太陽 14"/>
          <p:cNvSpPr/>
          <p:nvPr/>
        </p:nvSpPr>
        <p:spPr>
          <a:xfrm>
            <a:off x="424564" y="4808856"/>
            <a:ext cx="288032" cy="288032"/>
          </a:xfrm>
          <a:prstGeom prst="sun">
            <a:avLst/>
          </a:prstGeom>
          <a:solidFill>
            <a:srgbClr val="FF7C8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576" y="280939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hlinkClick r:id="rId2"/>
              </a:rPr>
              <a:t>https://www.youtube.com/watch?v=joRd41I9fYY&amp;feature=youtu.be</a:t>
            </a:r>
            <a:endParaRPr lang="zh-TW" altLang="zh-TW" dirty="0"/>
          </a:p>
        </p:txBody>
      </p:sp>
      <p:sp>
        <p:nvSpPr>
          <p:cNvPr id="17" name="矩形 16"/>
          <p:cNvSpPr/>
          <p:nvPr/>
        </p:nvSpPr>
        <p:spPr>
          <a:xfrm>
            <a:off x="755576" y="420713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hlinkClick r:id="rId3"/>
              </a:rPr>
              <a:t>https://www.youtube.com/watch?v=YaAIUjP873A&amp;feature=youtu.be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85166" y="556077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hlinkClick r:id="rId4"/>
              </a:rPr>
              <a:t>https://www.youtube.com/watch?v=kYXwVN47iy0&amp;feature=youtu.be</a:t>
            </a:r>
            <a:endParaRPr lang="zh-TW" altLang="zh-TW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lum bright="29000"/>
          </a:blip>
          <a:srcRect/>
          <a:stretch>
            <a:fillRect/>
          </a:stretch>
        </p:blipFill>
        <p:spPr bwMode="auto">
          <a:xfrm>
            <a:off x="6372200" y="332656"/>
            <a:ext cx="1577245" cy="15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3040" y="1484784"/>
            <a:ext cx="8640960" cy="648072"/>
          </a:xfrm>
        </p:spPr>
        <p:txBody>
          <a:bodyPr>
            <a:noAutofit/>
          </a:bodyPr>
          <a:lstStyle/>
          <a:p>
            <a:r>
              <a:rPr lang="zh-TW" altLang="zh-TW" sz="4400" i="1" dirty="0" smtClean="0"/>
              <a:t>侵犯智慧財產權需負</a:t>
            </a:r>
            <a:r>
              <a:rPr lang="zh-TW" altLang="en-US" sz="4400" i="1" dirty="0" smtClean="0"/>
              <a:t>的</a:t>
            </a:r>
            <a:r>
              <a:rPr lang="zh-TW" altLang="zh-TW" sz="4400" i="1" dirty="0" smtClean="0"/>
              <a:t>法律責任</a:t>
            </a:r>
            <a:endParaRPr lang="zh-TW" altLang="en-US" sz="4400" i="1" dirty="0"/>
          </a:p>
        </p:txBody>
      </p:sp>
      <p:sp>
        <p:nvSpPr>
          <p:cNvPr id="4" name="矩形 3"/>
          <p:cNvSpPr/>
          <p:nvPr/>
        </p:nvSpPr>
        <p:spPr>
          <a:xfrm>
            <a:off x="1259632" y="249289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cap="all" dirty="0" smtClean="0">
                <a:solidFill>
                  <a:srgbClr val="BF51B2"/>
                </a:solidFill>
                <a:latin typeface="+mj-ea"/>
                <a:ea typeface="微軟正黑體" pitchFamily="34" charset="-120"/>
                <a:cs typeface="Arial" pitchFamily="34" charset="0"/>
              </a:rPr>
              <a:t>侵犯智慧財產權在法律責任上，除了須對權利人負民事的損害賠償責任外，刑事上也可能要受到處罰。</a:t>
            </a:r>
          </a:p>
          <a:p>
            <a:pPr lvl="0"/>
            <a:endParaRPr lang="zh-TW" altLang="en-US" sz="2800" b="1" cap="all" dirty="0" smtClean="0">
              <a:solidFill>
                <a:srgbClr val="BF51B2"/>
              </a:solidFill>
              <a:latin typeface="+mj-ea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太陽 7"/>
          <p:cNvSpPr/>
          <p:nvPr/>
        </p:nvSpPr>
        <p:spPr>
          <a:xfrm>
            <a:off x="1014580" y="2593932"/>
            <a:ext cx="288032" cy="288032"/>
          </a:xfrm>
          <a:prstGeom prst="sun">
            <a:avLst/>
          </a:prstGeom>
          <a:solidFill>
            <a:srgbClr val="FF7C8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4581128"/>
            <a:ext cx="1505199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圖片 9"/>
          <p:cNvPicPr/>
          <p:nvPr/>
        </p:nvPicPr>
        <p:blipFill>
          <a:blip r:embed="rId3" cstate="print"/>
          <a:srcRect l="27450" t="57791" r="46107" b="10633"/>
          <a:stretch>
            <a:fillRect/>
          </a:stretch>
        </p:blipFill>
        <p:spPr>
          <a:xfrm>
            <a:off x="755576" y="3861048"/>
            <a:ext cx="3429000" cy="2294961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4" cstate="print"/>
          <a:srcRect l="17879" t="21114" r="40780" b="18103"/>
          <a:stretch>
            <a:fillRect/>
          </a:stretch>
        </p:blipFill>
        <p:spPr bwMode="auto">
          <a:xfrm>
            <a:off x="4572000" y="4005064"/>
            <a:ext cx="2109436" cy="19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橢圓 11"/>
          <p:cNvSpPr/>
          <p:nvPr/>
        </p:nvSpPr>
        <p:spPr>
          <a:xfrm>
            <a:off x="4788024" y="5229200"/>
            <a:ext cx="208823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480</Words>
  <Application>Microsoft Office PowerPoint</Application>
  <PresentationFormat>如螢幕大小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Office 佈景主題</vt:lpstr>
      <vt:lpstr>1_Office 佈景主題</vt:lpstr>
      <vt:lpstr>盜版OUT--- 我是智慧財產權保護大使</vt:lpstr>
      <vt:lpstr>是非對錯我知道 </vt:lpstr>
      <vt:lpstr>是非對錯我知道 </vt:lpstr>
      <vt:lpstr>是非對錯我知道 </vt:lpstr>
      <vt:lpstr>是非對錯我知道 </vt:lpstr>
      <vt:lpstr>是非對錯我知道 </vt:lpstr>
      <vt:lpstr>認識智慧財產權 </vt:lpstr>
      <vt:lpstr>智慧財產權的種類 </vt:lpstr>
      <vt:lpstr>侵犯智慧財產權需負的法律責任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</dc:title>
  <dc:creator>ntl</dc:creator>
  <cp:lastModifiedBy>p242</cp:lastModifiedBy>
  <cp:revision>121</cp:revision>
  <dcterms:created xsi:type="dcterms:W3CDTF">2011-06-08T07:46:25Z</dcterms:created>
  <dcterms:modified xsi:type="dcterms:W3CDTF">2016-01-12T07:25:46Z</dcterms:modified>
</cp:coreProperties>
</file>