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34"/>
  </p:notesMasterIdLst>
  <p:sldIdLst>
    <p:sldId id="304" r:id="rId2"/>
    <p:sldId id="267" r:id="rId3"/>
    <p:sldId id="256" r:id="rId4"/>
    <p:sldId id="258" r:id="rId5"/>
    <p:sldId id="259" r:id="rId6"/>
    <p:sldId id="260" r:id="rId7"/>
    <p:sldId id="323" r:id="rId8"/>
    <p:sldId id="305" r:id="rId9"/>
    <p:sldId id="261" r:id="rId10"/>
    <p:sldId id="262" r:id="rId11"/>
    <p:sldId id="306" r:id="rId12"/>
    <p:sldId id="264" r:id="rId13"/>
    <p:sldId id="263" r:id="rId14"/>
    <p:sldId id="265" r:id="rId15"/>
    <p:sldId id="268" r:id="rId16"/>
    <p:sldId id="269" r:id="rId17"/>
    <p:sldId id="271" r:id="rId18"/>
    <p:sldId id="272" r:id="rId19"/>
    <p:sldId id="273" r:id="rId20"/>
    <p:sldId id="275" r:id="rId21"/>
    <p:sldId id="307" r:id="rId22"/>
    <p:sldId id="276" r:id="rId23"/>
    <p:sldId id="308" r:id="rId24"/>
    <p:sldId id="277" r:id="rId25"/>
    <p:sldId id="288" r:id="rId26"/>
    <p:sldId id="289" r:id="rId27"/>
    <p:sldId id="278" r:id="rId28"/>
    <p:sldId id="309" r:id="rId29"/>
    <p:sldId id="310" r:id="rId30"/>
    <p:sldId id="312" r:id="rId31"/>
    <p:sldId id="325" r:id="rId32"/>
    <p:sldId id="313" r:id="rId33"/>
    <p:sldId id="314" r:id="rId34"/>
    <p:sldId id="315" r:id="rId35"/>
    <p:sldId id="316" r:id="rId36"/>
    <p:sldId id="320" r:id="rId37"/>
    <p:sldId id="279" r:id="rId38"/>
    <p:sldId id="280" r:id="rId39"/>
    <p:sldId id="326" r:id="rId40"/>
    <p:sldId id="281" r:id="rId41"/>
    <p:sldId id="282" r:id="rId42"/>
    <p:sldId id="283" r:id="rId43"/>
    <p:sldId id="284" r:id="rId44"/>
    <p:sldId id="324" r:id="rId45"/>
    <p:sldId id="321" r:id="rId46"/>
    <p:sldId id="327" r:id="rId47"/>
    <p:sldId id="322" r:id="rId48"/>
    <p:sldId id="328" r:id="rId49"/>
    <p:sldId id="290" r:id="rId50"/>
    <p:sldId id="329" r:id="rId51"/>
    <p:sldId id="286" r:id="rId52"/>
    <p:sldId id="287" r:id="rId53"/>
    <p:sldId id="330" r:id="rId54"/>
    <p:sldId id="291" r:id="rId55"/>
    <p:sldId id="292" r:id="rId56"/>
    <p:sldId id="331" r:id="rId57"/>
    <p:sldId id="293" r:id="rId58"/>
    <p:sldId id="294" r:id="rId59"/>
    <p:sldId id="295" r:id="rId60"/>
    <p:sldId id="296" r:id="rId61"/>
    <p:sldId id="303" r:id="rId62"/>
    <p:sldId id="297" r:id="rId63"/>
    <p:sldId id="298" r:id="rId64"/>
    <p:sldId id="299" r:id="rId65"/>
    <p:sldId id="332" r:id="rId66"/>
    <p:sldId id="333" r:id="rId67"/>
    <p:sldId id="334" r:id="rId68"/>
    <p:sldId id="339" r:id="rId69"/>
    <p:sldId id="341" r:id="rId70"/>
    <p:sldId id="335" r:id="rId71"/>
    <p:sldId id="337" r:id="rId72"/>
    <p:sldId id="336" r:id="rId73"/>
    <p:sldId id="340" r:id="rId74"/>
    <p:sldId id="345" r:id="rId75"/>
    <p:sldId id="342" r:id="rId76"/>
    <p:sldId id="346" r:id="rId77"/>
    <p:sldId id="344" r:id="rId78"/>
    <p:sldId id="343" r:id="rId79"/>
    <p:sldId id="348" r:id="rId80"/>
    <p:sldId id="349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8" r:id="rId89"/>
    <p:sldId id="357" r:id="rId90"/>
    <p:sldId id="371" r:id="rId91"/>
    <p:sldId id="360" r:id="rId92"/>
    <p:sldId id="361" r:id="rId93"/>
    <p:sldId id="362" r:id="rId94"/>
    <p:sldId id="363" r:id="rId95"/>
    <p:sldId id="364" r:id="rId96"/>
    <p:sldId id="365" r:id="rId97"/>
    <p:sldId id="376" r:id="rId98"/>
    <p:sldId id="372" r:id="rId99"/>
    <p:sldId id="373" r:id="rId100"/>
    <p:sldId id="374" r:id="rId101"/>
    <p:sldId id="375" r:id="rId102"/>
    <p:sldId id="370" r:id="rId103"/>
    <p:sldId id="378" r:id="rId104"/>
    <p:sldId id="385" r:id="rId105"/>
    <p:sldId id="386" r:id="rId106"/>
    <p:sldId id="387" r:id="rId107"/>
    <p:sldId id="388" r:id="rId108"/>
    <p:sldId id="389" r:id="rId109"/>
    <p:sldId id="384" r:id="rId110"/>
    <p:sldId id="406" r:id="rId111"/>
    <p:sldId id="407" r:id="rId112"/>
    <p:sldId id="408" r:id="rId113"/>
    <p:sldId id="409" r:id="rId114"/>
    <p:sldId id="410" r:id="rId115"/>
    <p:sldId id="411" r:id="rId116"/>
    <p:sldId id="412" r:id="rId117"/>
    <p:sldId id="301" r:id="rId118"/>
    <p:sldId id="413" r:id="rId119"/>
    <p:sldId id="390" r:id="rId120"/>
    <p:sldId id="391" r:id="rId121"/>
    <p:sldId id="392" r:id="rId122"/>
    <p:sldId id="393" r:id="rId123"/>
    <p:sldId id="401" r:id="rId124"/>
    <p:sldId id="404" r:id="rId125"/>
    <p:sldId id="399" r:id="rId126"/>
    <p:sldId id="405" r:id="rId127"/>
    <p:sldId id="394" r:id="rId128"/>
    <p:sldId id="395" r:id="rId129"/>
    <p:sldId id="396" r:id="rId130"/>
    <p:sldId id="397" r:id="rId131"/>
    <p:sldId id="398" r:id="rId132"/>
    <p:sldId id="400" r:id="rId1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2834" autoAdjust="0"/>
  </p:normalViewPr>
  <p:slideViewPr>
    <p:cSldViewPr snapToGrid="0">
      <p:cViewPr varScale="1">
        <p:scale>
          <a:sx n="96" d="100"/>
          <a:sy n="96" d="100"/>
        </p:scale>
        <p:origin x="204" y="90"/>
      </p:cViewPr>
      <p:guideLst/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66AF-2337-4772-BEE8-85843D0445F5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ACB9-AB2E-4BE2-8FC3-1B27A22A52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94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420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互動</a:t>
            </a:r>
            <a:r>
              <a:rPr lang="en-US" altLang="zh-TW" dirty="0" smtClean="0"/>
              <a:t>/</a:t>
            </a:r>
            <a:r>
              <a:rPr lang="zh-TW" altLang="en-US" dirty="0" smtClean="0"/>
              <a:t>推測可能兇手</a:t>
            </a:r>
            <a:endParaRPr lang="en-US" altLang="zh-TW" dirty="0" smtClean="0"/>
          </a:p>
          <a:p>
            <a:r>
              <a:rPr lang="zh-TW" altLang="en-US" dirty="0" smtClean="0"/>
              <a:t>用投票或表達意見的方式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250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因為不能確定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4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600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我們來看看有那些傳聞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94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真相看不清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532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24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竄出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780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就像眼鏡一樣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716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鴿子記錯時間了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277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那到底是甚麼引起火災的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85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小兔努力的尋找著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350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竄出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73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兔子在葉子上寫下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860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森林裡最有智慧的貓頭鷹說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79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真相看不清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742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600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顯現出這個訊息是誰說的，那個人是否故意這麼說的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115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+mn-lt"/>
                <a:ea typeface="+mn-ea"/>
              </a:rPr>
              <a:t>把原本誇大的訊息還原成事實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025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顯現事情發生的真正時間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4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顯現出因為偏見，沒注意到的事實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11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延伸活動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-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看見真實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1.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請學生幾人一組，共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4~6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組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2.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接下來出現來自森林各地的傳聞訊息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3.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請學生看完後想想哪裡可能有問題，是訊息來源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?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是誇大事實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?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是時間有問題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?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是偏見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   選擇相應顏色的鱗片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4.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選擇鱗片後，如果呈現出文字，該組得一分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85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互動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/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票選石頭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請學生幫忙挑選石頭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53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r>
              <a:rPr lang="zh-TW" altLang="en-US" dirty="0" smtClean="0"/>
              <a:t>左上角有兩片葉子表示該回上一頁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862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防洩漏頁</a:t>
            </a:r>
            <a:endParaRPr lang="en-US" altLang="zh-TW" dirty="0" smtClean="0"/>
          </a:p>
          <a:p>
            <a:r>
              <a:rPr lang="zh-TW" altLang="en-US" dirty="0" smtClean="0"/>
              <a:t>右鍵回前頁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622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r>
              <a:rPr lang="zh-TW" altLang="en-US" dirty="0" smtClean="0"/>
              <a:t>左上角有兩片葉子表示該回上一頁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840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防洩漏頁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466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77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9725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9986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1131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22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86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幸好</a:t>
            </a:r>
            <a:endParaRPr lang="en-US" altLang="zh-TW" dirty="0" smtClean="0"/>
          </a:p>
          <a:p>
            <a:r>
              <a:rPr lang="zh-TW" altLang="en-US" dirty="0" smtClean="0"/>
              <a:t>下起了第一場春雨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99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339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207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11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48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每個鱗片超連結到不同頁面</a:t>
            </a:r>
            <a:endParaRPr lang="en-US" altLang="zh-TW" dirty="0" smtClean="0"/>
          </a:p>
          <a:p>
            <a:r>
              <a:rPr lang="zh-TW" altLang="en-US" dirty="0" smtClean="0"/>
              <a:t>再按一下返回此頁</a:t>
            </a:r>
            <a:endParaRPr lang="en-US" altLang="zh-TW" dirty="0" smtClean="0"/>
          </a:p>
          <a:p>
            <a:r>
              <a:rPr lang="zh-TW" altLang="en-US" dirty="0" smtClean="0"/>
              <a:t>完成後按左上葉子離開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0253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0222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7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674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5194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0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互動</a:t>
            </a:r>
            <a:r>
              <a:rPr lang="en-US" altLang="zh-TW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/</a:t>
            </a:r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推測火災原因</a:t>
            </a:r>
            <a:endParaRPr lang="en-US" altLang="zh-TW" sz="12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algn="l"/>
            <a:r>
              <a:rPr lang="zh-TW" altLang="en-US" sz="1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讓學生發揮想像力，猜測一二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5543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3334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這些訊息有真有假</a:t>
            </a:r>
            <a:endParaRPr lang="en-US" altLang="zh-TW" dirty="0" smtClean="0"/>
          </a:p>
          <a:p>
            <a:r>
              <a:rPr lang="zh-TW" altLang="en-US" dirty="0" smtClean="0"/>
              <a:t>可能是故意誤導你</a:t>
            </a:r>
            <a:endParaRPr lang="en-US" altLang="zh-TW" dirty="0" smtClean="0"/>
          </a:p>
          <a:p>
            <a:r>
              <a:rPr lang="zh-TW" altLang="en-US" dirty="0" smtClean="0"/>
              <a:t>也可能是不小心搞錯的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517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50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來學習一些方法吧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如果你覺得聽到的訊息有些怪怪的，你可以</a:t>
            </a:r>
            <a:r>
              <a:rPr lang="en-US" altLang="zh-TW" dirty="0" smtClean="0"/>
              <a:t>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84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是否有問題，是不是故意說的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是不是因為偏見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是不是真實人物</a:t>
            </a:r>
            <a:r>
              <a:rPr lang="en-US" altLang="zh-TW" smtClean="0"/>
              <a:t>?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7580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是否有問題，是不是故意說的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是不是因為偏見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是不是真實人物</a:t>
            </a:r>
            <a:r>
              <a:rPr lang="en-US" altLang="zh-TW" smtClean="0"/>
              <a:t>?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1137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是否有問題，是不是故意說的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是不是因為偏見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是不是真實人物</a:t>
            </a:r>
            <a:r>
              <a:rPr lang="en-US" altLang="zh-TW" dirty="0" smtClean="0"/>
              <a:t>?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099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是否有問題，是不是故意說的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是不是因為偏見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是不是真實人物</a:t>
            </a:r>
            <a:r>
              <a:rPr lang="en-US" altLang="zh-TW" smtClean="0"/>
              <a:t>?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1261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為了確認這些</a:t>
            </a:r>
            <a:endParaRPr lang="en-US" altLang="zh-TW" dirty="0" smtClean="0"/>
          </a:p>
          <a:p>
            <a:r>
              <a:rPr lang="zh-TW" altLang="en-US" dirty="0" smtClean="0"/>
              <a:t>可以就近詢問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8992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如果是需要專業知識的問題</a:t>
            </a:r>
            <a:endParaRPr lang="en-US" altLang="zh-TW" dirty="0" smtClean="0"/>
          </a:p>
          <a:p>
            <a:r>
              <a:rPr lang="zh-TW" altLang="en-US" dirty="0" smtClean="0"/>
              <a:t>可以詢問像醫生一類的專業人士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23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松鼠</a:t>
            </a:r>
            <a:endParaRPr lang="en-US" altLang="zh-TW" dirty="0" smtClean="0"/>
          </a:p>
          <a:p>
            <a:r>
              <a:rPr lang="zh-TW" altLang="en-US" dirty="0" smtClean="0"/>
              <a:t>鹿</a:t>
            </a:r>
            <a:endParaRPr lang="en-US" altLang="zh-TW" dirty="0" smtClean="0"/>
          </a:p>
          <a:p>
            <a:r>
              <a:rPr lang="zh-TW" altLang="en-US" dirty="0" smtClean="0"/>
              <a:t>和狐狸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998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也可以查詢報章雜誌</a:t>
            </a:r>
            <a:endParaRPr lang="en-US" altLang="zh-TW" dirty="0" smtClean="0"/>
          </a:p>
          <a:p>
            <a:r>
              <a:rPr lang="zh-TW" altLang="en-US" dirty="0" smtClean="0"/>
              <a:t>比較相關的報導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15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也可以閱讀書籍</a:t>
            </a:r>
            <a:endParaRPr lang="en-US" altLang="zh-TW" dirty="0" smtClean="0"/>
          </a:p>
          <a:p>
            <a:r>
              <a:rPr lang="zh-TW" altLang="en-US" dirty="0" smtClean="0"/>
              <a:t>像是圖鑑、百科全書等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2236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也可以利用網路搜尋相關報導或資訊</a:t>
            </a:r>
            <a:endParaRPr lang="en-US" altLang="zh-TW" dirty="0" smtClean="0"/>
          </a:p>
          <a:p>
            <a:r>
              <a:rPr lang="zh-TW" altLang="en-US" dirty="0" smtClean="0"/>
              <a:t>但網路上訊息很多</a:t>
            </a:r>
            <a:endParaRPr lang="en-US" altLang="zh-TW" dirty="0" smtClean="0"/>
          </a:p>
          <a:p>
            <a:r>
              <a:rPr lang="zh-TW" altLang="en-US" dirty="0" smtClean="0"/>
              <a:t>更是有許多假消息</a:t>
            </a:r>
            <a:endParaRPr lang="en-US" altLang="zh-TW" dirty="0" smtClean="0"/>
          </a:p>
          <a:p>
            <a:r>
              <a:rPr lang="zh-TW" altLang="en-US" dirty="0" smtClean="0"/>
              <a:t>一定要多加比對確認</a:t>
            </a:r>
            <a:endParaRPr lang="en-US" altLang="zh-TW" dirty="0" smtClean="0"/>
          </a:p>
          <a:p>
            <a:r>
              <a:rPr lang="zh-TW" altLang="en-US" dirty="0" smtClean="0"/>
              <a:t>可以盡量找有信譽的網站</a:t>
            </a:r>
            <a:endParaRPr lang="en-US" altLang="zh-TW" dirty="0" smtClean="0"/>
          </a:p>
          <a:p>
            <a:r>
              <a:rPr lang="zh-TW" altLang="en-US" dirty="0" smtClean="0"/>
              <a:t>如事實查核中心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2701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希望之後聽到可疑的訊息</a:t>
            </a:r>
            <a:endParaRPr lang="en-US" altLang="zh-TW" dirty="0" smtClean="0"/>
          </a:p>
          <a:p>
            <a:r>
              <a:rPr lang="zh-TW" altLang="en-US" dirty="0" smtClean="0"/>
              <a:t>我們都能好好查證</a:t>
            </a:r>
            <a:endParaRPr lang="en-US" altLang="zh-TW" dirty="0" smtClean="0"/>
          </a:p>
          <a:p>
            <a:r>
              <a:rPr lang="zh-TW" altLang="en-US" dirty="0" smtClean="0"/>
              <a:t>不讓錯誤的訊息流傳下去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132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33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麻雀說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4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鴿子說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39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烏鴉說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EACB9-AB2E-4BE2-8FC3-1B27A22A523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jpg"/><Relationship Id="rId4" Type="http://schemas.openxmlformats.org/officeDocument/2006/relationships/slide" Target="slide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9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9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3.png"/><Relationship Id="rId7" Type="http://schemas.openxmlformats.org/officeDocument/2006/relationships/slide" Target="slide10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8.xml"/><Relationship Id="rId11" Type="http://schemas.openxmlformats.org/officeDocument/2006/relationships/hyperlink" Target="http://www.flaticon.com/" TargetMode="External"/><Relationship Id="rId5" Type="http://schemas.openxmlformats.org/officeDocument/2006/relationships/slide" Target="slide107.xml"/><Relationship Id="rId10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105.xml"/><Relationship Id="rId9" Type="http://schemas.openxmlformats.org/officeDocument/2006/relationships/slide" Target="slide10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10.jp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aticon.com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flaticon.com/authors/good-war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6.xml"/><Relationship Id="rId5" Type="http://schemas.openxmlformats.org/officeDocument/2006/relationships/image" Target="../media/image10.jpg"/><Relationship Id="rId4" Type="http://schemas.openxmlformats.org/officeDocument/2006/relationships/slide" Target="slide10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10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10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10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4.jpg"/><Relationship Id="rId4" Type="http://schemas.openxmlformats.org/officeDocument/2006/relationships/slide" Target="slide1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authors/good-ware" TargetMode="External"/><Relationship Id="rId3" Type="http://schemas.openxmlformats.org/officeDocument/2006/relationships/image" Target="../media/image13.png"/><Relationship Id="rId7" Type="http://schemas.openxmlformats.org/officeDocument/2006/relationships/slide" Target="slide11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5.xml"/><Relationship Id="rId5" Type="http://schemas.openxmlformats.org/officeDocument/2006/relationships/slide" Target="slide114.xml"/><Relationship Id="rId10" Type="http://schemas.openxmlformats.org/officeDocument/2006/relationships/slide" Target="slide109.xml"/><Relationship Id="rId4" Type="http://schemas.openxmlformats.org/officeDocument/2006/relationships/slide" Target="slide112.xml"/><Relationship Id="rId9" Type="http://schemas.openxmlformats.org/officeDocument/2006/relationships/hyperlink" Target="http://www.flaticon.com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aticon.com/" TargetMode="External"/><Relationship Id="rId4" Type="http://schemas.openxmlformats.org/officeDocument/2006/relationships/hyperlink" Target="https://www.flaticon.com/authors/good-ware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9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11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11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110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11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aticon.com/" TargetMode="External"/><Relationship Id="rId4" Type="http://schemas.openxmlformats.org/officeDocument/2006/relationships/hyperlink" Target="https://www.flaticon.com/authors/good-ware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6.xml"/><Relationship Id="rId4" Type="http://schemas.openxmlformats.org/officeDocument/2006/relationships/image" Target="../media/image1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freepik" TargetMode="External"/><Relationship Id="rId4" Type="http://schemas.openxmlformats.org/officeDocument/2006/relationships/image" Target="../media/image11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freepik" TargetMode="External"/><Relationship Id="rId4" Type="http://schemas.openxmlformats.org/officeDocument/2006/relationships/image" Target="../media/image11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freepik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freepik" TargetMode="External"/><Relationship Id="rId4" Type="http://schemas.openxmlformats.org/officeDocument/2006/relationships/image" Target="../media/image11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freepik" TargetMode="External"/><Relationship Id="rId4" Type="http://schemas.openxmlformats.org/officeDocument/2006/relationships/image" Target="../media/image1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good-wa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laticon.com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aticon.com/" TargetMode="External"/><Relationship Id="rId4" Type="http://schemas.openxmlformats.org/officeDocument/2006/relationships/hyperlink" Target="https://www.flaticon.com/authors/good-ware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good-wa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laticon.com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good-war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laticon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laticon.com/" TargetMode="External"/><Relationship Id="rId4" Type="http://schemas.openxmlformats.org/officeDocument/2006/relationships/hyperlink" Target="https://www.flaticon.com/authors/good-ware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image" Target="../media/image13.png"/><Relationship Id="rId7" Type="http://schemas.openxmlformats.org/officeDocument/2006/relationships/slide" Target="slide9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4.xml"/><Relationship Id="rId11" Type="http://schemas.openxmlformats.org/officeDocument/2006/relationships/hyperlink" Target="http://www.flaticon.com/" TargetMode="External"/><Relationship Id="rId5" Type="http://schemas.openxmlformats.org/officeDocument/2006/relationships/slide" Target="slide93.xml"/><Relationship Id="rId10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91.xml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slide" Target="slide10.x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5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5.jp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5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5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5.jp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3.png"/><Relationship Id="rId7" Type="http://schemas.openxmlformats.org/officeDocument/2006/relationships/slide" Target="slide9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1.xml"/><Relationship Id="rId11" Type="http://schemas.openxmlformats.org/officeDocument/2006/relationships/hyperlink" Target="http://www.flaticon.com/" TargetMode="External"/><Relationship Id="rId5" Type="http://schemas.openxmlformats.org/officeDocument/2006/relationships/slide" Target="slide100.xml"/><Relationship Id="rId10" Type="http://schemas.openxmlformats.org/officeDocument/2006/relationships/hyperlink" Target="https://www.flaticon.com/authors/good-ware" TargetMode="External"/><Relationship Id="rId4" Type="http://schemas.openxmlformats.org/officeDocument/2006/relationships/slide" Target="slide98.xml"/><Relationship Id="rId9" Type="http://schemas.openxmlformats.org/officeDocument/2006/relationships/slide" Target="slide10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aticon.com/" TargetMode="External"/><Relationship Id="rId5" Type="http://schemas.openxmlformats.org/officeDocument/2006/relationships/hyperlink" Target="https://www.flaticon.com/authors/good-ware" TargetMode="External"/><Relationship Id="rId4" Type="http://schemas.openxmlformats.org/officeDocument/2006/relationships/image" Target="../media/image10.jp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9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flaticon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authors/good-ware" TargetMode="External"/><Relationship Id="rId5" Type="http://schemas.openxmlformats.org/officeDocument/2006/relationships/image" Target="../media/image10.jpg"/><Relationship Id="rId4" Type="http://schemas.openxmlformats.org/officeDocument/2006/relationships/slide" Target="slide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497" r="10703" b="72547"/>
          <a:stretch/>
        </p:blipFill>
        <p:spPr>
          <a:xfrm rot="16200000">
            <a:off x="621194" y="1197663"/>
            <a:ext cx="2027587" cy="116287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17681" r="42459" b="59710"/>
          <a:stretch/>
        </p:blipFill>
        <p:spPr>
          <a:xfrm>
            <a:off x="2809862" y="646044"/>
            <a:ext cx="1391477" cy="1550504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50821" r="48081" b="23962"/>
          <a:stretch/>
        </p:blipFill>
        <p:spPr>
          <a:xfrm>
            <a:off x="4794775" y="646044"/>
            <a:ext cx="1272208" cy="172940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6" t="677" r="17253" b="74251"/>
          <a:stretch/>
        </p:blipFill>
        <p:spPr>
          <a:xfrm rot="16200000">
            <a:off x="6267655" y="651012"/>
            <a:ext cx="1791993" cy="171947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39662" r="21960" b="42802"/>
          <a:stretch/>
        </p:blipFill>
        <p:spPr>
          <a:xfrm rot="16200000">
            <a:off x="988941" y="3334577"/>
            <a:ext cx="1331848" cy="1202634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8976" r="63236" b="71749"/>
          <a:stretch/>
        </p:blipFill>
        <p:spPr>
          <a:xfrm rot="16200000">
            <a:off x="2489753" y="3115918"/>
            <a:ext cx="1649895" cy="132190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7053" r="58800" b="70048"/>
          <a:stretch/>
        </p:blipFill>
        <p:spPr>
          <a:xfrm rot="16200000">
            <a:off x="4355849" y="2946952"/>
            <a:ext cx="1739347" cy="157038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50918" r="60233" b="29807"/>
          <a:stretch/>
        </p:blipFill>
        <p:spPr>
          <a:xfrm rot="16200000">
            <a:off x="6224402" y="3115918"/>
            <a:ext cx="1480932" cy="132190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909" r="48977" b="67551"/>
          <a:stretch/>
        </p:blipFill>
        <p:spPr>
          <a:xfrm rot="5400000">
            <a:off x="7911545" y="3026465"/>
            <a:ext cx="1948073" cy="1411358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16200000">
            <a:off x="8766312" y="859732"/>
            <a:ext cx="1441177" cy="152068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5603" r="60863" b="76426"/>
          <a:stretch/>
        </p:blipFill>
        <p:spPr>
          <a:xfrm rot="16200000">
            <a:off x="3011558" y="3995531"/>
            <a:ext cx="1311965" cy="12324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9" t="31963" r="11056" b="41787"/>
          <a:stretch/>
        </p:blipFill>
        <p:spPr>
          <a:xfrm rot="16200000">
            <a:off x="7609034" y="1455455"/>
            <a:ext cx="1689653" cy="180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動物們回到森林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大家圍坐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在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湖邊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小兔拿著選中的石頭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放入蘆葦編織的小船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5400000" flipH="1">
            <a:off x="801994" y="1510765"/>
            <a:ext cx="3660499" cy="21501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0" t="35797" r="28137" b="50869"/>
          <a:stretch/>
        </p:blipFill>
        <p:spPr>
          <a:xfrm rot="5400000">
            <a:off x="3342601" y="3358958"/>
            <a:ext cx="579333" cy="7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297290" y="2078376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我看到一張照片才知道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大熊竟然在隨便砍樹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實在是太過分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來自啄木鳥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4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37649" y="1937559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 rot="21111561">
            <a:off x="815127" y="2881688"/>
            <a:ext cx="2991678" cy="2887806"/>
            <a:chOff x="395301" y="1043609"/>
            <a:chExt cx="2991678" cy="2887806"/>
          </a:xfrm>
        </p:grpSpPr>
        <p:sp>
          <p:nvSpPr>
            <p:cNvPr id="36" name="矩形 35"/>
            <p:cNvSpPr/>
            <p:nvPr/>
          </p:nvSpPr>
          <p:spPr>
            <a:xfrm>
              <a:off x="395301" y="1043609"/>
              <a:ext cx="2991678" cy="28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9" t="31963" r="11056" b="41787"/>
            <a:stretch/>
          </p:blipFill>
          <p:spPr>
            <a:xfrm rot="16200000">
              <a:off x="615102" y="1138098"/>
              <a:ext cx="2529999" cy="26955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8" name="淚滴形 37"/>
          <p:cNvSpPr/>
          <p:nvPr/>
        </p:nvSpPr>
        <p:spPr>
          <a:xfrm rot="15000000" flipV="1">
            <a:off x="5328586" y="3013904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891280" y="4649152"/>
            <a:ext cx="3284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1</a:t>
            </a:r>
            <a:r>
              <a:rPr lang="zh-TW" altLang="en-US" sz="32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年前空手道比賽</a:t>
            </a:r>
            <a:endParaRPr lang="en-US" altLang="zh-TW" sz="3200" i="1" dirty="0" smtClean="0">
              <a:solidFill>
                <a:srgbClr val="FFFF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297290" y="2078376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我看到一張照片才知道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大熊竟然在隨便砍樹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實在是太過分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來自啄木鳥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 rot="21111561">
            <a:off x="815127" y="2881688"/>
            <a:ext cx="2991678" cy="2887806"/>
            <a:chOff x="395301" y="1043609"/>
            <a:chExt cx="2991678" cy="2887806"/>
          </a:xfrm>
        </p:grpSpPr>
        <p:sp>
          <p:nvSpPr>
            <p:cNvPr id="36" name="矩形 35"/>
            <p:cNvSpPr/>
            <p:nvPr/>
          </p:nvSpPr>
          <p:spPr>
            <a:xfrm>
              <a:off x="395301" y="1043609"/>
              <a:ext cx="2991678" cy="28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9" t="31963" r="11056" b="41787"/>
            <a:stretch/>
          </p:blipFill>
          <p:spPr>
            <a:xfrm rot="16200000">
              <a:off x="615102" y="1138098"/>
              <a:ext cx="2529999" cy="26955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8" name="淚滴形 37"/>
          <p:cNvSpPr/>
          <p:nvPr/>
        </p:nvSpPr>
        <p:spPr>
          <a:xfrm rot="9600000" flipV="1">
            <a:off x="5511634" y="3013904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7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下一個傳聞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4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9124" y="1649290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聽說小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鴨失蹤了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懷疑是大野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狼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牠一副壞人的樣子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上次牠還帶走小雞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不知道去哪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裡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5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6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7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 rot="20830860">
            <a:off x="1071512" y="2447969"/>
            <a:ext cx="2149962" cy="3139321"/>
            <a:chOff x="1997376" y="4088211"/>
            <a:chExt cx="1798415" cy="2626001"/>
          </a:xfrm>
        </p:grpSpPr>
        <p:sp>
          <p:nvSpPr>
            <p:cNvPr id="2" name="文字方塊 1"/>
            <p:cNvSpPr txBox="1"/>
            <p:nvPr/>
          </p:nvSpPr>
          <p:spPr>
            <a:xfrm>
              <a:off x="1997376" y="4088211"/>
              <a:ext cx="1798415" cy="262600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</a:rPr>
                <a:t>協尋失蹤小鴨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年齡：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2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個月大</a:t>
              </a:r>
              <a:endParaRPr lang="en-US" altLang="zh-TW" b="1" dirty="0" smtClean="0"/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特徵：戴著水手帽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           拿著小帆船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請聯絡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0985XXXXXX</a:t>
              </a: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t="8789" r="65309" b="80945"/>
            <a:stretch/>
          </p:blipFill>
          <p:spPr>
            <a:xfrm rot="16200000">
              <a:off x="2287018" y="4484931"/>
              <a:ext cx="1095835" cy="90332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pic>
        <p:nvPicPr>
          <p:cNvPr id="39" name="圖片 3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31">
            <a:off x="700644" y="578131"/>
            <a:ext cx="1704553" cy="1704553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10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11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3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9124" y="1649290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聽說小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鴨失蹤了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懷疑是大野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狼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牠一副壞人的樣子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上次牠還帶走小雞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不知道去哪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裡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 rot="20830860">
            <a:off x="1071512" y="2447969"/>
            <a:ext cx="2149962" cy="3139321"/>
            <a:chOff x="1997376" y="4088211"/>
            <a:chExt cx="1798415" cy="2626001"/>
          </a:xfrm>
        </p:grpSpPr>
        <p:sp>
          <p:nvSpPr>
            <p:cNvPr id="2" name="文字方塊 1"/>
            <p:cNvSpPr txBox="1"/>
            <p:nvPr/>
          </p:nvSpPr>
          <p:spPr>
            <a:xfrm>
              <a:off x="1997376" y="4088211"/>
              <a:ext cx="1798415" cy="262600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</a:rPr>
                <a:t>協尋失蹤小鴨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年齡：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2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個月大</a:t>
              </a:r>
              <a:endParaRPr lang="en-US" altLang="zh-TW" b="1" dirty="0" smtClean="0"/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特徵：戴著水手帽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           拿著小帆船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請聯絡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0985XXXXXX</a:t>
              </a: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t="8789" r="65309" b="80945"/>
            <a:stretch/>
          </p:blipFill>
          <p:spPr>
            <a:xfrm rot="16200000">
              <a:off x="2287018" y="4484931"/>
              <a:ext cx="1095835" cy="90332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grpSp>
        <p:nvGrpSpPr>
          <p:cNvPr id="36" name="群組 35"/>
          <p:cNvGrpSpPr/>
          <p:nvPr/>
        </p:nvGrpSpPr>
        <p:grpSpPr>
          <a:xfrm>
            <a:off x="700644" y="284013"/>
            <a:ext cx="2055695" cy="1998671"/>
            <a:chOff x="700644" y="284013"/>
            <a:chExt cx="2055695" cy="1998671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0631">
              <a:off x="700644" y="578131"/>
              <a:ext cx="1704553" cy="1704553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0631">
              <a:off x="1051786" y="284013"/>
              <a:ext cx="1704553" cy="1704553"/>
            </a:xfrm>
            <a:prstGeom prst="rect">
              <a:avLst/>
            </a:prstGeom>
          </p:spPr>
        </p:pic>
      </p:grpSp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1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9124" y="1649290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聽說小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鴨失蹤了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懷疑是大野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狼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牠一副壞人的樣子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上次牠還帶走小雞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不知道去哪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裡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 rot="20830860">
            <a:off x="1071512" y="2447969"/>
            <a:ext cx="2149962" cy="3139321"/>
            <a:chOff x="1997376" y="4088211"/>
            <a:chExt cx="1798415" cy="2626001"/>
          </a:xfrm>
        </p:grpSpPr>
        <p:sp>
          <p:nvSpPr>
            <p:cNvPr id="2" name="文字方塊 1"/>
            <p:cNvSpPr txBox="1"/>
            <p:nvPr/>
          </p:nvSpPr>
          <p:spPr>
            <a:xfrm>
              <a:off x="1997376" y="4088211"/>
              <a:ext cx="1798415" cy="262600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</a:rPr>
                <a:t>協尋失蹤小鴨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年齡：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2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個月大</a:t>
              </a:r>
              <a:endParaRPr lang="en-US" altLang="zh-TW" b="1" dirty="0" smtClean="0"/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特徵：戴著水手帽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           拿著小帆船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請聯絡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0985XXXXXX</a:t>
              </a: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t="8789" r="65309" b="80945"/>
            <a:stretch/>
          </p:blipFill>
          <p:spPr>
            <a:xfrm rot="16200000">
              <a:off x="2287018" y="4484931"/>
              <a:ext cx="1095835" cy="90332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6" name="淚滴形 35">
            <a:hlinkClick r:id="rId6" action="ppaction://hlinksldjump"/>
          </p:cNvPr>
          <p:cNvSpPr/>
          <p:nvPr/>
        </p:nvSpPr>
        <p:spPr>
          <a:xfrm rot="20400000" flipV="1">
            <a:off x="5120812" y="2799363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203799" y="413287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solidFill>
                  <a:srgbClr val="FF00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來自母雞</a:t>
            </a:r>
            <a:endParaRPr lang="en-US" altLang="zh-TW" sz="3200" i="1" dirty="0" smtClean="0">
              <a:solidFill>
                <a:srgbClr val="FF00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7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8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31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9124" y="1649290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聽說小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鴨失蹤了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懷疑是大野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狼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牠一副壞人的樣子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上次牠還帶走小雞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不知道去哪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裡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4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 rot="20830860">
            <a:off x="1071512" y="2447969"/>
            <a:ext cx="2149962" cy="3139321"/>
            <a:chOff x="1997376" y="4088211"/>
            <a:chExt cx="1798415" cy="2626001"/>
          </a:xfrm>
        </p:grpSpPr>
        <p:sp>
          <p:nvSpPr>
            <p:cNvPr id="2" name="文字方塊 1"/>
            <p:cNvSpPr txBox="1"/>
            <p:nvPr/>
          </p:nvSpPr>
          <p:spPr>
            <a:xfrm>
              <a:off x="1997376" y="4088211"/>
              <a:ext cx="1798415" cy="262600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</a:rPr>
                <a:t>協尋失蹤小鴨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年齡：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2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個月大</a:t>
              </a:r>
              <a:endParaRPr lang="en-US" altLang="zh-TW" b="1" dirty="0" smtClean="0"/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特徵：戴著水手帽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           拿著小帆船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請聯絡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0985XXXXXX</a:t>
              </a: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t="8789" r="65309" b="80945"/>
            <a:stretch/>
          </p:blipFill>
          <p:spPr>
            <a:xfrm rot="16200000">
              <a:off x="2287018" y="4484931"/>
              <a:ext cx="1095835" cy="90332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6" name="淚滴形 35"/>
          <p:cNvSpPr/>
          <p:nvPr/>
        </p:nvSpPr>
        <p:spPr>
          <a:xfrm rot="4200000" flipV="1">
            <a:off x="5445074" y="2604522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84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9124" y="1649290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聽說小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鴨失蹤了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懷疑是大野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狼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牠一副壞人的樣子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上次牠還帶走小雞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不知道去哪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裡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4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 rot="20830860">
            <a:off x="1071512" y="2447969"/>
            <a:ext cx="2149962" cy="3139321"/>
            <a:chOff x="1997376" y="4088211"/>
            <a:chExt cx="1798415" cy="2626001"/>
          </a:xfrm>
        </p:grpSpPr>
        <p:sp>
          <p:nvSpPr>
            <p:cNvPr id="2" name="文字方塊 1"/>
            <p:cNvSpPr txBox="1"/>
            <p:nvPr/>
          </p:nvSpPr>
          <p:spPr>
            <a:xfrm>
              <a:off x="1997376" y="4088211"/>
              <a:ext cx="1798415" cy="262600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</a:rPr>
                <a:t>協尋失蹤小鴨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年齡：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2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個月大</a:t>
              </a:r>
              <a:endParaRPr lang="en-US" altLang="zh-TW" b="1" dirty="0" smtClean="0"/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特徵：戴著水手帽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           拿著小帆船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請聯絡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0985XXXXXX</a:t>
              </a: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t="8789" r="65309" b="80945"/>
            <a:stretch/>
          </p:blipFill>
          <p:spPr>
            <a:xfrm rot="16200000">
              <a:off x="2287018" y="4484931"/>
              <a:ext cx="1095835" cy="90332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6" name="淚滴形 35"/>
          <p:cNvSpPr/>
          <p:nvPr/>
        </p:nvSpPr>
        <p:spPr>
          <a:xfrm rot="15000000" flipV="1">
            <a:off x="5328753" y="2921407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55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969124" y="1649290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聽說小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鴨失蹤了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懷疑是大野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狼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牠一副壞人的樣子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上次牠還帶走小雞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不知道去哪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裡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5" name="群組 34"/>
          <p:cNvGrpSpPr/>
          <p:nvPr/>
        </p:nvGrpSpPr>
        <p:grpSpPr>
          <a:xfrm rot="20830860">
            <a:off x="1071512" y="2447969"/>
            <a:ext cx="2149962" cy="3139321"/>
            <a:chOff x="1997376" y="4088211"/>
            <a:chExt cx="1798415" cy="2626001"/>
          </a:xfrm>
        </p:grpSpPr>
        <p:sp>
          <p:nvSpPr>
            <p:cNvPr id="2" name="文字方塊 1"/>
            <p:cNvSpPr txBox="1"/>
            <p:nvPr/>
          </p:nvSpPr>
          <p:spPr>
            <a:xfrm>
              <a:off x="1997376" y="4088211"/>
              <a:ext cx="1798415" cy="262600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</a:rPr>
                <a:t>協尋失蹤小鴨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endParaRPr lang="en-US" altLang="zh-TW" b="1" dirty="0" smtClean="0">
                <a:solidFill>
                  <a:schemeClr val="bg1"/>
                </a:solidFill>
              </a:endParaRPr>
            </a:p>
            <a:p>
              <a:endParaRPr lang="en-US" altLang="zh-TW" b="1" dirty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年齡：</a:t>
              </a:r>
              <a:r>
                <a:rPr lang="en-US" altLang="zh-TW" b="1" dirty="0" smtClean="0">
                  <a:solidFill>
                    <a:schemeClr val="bg1"/>
                  </a:solidFill>
                </a:rPr>
                <a:t>2</a:t>
              </a:r>
              <a:r>
                <a:rPr lang="zh-TW" altLang="en-US" b="1" dirty="0" smtClean="0">
                  <a:solidFill>
                    <a:schemeClr val="bg1"/>
                  </a:solidFill>
                </a:rPr>
                <a:t>個月大</a:t>
              </a:r>
              <a:endParaRPr lang="en-US" altLang="zh-TW" b="1" dirty="0" smtClean="0"/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特徵：戴著水手帽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           拿著小帆船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r>
                <a:rPr lang="zh-TW" altLang="en-US" b="1" dirty="0" smtClean="0">
                  <a:solidFill>
                    <a:schemeClr val="bg1"/>
                  </a:solidFill>
                </a:rPr>
                <a:t>請聯絡</a:t>
              </a:r>
              <a:endParaRPr lang="en-US" altLang="zh-TW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zh-TW" b="1" dirty="0" smtClean="0">
                  <a:solidFill>
                    <a:schemeClr val="bg1"/>
                  </a:solidFill>
                </a:rPr>
                <a:t>0985XXXXXX</a:t>
              </a:r>
            </a:p>
          </p:txBody>
        </p:sp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9" t="8789" r="65309" b="80945"/>
            <a:stretch/>
          </p:blipFill>
          <p:spPr>
            <a:xfrm rot="16200000">
              <a:off x="2287018" y="4484931"/>
              <a:ext cx="1095835" cy="90332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6" name="淚滴形 35"/>
          <p:cNvSpPr/>
          <p:nvPr/>
        </p:nvSpPr>
        <p:spPr>
          <a:xfrm rot="9600000" flipV="1">
            <a:off x="5475929" y="2758472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451133" y="3813321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solidFill>
                  <a:srgbClr val="0070C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小雞迷路了</a:t>
            </a:r>
            <a:endParaRPr lang="en-US" altLang="zh-TW" sz="2800" i="1" dirty="0">
              <a:solidFill>
                <a:srgbClr val="0070C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2800" i="1" dirty="0" smtClean="0">
                <a:solidFill>
                  <a:srgbClr val="0070C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大野狼帶牠回家</a:t>
            </a:r>
            <a:endParaRPr lang="en-US" altLang="zh-TW" sz="2800" i="1" dirty="0" smtClean="0">
              <a:solidFill>
                <a:srgbClr val="0070C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03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下一個傳聞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3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動物們回到森林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大家圍坐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在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湖邊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小兔拿著選中的石頭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放入蘆葦編織的小船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5400000" flipH="1">
            <a:off x="801994" y="1510765"/>
            <a:ext cx="3660499" cy="21501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34010" r="64979" b="54106"/>
          <a:stretch/>
        </p:blipFill>
        <p:spPr>
          <a:xfrm rot="16200000">
            <a:off x="3222538" y="3380175"/>
            <a:ext cx="639101" cy="58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233602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5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6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7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8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9"/>
              </a:rPr>
              <a:t>www.flaticon.com</a:t>
            </a:r>
            <a:endParaRPr lang="zh-TW" altLang="en-US" dirty="0"/>
          </a:p>
        </p:txBody>
      </p:sp>
      <p:pic>
        <p:nvPicPr>
          <p:cNvPr id="38" name="圖片 3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31">
            <a:off x="700644" y="578131"/>
            <a:ext cx="1704553" cy="170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233602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4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www.flaticon.com</a:t>
            </a:r>
            <a:endParaRPr lang="zh-TW" altLang="en-US" dirty="0"/>
          </a:p>
        </p:txBody>
      </p:sp>
      <p:grpSp>
        <p:nvGrpSpPr>
          <p:cNvPr id="35" name="群組 34"/>
          <p:cNvGrpSpPr/>
          <p:nvPr/>
        </p:nvGrpSpPr>
        <p:grpSpPr>
          <a:xfrm>
            <a:off x="700644" y="284013"/>
            <a:ext cx="2055695" cy="1998671"/>
            <a:chOff x="700644" y="284013"/>
            <a:chExt cx="2055695" cy="1998671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0631">
              <a:off x="700644" y="578131"/>
              <a:ext cx="1704553" cy="1704553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0631">
              <a:off x="1051786" y="284013"/>
              <a:ext cx="1704553" cy="1704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233602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sp>
        <p:nvSpPr>
          <p:cNvPr id="34" name="淚滴形 33">
            <a:hlinkClick r:id="rId7" action="ppaction://hlinksldjump"/>
          </p:cNvPr>
          <p:cNvSpPr/>
          <p:nvPr/>
        </p:nvSpPr>
        <p:spPr>
          <a:xfrm rot="20400000" flipV="1">
            <a:off x="5120812" y="2799363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457586" y="5140249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solidFill>
                  <a:srgbClr val="FF00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前陣子和螃蟹大吵一架</a:t>
            </a:r>
            <a:endParaRPr lang="en-US" altLang="zh-TW" sz="3200" i="1" dirty="0" smtClean="0">
              <a:solidFill>
                <a:srgbClr val="FF00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1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233602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4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sp>
        <p:nvSpPr>
          <p:cNvPr id="34" name="淚滴形 33"/>
          <p:cNvSpPr/>
          <p:nvPr/>
        </p:nvSpPr>
        <p:spPr>
          <a:xfrm rot="4200000" flipV="1">
            <a:off x="5445074" y="2604522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98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233602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4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sp>
        <p:nvSpPr>
          <p:cNvPr id="34" name="淚滴形 33"/>
          <p:cNvSpPr/>
          <p:nvPr/>
        </p:nvSpPr>
        <p:spPr>
          <a:xfrm rot="15000000" flipV="1">
            <a:off x="5328753" y="2921407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10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233602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sp>
        <p:nvSpPr>
          <p:cNvPr id="34" name="淚滴形 33"/>
          <p:cNvSpPr/>
          <p:nvPr/>
        </p:nvSpPr>
        <p:spPr>
          <a:xfrm rot="9600000" flipV="1">
            <a:off x="5475929" y="2758472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3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下一個傳聞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9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/>
          <p:cNvGrpSpPr/>
          <p:nvPr/>
        </p:nvGrpSpPr>
        <p:grpSpPr>
          <a:xfrm>
            <a:off x="8515019" y="233087"/>
            <a:ext cx="3676981" cy="3534031"/>
            <a:chOff x="8003747" y="1875274"/>
            <a:chExt cx="3676981" cy="3534031"/>
          </a:xfrm>
        </p:grpSpPr>
        <p:grpSp>
          <p:nvGrpSpPr>
            <p:cNvPr id="11" name="群組 10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10" name="淚滴形 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4" name="淚滴形 3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12" name="群組 11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13" name="淚滴形 12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淚滴形 15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18" name="淚滴形 1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9" name="淚滴形 1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1" name="淚滴形 20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2" name="淚滴形 21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32" name="群組 31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8" name="群組 7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24" name="橢圓 23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3" name="群組 2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3" name="橢圓 22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" name="群組 1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5" name="橢圓 24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6" name="橢圓 25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7" name="橢圓 26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8" name="橢圓 27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橢圓 28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30" name="橢圓 2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31" name="橢圓 3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9" t="31963" r="11056" b="41787"/>
          <a:stretch/>
        </p:blipFill>
        <p:spPr>
          <a:xfrm rot="16200000">
            <a:off x="5753037" y="3028765"/>
            <a:ext cx="1689653" cy="1800235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5603" r="60863" b="76426"/>
          <a:stretch/>
        </p:blipFill>
        <p:spPr>
          <a:xfrm rot="16200000">
            <a:off x="2273154" y="2699886"/>
            <a:ext cx="1311965" cy="12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94510" y="44758"/>
            <a:ext cx="6751380" cy="6751380"/>
            <a:chOff x="2249372" y="5464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249372" y="5464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947813" y="3004771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螃蟹和我打賭輸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牠在家裡準備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餐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可以一起去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吃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來自猴子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4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56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謝謝各位的幫助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輕輕推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朝著湖心飄去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沉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入湖中夫人的掌心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橢圓 4"/>
          <p:cNvSpPr/>
          <p:nvPr/>
        </p:nvSpPr>
        <p:spPr>
          <a:xfrm>
            <a:off x="1908120" y="4162370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20449" y="4248494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7933" y="4307599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54415" y="4411634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1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生活中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我們可以從各種地方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獲得許多訊息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46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錯誤的訊息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可能會造成誤會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進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而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產生很大的傷害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沒有能夠看見真實的眼鏡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我們怎麼辨識訊息的真假呢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？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06014" y="1134309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看到訊息可以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7988246" y="2280548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4636181" y="332664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確認訊息來源</a:t>
            </a:r>
            <a:endParaRPr lang="en-US" altLang="zh-TW" sz="3600" dirty="0">
              <a:solidFill>
                <a:srgbClr val="C0000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9" name="淚滴形 38">
            <a:hlinkClick r:id="rId5" action="ppaction://hlinksldjump"/>
          </p:cNvPr>
          <p:cNvSpPr/>
          <p:nvPr/>
        </p:nvSpPr>
        <p:spPr>
          <a:xfrm rot="20400000" flipV="1">
            <a:off x="5120812" y="2799363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2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39" grpId="1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06014" y="1134309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看到訊息可以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7988246" y="2280548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4016269" y="3320480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B05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確認內容是否誇大</a:t>
            </a:r>
            <a:endParaRPr lang="en-US" altLang="zh-TW" sz="3600" dirty="0" smtClean="0">
              <a:solidFill>
                <a:srgbClr val="00B05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B05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或只是笑話趣聞</a:t>
            </a:r>
            <a:endParaRPr lang="en-US" altLang="zh-TW" sz="3600" dirty="0">
              <a:solidFill>
                <a:srgbClr val="00B05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8" name="淚滴形 37"/>
          <p:cNvSpPr/>
          <p:nvPr/>
        </p:nvSpPr>
        <p:spPr>
          <a:xfrm rot="4200000" flipV="1">
            <a:off x="5445074" y="2604522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05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8" grpId="1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看到訊息可以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7988246" y="2280548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4636181" y="332664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990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檢查訊息時間</a:t>
            </a:r>
            <a:endParaRPr lang="en-US" altLang="zh-TW" sz="3600" dirty="0">
              <a:solidFill>
                <a:srgbClr val="FF990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7" name="淚滴形 36"/>
          <p:cNvSpPr/>
          <p:nvPr/>
        </p:nvSpPr>
        <p:spPr>
          <a:xfrm rot="15000000" flipV="1">
            <a:off x="5328753" y="2921407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46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7" grpId="1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06014" y="1134309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看到訊息可以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7988246" y="2280548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4405353" y="3326649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0070C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確認內容是否</a:t>
            </a:r>
            <a:endParaRPr lang="en-US" altLang="zh-TW" sz="3600" dirty="0" smtClean="0">
              <a:solidFill>
                <a:srgbClr val="0070C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70C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因為偏見受影響</a:t>
            </a:r>
            <a:endParaRPr lang="en-US" altLang="zh-TW" sz="3600" dirty="0">
              <a:solidFill>
                <a:srgbClr val="0070C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7" name="淚滴形 36"/>
          <p:cNvSpPr/>
          <p:nvPr/>
        </p:nvSpPr>
        <p:spPr>
          <a:xfrm rot="9600000" flipV="1">
            <a:off x="5475929" y="2758472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7" grpId="1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4935" y="1138616"/>
            <a:ext cx="9713090" cy="4572000"/>
            <a:chOff x="1244935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44935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父母                                      老師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695562" y="6081080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>
                <a:solidFill>
                  <a:srgbClr val="4AD295"/>
                </a:solidFill>
                <a:latin typeface="Proxima Nova"/>
                <a:hlinkClick r:id="rId5"/>
              </a:rPr>
              <a:t>Freepik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56" y="1749250"/>
            <a:ext cx="2649136" cy="26491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95561" y="6450412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 smtClean="0">
                <a:solidFill>
                  <a:srgbClr val="4AD295"/>
                </a:solidFill>
                <a:latin typeface="Proxima Nova"/>
                <a:hlinkClick r:id="rId5"/>
              </a:rPr>
              <a:t>monkik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69" y="1680324"/>
            <a:ext cx="2718062" cy="271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4935" y="1138616"/>
            <a:ext cx="9713090" cy="4572000"/>
            <a:chOff x="1244935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44935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醫生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695562" y="6081080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>
                <a:solidFill>
                  <a:srgbClr val="4AD295"/>
                </a:solidFill>
                <a:latin typeface="Proxima Nova"/>
                <a:hlinkClick r:id="rId5"/>
              </a:rPr>
              <a:t>Freepik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95561" y="6450412"/>
            <a:ext cx="499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 smtClean="0">
                <a:solidFill>
                  <a:srgbClr val="4AD295"/>
                </a:solidFill>
                <a:latin typeface="Proxima Nova"/>
                <a:hlinkClick r:id="rId5"/>
              </a:rPr>
              <a:t>dDar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97" y="1557166"/>
            <a:ext cx="2752833" cy="27528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81" y="1523284"/>
            <a:ext cx="2647567" cy="26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4935" y="1138616"/>
            <a:ext cx="9713090" cy="4572000"/>
            <a:chOff x="1244935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44935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報紙                                  期刊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695562" y="6081080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>
                <a:solidFill>
                  <a:srgbClr val="4AD295"/>
                </a:solidFill>
                <a:latin typeface="Proxima Nova"/>
                <a:hlinkClick r:id="rId5"/>
              </a:rPr>
              <a:t>Freepik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334">
            <a:off x="2820137" y="1624287"/>
            <a:ext cx="2636076" cy="26360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64" y="1607030"/>
            <a:ext cx="2767614" cy="27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「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快看！那裡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好像有煙！」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zh-TW" altLang="en-US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00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4935" y="1138616"/>
            <a:ext cx="9713090" cy="4572000"/>
            <a:chOff x="1244935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44935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書籍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695562" y="6081080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>
                <a:solidFill>
                  <a:srgbClr val="4AD295"/>
                </a:solidFill>
                <a:latin typeface="Proxima Nova"/>
                <a:hlinkClick r:id="rId5"/>
              </a:rPr>
              <a:t>Freepik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83" y="1747838"/>
            <a:ext cx="2692737" cy="26927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26" y="1636059"/>
            <a:ext cx="2901922" cy="29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4935" y="1138616"/>
            <a:ext cx="9713090" cy="4572000"/>
            <a:chOff x="1244935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44935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網路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3695562" y="6081080"/>
            <a:ext cx="4265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dirty="0" err="1">
                <a:solidFill>
                  <a:srgbClr val="4AD295"/>
                </a:solidFill>
                <a:latin typeface="Proxima Nova"/>
                <a:hlinkClick r:id="rId5"/>
              </a:rPr>
              <a:t>Freepik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from </a:t>
            </a:r>
            <a:r>
              <a:rPr lang="en-US" altLang="zh-TW" dirty="0" smtClean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98" y="1406973"/>
            <a:ext cx="3134586" cy="31345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/>
          <a:srcRect l="16630" t="10870" r="18560" b="20145"/>
          <a:stretch/>
        </p:blipFill>
        <p:spPr>
          <a:xfrm>
            <a:off x="3236907" y="1024531"/>
            <a:ext cx="5874026" cy="35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1234996" y="1138616"/>
            <a:ext cx="9713090" cy="4572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8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35" y="5049796"/>
            <a:ext cx="7576370" cy="56454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36492" y="2655494"/>
            <a:ext cx="18774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66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完結</a:t>
            </a:r>
            <a:endParaRPr lang="en-US" altLang="zh-TW" dirty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595315" y="1580459"/>
            <a:ext cx="3676982" cy="3534032"/>
            <a:chOff x="8003746" y="1875273"/>
            <a:chExt cx="3676982" cy="3534032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6" y="1875273"/>
              <a:ext cx="2960596" cy="2949391"/>
              <a:chOff x="3591484" y="1530723"/>
              <a:chExt cx="2960596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2" y="1542024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1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動物們朝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聲音的方向看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去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森林靠近山丘的那頭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升起一道一道黑煙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像是好多隻嚇人的大蛇</a:t>
              </a:r>
              <a:endParaRPr lang="zh-TW" altLang="en-US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2" name="雲朵形 1"/>
          <p:cNvSpPr/>
          <p:nvPr/>
        </p:nvSpPr>
        <p:spPr>
          <a:xfrm>
            <a:off x="4461603" y="1330186"/>
            <a:ext cx="387625" cy="3860869"/>
          </a:xfrm>
          <a:prstGeom prst="cloud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雲朵形 6"/>
          <p:cNvSpPr/>
          <p:nvPr/>
        </p:nvSpPr>
        <p:spPr>
          <a:xfrm flipH="1">
            <a:off x="5711071" y="934281"/>
            <a:ext cx="387625" cy="4288456"/>
          </a:xfrm>
          <a:prstGeom prst="cloud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雲朵形 8"/>
          <p:cNvSpPr/>
          <p:nvPr/>
        </p:nvSpPr>
        <p:spPr>
          <a:xfrm flipV="1">
            <a:off x="6995630" y="1013789"/>
            <a:ext cx="387625" cy="4067707"/>
          </a:xfrm>
          <a:prstGeom prst="cloud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13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7" grpId="0" animBg="1"/>
      <p:bldP spid="7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「失火了！」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8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速度快的趕緊帶著湖水去滅火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力氣大的砍下火災周圍的樹木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9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3200913" y="1397160"/>
            <a:ext cx="5222757" cy="1417706"/>
            <a:chOff x="4232512" y="1856505"/>
            <a:chExt cx="5222757" cy="1417706"/>
          </a:xfrm>
        </p:grpSpPr>
        <p:sp>
          <p:nvSpPr>
            <p:cNvPr id="7" name="淚滴形 6"/>
            <p:cNvSpPr/>
            <p:nvPr/>
          </p:nvSpPr>
          <p:spPr>
            <a:xfrm rot="-2700000">
              <a:off x="5276120" y="2081246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8" name="淚滴形 7"/>
            <p:cNvSpPr/>
            <p:nvPr/>
          </p:nvSpPr>
          <p:spPr>
            <a:xfrm rot="-2700000">
              <a:off x="6695748" y="2956379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9" name="淚滴形 8"/>
            <p:cNvSpPr/>
            <p:nvPr/>
          </p:nvSpPr>
          <p:spPr>
            <a:xfrm rot="-2700000">
              <a:off x="4232512" y="2575986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0" name="淚滴形 9"/>
            <p:cNvSpPr/>
            <p:nvPr/>
          </p:nvSpPr>
          <p:spPr>
            <a:xfrm rot="-2700000">
              <a:off x="7919930" y="1856505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1" name="淚滴形 10"/>
            <p:cNvSpPr/>
            <p:nvPr/>
          </p:nvSpPr>
          <p:spPr>
            <a:xfrm rot="-2700000">
              <a:off x="9137437" y="2556112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 flipH="1">
            <a:off x="2963409" y="1798611"/>
            <a:ext cx="5019654" cy="1217236"/>
            <a:chOff x="4274725" y="2057413"/>
            <a:chExt cx="5019654" cy="1217236"/>
          </a:xfrm>
        </p:grpSpPr>
        <p:sp>
          <p:nvSpPr>
            <p:cNvPr id="13" name="淚滴形 12"/>
            <p:cNvSpPr/>
            <p:nvPr/>
          </p:nvSpPr>
          <p:spPr>
            <a:xfrm rot="18900000">
              <a:off x="5410056" y="2956817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6" name="淚滴形 15"/>
            <p:cNvSpPr/>
            <p:nvPr/>
          </p:nvSpPr>
          <p:spPr>
            <a:xfrm rot="18900000">
              <a:off x="6258673" y="2057413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7" name="淚滴形 16"/>
            <p:cNvSpPr/>
            <p:nvPr/>
          </p:nvSpPr>
          <p:spPr>
            <a:xfrm rot="18900000">
              <a:off x="4274725" y="2383483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8" name="淚滴形 17"/>
            <p:cNvSpPr/>
            <p:nvPr/>
          </p:nvSpPr>
          <p:spPr>
            <a:xfrm rot="18900000">
              <a:off x="7835350" y="2506896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9" name="淚滴形 18"/>
            <p:cNvSpPr/>
            <p:nvPr/>
          </p:nvSpPr>
          <p:spPr>
            <a:xfrm rot="18900000">
              <a:off x="8976547" y="2057413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 flipH="1">
            <a:off x="2290573" y="1844372"/>
            <a:ext cx="4948983" cy="1156816"/>
            <a:chOff x="4356534" y="1998102"/>
            <a:chExt cx="4948983" cy="1156816"/>
          </a:xfrm>
        </p:grpSpPr>
        <p:sp>
          <p:nvSpPr>
            <p:cNvPr id="21" name="淚滴形 20"/>
            <p:cNvSpPr/>
            <p:nvPr/>
          </p:nvSpPr>
          <p:spPr>
            <a:xfrm rot="18900000">
              <a:off x="5624882" y="2738089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22" name="淚滴形 21"/>
            <p:cNvSpPr/>
            <p:nvPr/>
          </p:nvSpPr>
          <p:spPr>
            <a:xfrm rot="18900000">
              <a:off x="6861146" y="2288606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23" name="淚滴形 22"/>
            <p:cNvSpPr/>
            <p:nvPr/>
          </p:nvSpPr>
          <p:spPr>
            <a:xfrm rot="18900000">
              <a:off x="4356534" y="2118786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24" name="淚滴形 23"/>
            <p:cNvSpPr/>
            <p:nvPr/>
          </p:nvSpPr>
          <p:spPr>
            <a:xfrm rot="18900000">
              <a:off x="7751423" y="2837086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25" name="淚滴形 24"/>
            <p:cNvSpPr/>
            <p:nvPr/>
          </p:nvSpPr>
          <p:spPr>
            <a:xfrm rot="18900000">
              <a:off x="8987685" y="1998102"/>
              <a:ext cx="317832" cy="317832"/>
            </a:xfrm>
            <a:prstGeom prst="teardrop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2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大火熄滅了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動物們鬆了一口氣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那麼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為什麼會發生火災呢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?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0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冬天即將結束的一天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動物們一起來到森林附近的山丘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今天是個很重要的日子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今天是湖中夫人的生日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zh-TW" altLang="en-US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1692214" y="1377041"/>
            <a:ext cx="8613696" cy="1355037"/>
            <a:chOff x="2107096" y="1288772"/>
            <a:chExt cx="8613696" cy="1355037"/>
          </a:xfrm>
        </p:grpSpPr>
        <p:sp>
          <p:nvSpPr>
            <p:cNvPr id="2" name="橢圓 1"/>
            <p:cNvSpPr/>
            <p:nvPr/>
          </p:nvSpPr>
          <p:spPr>
            <a:xfrm>
              <a:off x="2107096" y="2325756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134139" y="1514061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8087642" y="2156788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6291471" y="128877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693762" y="200770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9448803" y="1355034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0390553" y="2166729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 flipV="1">
            <a:off x="1257781" y="1845487"/>
            <a:ext cx="8613696" cy="1355037"/>
            <a:chOff x="2107096" y="1288772"/>
            <a:chExt cx="8613696" cy="1355037"/>
          </a:xfrm>
        </p:grpSpPr>
        <p:sp>
          <p:nvSpPr>
            <p:cNvPr id="48" name="橢圓 47"/>
            <p:cNvSpPr/>
            <p:nvPr/>
          </p:nvSpPr>
          <p:spPr>
            <a:xfrm>
              <a:off x="2107096" y="2325756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49" name="橢圓 48"/>
            <p:cNvSpPr/>
            <p:nvPr/>
          </p:nvSpPr>
          <p:spPr>
            <a:xfrm>
              <a:off x="3134139" y="1514061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0" name="橢圓 49"/>
            <p:cNvSpPr/>
            <p:nvPr/>
          </p:nvSpPr>
          <p:spPr>
            <a:xfrm>
              <a:off x="8087642" y="2156788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6291471" y="128877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2" name="橢圓 51"/>
            <p:cNvSpPr/>
            <p:nvPr/>
          </p:nvSpPr>
          <p:spPr>
            <a:xfrm>
              <a:off x="4693762" y="200770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3" name="橢圓 52"/>
            <p:cNvSpPr/>
            <p:nvPr/>
          </p:nvSpPr>
          <p:spPr>
            <a:xfrm>
              <a:off x="9448803" y="1355034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4" name="橢圓 53"/>
            <p:cNvSpPr/>
            <p:nvPr/>
          </p:nvSpPr>
          <p:spPr>
            <a:xfrm>
              <a:off x="10390553" y="2166729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1924126" y="2195364"/>
            <a:ext cx="8613696" cy="1355037"/>
            <a:chOff x="2107096" y="1288772"/>
            <a:chExt cx="8613696" cy="1355037"/>
          </a:xfrm>
        </p:grpSpPr>
        <p:sp>
          <p:nvSpPr>
            <p:cNvPr id="56" name="橢圓 55"/>
            <p:cNvSpPr/>
            <p:nvPr/>
          </p:nvSpPr>
          <p:spPr>
            <a:xfrm>
              <a:off x="2107096" y="2325756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3134139" y="1514061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8087642" y="2156788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6291471" y="128877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4693762" y="200770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1" name="橢圓 60"/>
            <p:cNvSpPr/>
            <p:nvPr/>
          </p:nvSpPr>
          <p:spPr>
            <a:xfrm>
              <a:off x="9448803" y="1355034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10390553" y="2166729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 flipH="1" flipV="1">
            <a:off x="1486809" y="2592932"/>
            <a:ext cx="8613696" cy="1355037"/>
            <a:chOff x="2107096" y="1288772"/>
            <a:chExt cx="8613696" cy="1355037"/>
          </a:xfrm>
        </p:grpSpPr>
        <p:sp>
          <p:nvSpPr>
            <p:cNvPr id="64" name="橢圓 63"/>
            <p:cNvSpPr/>
            <p:nvPr/>
          </p:nvSpPr>
          <p:spPr>
            <a:xfrm>
              <a:off x="2107096" y="2325756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5" name="橢圓 64"/>
            <p:cNvSpPr/>
            <p:nvPr/>
          </p:nvSpPr>
          <p:spPr>
            <a:xfrm>
              <a:off x="3134139" y="1514061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6" name="橢圓 65"/>
            <p:cNvSpPr/>
            <p:nvPr/>
          </p:nvSpPr>
          <p:spPr>
            <a:xfrm>
              <a:off x="8087642" y="2156788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7" name="橢圓 66"/>
            <p:cNvSpPr/>
            <p:nvPr/>
          </p:nvSpPr>
          <p:spPr>
            <a:xfrm>
              <a:off x="6291471" y="128877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>
              <a:off x="4693762" y="2007702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69" name="橢圓 68"/>
            <p:cNvSpPr/>
            <p:nvPr/>
          </p:nvSpPr>
          <p:spPr>
            <a:xfrm>
              <a:off x="9448803" y="1355034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sp>
          <p:nvSpPr>
            <p:cNvPr id="70" name="橢圓 69"/>
            <p:cNvSpPr/>
            <p:nvPr/>
          </p:nvSpPr>
          <p:spPr>
            <a:xfrm>
              <a:off x="10390553" y="2166729"/>
              <a:ext cx="330239" cy="3180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4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明明那個時候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大家都圍在湖邊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看著小兔將石頭獻給湖中夫人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橢圓 4"/>
          <p:cNvSpPr/>
          <p:nvPr/>
        </p:nvSpPr>
        <p:spPr>
          <a:xfrm>
            <a:off x="1908122" y="4202127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20451" y="4288251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7935" y="4347356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54417" y="4451391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85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對了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動物們想起來了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其實是有誰中途消失一陣子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zh-TW" altLang="en-US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15118" y="1163943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那就是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  <a:endParaRPr lang="zh-TW" altLang="en-US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39662" r="21960" b="42802"/>
          <a:stretch/>
        </p:blipFill>
        <p:spPr>
          <a:xfrm rot="5400000" flipH="1">
            <a:off x="3002071" y="3745787"/>
            <a:ext cx="1380481" cy="1246548"/>
          </a:xfrm>
          <a:prstGeom prst="rect">
            <a:avLst/>
          </a:prstGeom>
          <a:ln w="19050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909" r="48977" b="67551"/>
          <a:stretch/>
        </p:blipFill>
        <p:spPr>
          <a:xfrm rot="5400000">
            <a:off x="4098463" y="2146022"/>
            <a:ext cx="3365376" cy="2438179"/>
          </a:xfrm>
          <a:prstGeom prst="rect">
            <a:avLst/>
          </a:prstGeom>
          <a:ln w="19050"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16200000">
            <a:off x="7172555" y="3014742"/>
            <a:ext cx="1978478" cy="2087631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4549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我們下山的時候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松鼠自己跑去那邊的樹林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不知道去做什麼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難道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 rot="-600000">
            <a:off x="4118194" y="924493"/>
            <a:ext cx="3946694" cy="4269436"/>
            <a:chOff x="4721087" y="1614157"/>
            <a:chExt cx="3110948" cy="3365347"/>
          </a:xfrm>
        </p:grpSpPr>
        <p:sp>
          <p:nvSpPr>
            <p:cNvPr id="2" name="矩形 1"/>
            <p:cNvSpPr/>
            <p:nvPr/>
          </p:nvSpPr>
          <p:spPr>
            <a:xfrm>
              <a:off x="4721087" y="1614157"/>
              <a:ext cx="3110948" cy="33653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2" t="7053" r="58800" b="70048"/>
            <a:stretch/>
          </p:blipFill>
          <p:spPr>
            <a:xfrm rot="16200000">
              <a:off x="4702590" y="1874432"/>
              <a:ext cx="3153399" cy="2847073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262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之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前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我看過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鹿咬下乾草不吃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蒐集了一堆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該不會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>
            <a:off x="4169274" y="952939"/>
            <a:ext cx="4009292" cy="4379127"/>
            <a:chOff x="8338930" y="1138616"/>
            <a:chExt cx="3081130" cy="3365347"/>
          </a:xfrm>
        </p:grpSpPr>
        <p:sp>
          <p:nvSpPr>
            <p:cNvPr id="5" name="矩形 4"/>
            <p:cNvSpPr/>
            <p:nvPr/>
          </p:nvSpPr>
          <p:spPr>
            <a:xfrm>
              <a:off x="8338930" y="1138616"/>
              <a:ext cx="3081130" cy="33653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1" t="50918" r="60233" b="29807"/>
            <a:stretch/>
          </p:blipFill>
          <p:spPr>
            <a:xfrm rot="16200000">
              <a:off x="8321893" y="1440653"/>
              <a:ext cx="3115729" cy="27811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7222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幾天前經過空地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看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見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狐狸坐在火堆前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著迷的看著燃燒的火焰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眼神好嚇人喔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不會是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2" name="群組 1"/>
          <p:cNvGrpSpPr/>
          <p:nvPr/>
        </p:nvGrpSpPr>
        <p:grpSpPr>
          <a:xfrm rot="600000">
            <a:off x="4219539" y="836118"/>
            <a:ext cx="3744004" cy="4487233"/>
            <a:chOff x="8140148" y="1411533"/>
            <a:chExt cx="2807938" cy="3365347"/>
          </a:xfrm>
        </p:grpSpPr>
        <p:sp>
          <p:nvSpPr>
            <p:cNvPr id="5" name="矩形 4"/>
            <p:cNvSpPr/>
            <p:nvPr/>
          </p:nvSpPr>
          <p:spPr>
            <a:xfrm>
              <a:off x="8140148" y="1411533"/>
              <a:ext cx="2807938" cy="33653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" t="8976" r="63236" b="71749"/>
            <a:stretch/>
          </p:blipFill>
          <p:spPr>
            <a:xfrm rot="5400000" flipH="1">
              <a:off x="7974806" y="1833170"/>
              <a:ext cx="3163339" cy="253448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941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松鼠、鹿和狐狸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都說自己不是犯人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卻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不知要怎麼證明自己的清白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6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松鼠為什麼出現在現場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鹿收集乾草要做什麼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狐狸為什麼著迷地看著火焰燃燒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39662" r="21960" b="42802"/>
          <a:stretch/>
        </p:blipFill>
        <p:spPr>
          <a:xfrm rot="5400000" flipH="1">
            <a:off x="2653773" y="3359297"/>
            <a:ext cx="1380481" cy="1246548"/>
          </a:xfrm>
          <a:prstGeom prst="rect">
            <a:avLst/>
          </a:prstGeom>
          <a:ln w="19050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909" r="48977" b="67551"/>
          <a:stretch/>
        </p:blipFill>
        <p:spPr>
          <a:xfrm rot="5400000">
            <a:off x="4491232" y="1771034"/>
            <a:ext cx="3365376" cy="2438179"/>
          </a:xfrm>
          <a:prstGeom prst="rect">
            <a:avLst/>
          </a:prstGeom>
          <a:ln w="19050"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16200000">
            <a:off x="8538090" y="2639757"/>
            <a:ext cx="1978478" cy="2087631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4035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松鼠是小兔最好的朋友</a:t>
              </a:r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總會和</a:t>
              </a:r>
              <a:r>
                <a:rPr lang="zh-TW" altLang="en-US" sz="24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分享森林哪裡有好吃的莓果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相信松鼠絕對不會做這種事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39662" r="21960" b="42802"/>
          <a:stretch/>
        </p:blipFill>
        <p:spPr>
          <a:xfrm rot="5400000" flipH="1">
            <a:off x="4134747" y="1628650"/>
            <a:ext cx="1432818" cy="1293807"/>
          </a:xfrm>
          <a:prstGeom prst="rect">
            <a:avLst/>
          </a:prstGeom>
          <a:ln w="19050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497" r="10703" b="72547"/>
          <a:stretch/>
        </p:blipFill>
        <p:spPr>
          <a:xfrm rot="16200000">
            <a:off x="6286502" y="1396730"/>
            <a:ext cx="2027587" cy="11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02598" y="1082093"/>
            <a:ext cx="9713090" cy="4572000"/>
            <a:chOff x="1244935" y="104233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44935" y="104233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森林深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處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有一汪湖泊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那如鏡子一樣的湖面下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傳說住著一位慈愛的神明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孕育著這片森林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並且守護著森林裡的所有生靈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祂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便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是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「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湖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中夫人」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zh-TW" altLang="en-US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12" name="橢圓 11"/>
          <p:cNvSpPr/>
          <p:nvPr/>
        </p:nvSpPr>
        <p:spPr>
          <a:xfrm>
            <a:off x="1908122" y="4202127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820451" y="4288251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417935" y="4347356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554417" y="4451391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1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至於狐狸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老是用狡猾的眼神看著牠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還常常對小兔惡作劇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5400000" flipH="1">
            <a:off x="3348836" y="897007"/>
            <a:ext cx="2138216" cy="22561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16200000">
            <a:off x="6310696" y="897007"/>
            <a:ext cx="2138216" cy="22561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497" r="10703" b="72547"/>
          <a:stretch/>
        </p:blipFill>
        <p:spPr>
          <a:xfrm rot="16200000">
            <a:off x="6381422" y="1723280"/>
            <a:ext cx="1742486" cy="9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1.66667E-6 -4.07407E-6 L -0.14974 -0.2226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-111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為了找</a:t>
              </a:r>
              <a:r>
                <a:rPr lang="zh-TW" altLang="en-US" sz="24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犯人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動物們仔細搜查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火災現場的蛛絲馬</a:t>
              </a:r>
              <a:r>
                <a:rPr lang="zh-TW" altLang="en-US" sz="24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跡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6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最後</a:t>
              </a:r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發現了一些線索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3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第一個線索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可能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的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起火點是乾枯的草叢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5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第二個線索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起火的地方附近有許多燒焦的樹葉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可能是犯人用來起火的工具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1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第三個線索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現場出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現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許多橡實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但是附近明明沒有橡樹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憑著這些線索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兇手到底是誰呢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?</a:t>
              </a:r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39662" r="21960" b="42802"/>
          <a:stretch/>
        </p:blipFill>
        <p:spPr>
          <a:xfrm rot="5400000" flipH="1">
            <a:off x="3210790" y="3745787"/>
            <a:ext cx="1380481" cy="1246548"/>
          </a:xfrm>
          <a:prstGeom prst="rect">
            <a:avLst/>
          </a:prstGeom>
          <a:ln w="19050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909" r="48977" b="67551"/>
          <a:stretch/>
        </p:blipFill>
        <p:spPr>
          <a:xfrm rot="5400000">
            <a:off x="4307182" y="2146022"/>
            <a:ext cx="3365376" cy="2438179"/>
          </a:xfrm>
          <a:prstGeom prst="rect">
            <a:avLst/>
          </a:prstGeom>
          <a:ln w="19050"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16200000">
            <a:off x="7381274" y="3014742"/>
            <a:ext cx="1978478" cy="2087631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0917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動物們決定先將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有關嫌疑犯的證言和現場發現的線索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寫在葉子上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之後再繼續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調查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4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後來的日子裡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那場火災一直是熱門話題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記著各種傳聞的葉片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堆成了小山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5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後來的日子裡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那場火災一直是熱門話題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記著各種傳聞的葉片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堆成了小山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5" y="5202196"/>
            <a:ext cx="7576370" cy="5645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138" flipH="1">
            <a:off x="5754747" y="4531222"/>
            <a:ext cx="609642" cy="60964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7905" flipH="1">
            <a:off x="5165020" y="4583732"/>
            <a:ext cx="609642" cy="60964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31" flipH="1">
            <a:off x="6717981" y="4565454"/>
            <a:ext cx="609642" cy="60964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385" flipH="1">
            <a:off x="6193750" y="4578204"/>
            <a:ext cx="609642" cy="55029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31" flipH="1">
            <a:off x="5429460" y="4268262"/>
            <a:ext cx="609642" cy="60964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138" flipH="1">
            <a:off x="5907147" y="4306368"/>
            <a:ext cx="609642" cy="60964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7905" flipH="1">
            <a:off x="6435215" y="4306368"/>
            <a:ext cx="609642" cy="60964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385" flipH="1">
            <a:off x="5691221" y="4101543"/>
            <a:ext cx="609642" cy="55029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31" flipH="1">
            <a:off x="6139155" y="4081118"/>
            <a:ext cx="609642" cy="60964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138" flipH="1">
            <a:off x="5917483" y="3869092"/>
            <a:ext cx="609642" cy="6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動物們爬到山頂上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同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歌頌湖中夫人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感謝祂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今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年的保佑</a:t>
              </a: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祈求祂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來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年的守護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7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  <p:sp>
        <p:nvSpPr>
          <p:cNvPr id="3" name="AutoShape 2" descr="Leaf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1413722" y="1351993"/>
            <a:ext cx="3500855" cy="3500855"/>
            <a:chOff x="1413722" y="1351993"/>
            <a:chExt cx="3500855" cy="350085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13722" y="1351993"/>
              <a:ext cx="3500855" cy="3500855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023895" y="2394532"/>
              <a:ext cx="22365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松鼠曾經問過我</a:t>
              </a:r>
              <a:endParaRPr lang="en-US" altLang="zh-TW" sz="20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要怎麼烤橡實</a:t>
              </a:r>
              <a:endParaRPr lang="en-US" altLang="zh-TW" sz="20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會不會是烤橡實</a:t>
              </a:r>
              <a:endParaRPr lang="en-US" altLang="zh-TW" sz="20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的時候，不小心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512855" y="1494559"/>
            <a:ext cx="3500855" cy="3500855"/>
            <a:chOff x="4512855" y="1494559"/>
            <a:chExt cx="3500855" cy="350085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V="1">
              <a:off x="4512855" y="1494559"/>
              <a:ext cx="3500855" cy="3500855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4844054" y="2326797"/>
              <a:ext cx="249299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狐狸跟我借了打火石</a:t>
              </a:r>
              <a:endParaRPr lang="en-US" altLang="zh-TW" sz="20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還沒有還我呢</a:t>
              </a:r>
              <a:endParaRPr lang="en-US" altLang="zh-TW" sz="20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難道是用來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</a:p>
            <a:p>
              <a:endParaRPr lang="en-US" altLang="zh-TW" sz="20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</a:t>
              </a:r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來自狸貓</a:t>
              </a:r>
              <a:endParaRPr lang="en-US" altLang="zh-TW" sz="20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7246370" y="1494558"/>
            <a:ext cx="3500855" cy="3500855"/>
            <a:chOff x="7246370" y="1494558"/>
            <a:chExt cx="3500855" cy="3500855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246370" y="1494558"/>
              <a:ext cx="3500855" cy="3500855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7960660" y="2475545"/>
              <a:ext cx="236475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只有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鹿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跑得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快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才能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去了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又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回來</a:t>
              </a:r>
              <a:r>
                <a:rPr lang="en-US" altLang="zh-TW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  <a:endParaRPr lang="en-US" altLang="zh-TW" sz="20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</a:t>
              </a:r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</a:t>
              </a:r>
              <a:endParaRPr lang="en-US" altLang="zh-TW" sz="20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20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來自樹懶</a:t>
              </a:r>
              <a:endParaRPr lang="en-US" altLang="zh-TW" sz="20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79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傳聞越來越多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但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真相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就像沉在深深的湖底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橢圓 4"/>
          <p:cNvSpPr/>
          <p:nvPr/>
        </p:nvSpPr>
        <p:spPr>
          <a:xfrm>
            <a:off x="1908122" y="4202127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20451" y="4288251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7935" y="4347356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54417" y="4451391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5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被懷疑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著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的牠們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也漸漸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從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在大家的視線中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消失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39662" r="21960" b="42802"/>
          <a:stretch/>
        </p:blipFill>
        <p:spPr>
          <a:xfrm rot="5400000" flipH="1">
            <a:off x="3002068" y="3201980"/>
            <a:ext cx="1380481" cy="1246548"/>
          </a:xfrm>
          <a:prstGeom prst="rect">
            <a:avLst/>
          </a:prstGeom>
          <a:ln w="19050"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909" r="48977" b="67551"/>
          <a:stretch/>
        </p:blipFill>
        <p:spPr>
          <a:xfrm rot="5400000">
            <a:off x="4229692" y="1613718"/>
            <a:ext cx="3365376" cy="2438179"/>
          </a:xfrm>
          <a:prstGeom prst="rect">
            <a:avLst/>
          </a:prstGeom>
          <a:ln w="19050"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8" t="12850" r="19095" b="64975"/>
          <a:stretch/>
        </p:blipFill>
        <p:spPr>
          <a:xfrm rot="16200000">
            <a:off x="7563753" y="2482440"/>
            <a:ext cx="1978478" cy="2087631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3590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為了找到犯人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證明松鼠的清白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小兔又回到火災現場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37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7627" y="1120218"/>
            <a:ext cx="9713090" cy="4572000"/>
            <a:chOff x="1214676" y="112845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14676" y="112845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東</a:t>
              </a:r>
              <a:r>
                <a:rPr lang="zh-TW" altLang="en-US" sz="24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瞧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瞧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西找找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決定性的線索在哪裡</a:t>
              </a:r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5400000" flipH="1">
            <a:off x="5080441" y="846922"/>
            <a:ext cx="2047461" cy="120263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16200000">
            <a:off x="9103803" y="3508377"/>
            <a:ext cx="2047461" cy="120263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16200000">
            <a:off x="4202597" y="4808385"/>
            <a:ext cx="2047461" cy="120263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16200000">
            <a:off x="1148873" y="1950836"/>
            <a:ext cx="2047461" cy="12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新的線索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!</a:t>
              </a: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沒有發現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85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但是小兔注意到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一個奇怪的事情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17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火災現場有一顆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像野豬</a:t>
              </a:r>
              <a:r>
                <a:rPr lang="zh-TW" altLang="en-US" sz="24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</a:t>
              </a:r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樣大的石頭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明顯和周圍的石頭不一樣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大小差太多了</a:t>
              </a:r>
              <a:endParaRPr lang="en-US" altLang="zh-TW" sz="24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9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傳聞越來越多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但是真相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就像沉在深深的湖底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橢圓 4"/>
          <p:cNvSpPr/>
          <p:nvPr/>
        </p:nvSpPr>
        <p:spPr>
          <a:xfrm>
            <a:off x="1908122" y="4202127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20451" y="4288251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7935" y="4347356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54417" y="4451391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後來甚至有這種傳聞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之後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大家分頭尋找美麗花紋的石頭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再從其中選出一個最好的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作為獻給湖中夫人的禮物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4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那場大火是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因為湖中夫人不滿意這次的禮物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降下了怒火阿</a:t>
              </a:r>
              <a:r>
                <a:rPr lang="en-US" altLang="zh-TW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!</a:t>
              </a:r>
              <a:endParaRPr lang="zh-TW" altLang="en-US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8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對了，我還沒有許願呢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497" r="10703" b="72547"/>
          <a:stretch/>
        </p:blipFill>
        <p:spPr>
          <a:xfrm rot="16200000">
            <a:off x="4654066" y="1029415"/>
            <a:ext cx="2738105" cy="15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在小兔的請求下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動物們再次聚在湖邊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9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小兔低著頭，雙手合十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誠心地說出了心願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1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54874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家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靜靜地等待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突然間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</a:t>
              </a: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10" name="橢圓 9"/>
          <p:cNvSpPr/>
          <p:nvPr/>
        </p:nvSpPr>
        <p:spPr>
          <a:xfrm>
            <a:off x="2047268" y="4162370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959597" y="4248494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3557081" y="4307599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693563" y="4411634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6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11" name="橢圓 10"/>
          <p:cNvSpPr/>
          <p:nvPr/>
        </p:nvSpPr>
        <p:spPr>
          <a:xfrm>
            <a:off x="2057210" y="4162370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969539" y="4248494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567023" y="4307599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703505" y="4411634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6" t="677" r="17253" b="74251"/>
          <a:stretch/>
        </p:blipFill>
        <p:spPr>
          <a:xfrm rot="16200000">
            <a:off x="5334513" y="2738335"/>
            <a:ext cx="1791993" cy="17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6" grpId="0" animBg="1"/>
      <p:bldP spid="16" grpId="1" animBg="1"/>
      <p:bldP spid="16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如鹿一般的大角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如鷹一般的鉤爪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如魚一般的鱗片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如蛇一般的身軀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3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這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美麗又神聖的生物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在空中盤旋一會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又再次沉入湖中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5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小兔第一個回過神來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牠發現幾個發亮的鱗片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漂蕩在離牠不遠的湖面上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497" r="10703" b="72547"/>
          <a:stretch/>
        </p:blipFill>
        <p:spPr>
          <a:xfrm rot="16200000">
            <a:off x="4804868" y="583863"/>
            <a:ext cx="2738105" cy="15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這些鱗片很薄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顏色各不相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同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淚滴形 4"/>
          <p:cNvSpPr/>
          <p:nvPr/>
        </p:nvSpPr>
        <p:spPr>
          <a:xfrm rot="7735095" flipV="1">
            <a:off x="8713236" y="3862213"/>
            <a:ext cx="514114" cy="514114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8" name="淚滴形 7"/>
          <p:cNvSpPr/>
          <p:nvPr/>
        </p:nvSpPr>
        <p:spPr>
          <a:xfrm rot="9600000" flipV="1">
            <a:off x="9125180" y="3950001"/>
            <a:ext cx="514114" cy="514114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淚滴形 6"/>
          <p:cNvSpPr/>
          <p:nvPr/>
        </p:nvSpPr>
        <p:spPr>
          <a:xfrm rot="15000000" flipV="1">
            <a:off x="9078890" y="4330484"/>
            <a:ext cx="514114" cy="514114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淚滴形 8"/>
          <p:cNvSpPr/>
          <p:nvPr/>
        </p:nvSpPr>
        <p:spPr>
          <a:xfrm rot="12000000" flipH="1" flipV="1">
            <a:off x="8654556" y="4499534"/>
            <a:ext cx="514114" cy="514114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5400000" flipH="1">
            <a:off x="6836878" y="1104357"/>
            <a:ext cx="3206994" cy="18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47627" y="1120218"/>
            <a:ext cx="9713090" cy="4572000"/>
            <a:chOff x="1214676" y="112845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14676" y="112845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東找找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西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瞧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瞧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最美麗的石頭在哪裡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5400000" flipH="1">
            <a:off x="5080441" y="846922"/>
            <a:ext cx="2047461" cy="120263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16200000">
            <a:off x="9103803" y="3508377"/>
            <a:ext cx="2047461" cy="120263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16200000">
            <a:off x="4202597" y="4808385"/>
            <a:ext cx="2047461" cy="120263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16200000">
            <a:off x="1148873" y="1950836"/>
            <a:ext cx="2047461" cy="12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小兔拿起其中一個鱗片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試著放在眼前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光線可以穿透過去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淚滴形 4"/>
          <p:cNvSpPr/>
          <p:nvPr/>
        </p:nvSpPr>
        <p:spPr>
          <a:xfrm rot="9600000" flipV="1">
            <a:off x="8443326" y="2294861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0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就像眼鏡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一樣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小兔想到一個點子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7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透過鱗片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注視紀錄傳聞的葉子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竟然顯現出新的文字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動物們紛紛拿起鱗片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試著用它們看看紀錄傳聞的葉子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1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2718762" y="-159189"/>
            <a:ext cx="6751380" cy="6751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97290" y="207837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下山的時候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松鼠去過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後來起火的樹林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不知道去做什麼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                                   來自麻雀</a:t>
            </a:r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" name="淚滴形 3"/>
          <p:cNvSpPr/>
          <p:nvPr/>
        </p:nvSpPr>
        <p:spPr>
          <a:xfrm rot="9600000" flipV="1">
            <a:off x="9132738" y="3858020"/>
            <a:ext cx="1818518" cy="1818518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97290" y="42440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solidFill>
                  <a:srgbClr val="0070C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藏橡實</a:t>
            </a:r>
            <a:endParaRPr lang="en-US" altLang="zh-TW" sz="2800" i="1" dirty="0" smtClean="0">
              <a:solidFill>
                <a:srgbClr val="0070C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3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4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0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2718762" y="-159189"/>
            <a:ext cx="6751380" cy="6751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6682" y="1989746"/>
            <a:ext cx="5160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鹿</a:t>
            </a:r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之前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收集了一堆乾草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到底用來做什麼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                                  來自</a:t>
            </a:r>
            <a:r>
              <a: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鴿子</a:t>
            </a:r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8648" y="402107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秋天快結束的時候</a:t>
            </a:r>
            <a:endParaRPr lang="en-US" altLang="zh-TW" sz="2800" i="1" dirty="0" smtClean="0">
              <a:solidFill>
                <a:srgbClr val="FFFF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6" name="淚滴形 5"/>
          <p:cNvSpPr/>
          <p:nvPr/>
        </p:nvSpPr>
        <p:spPr>
          <a:xfrm rot="15000000" flipV="1">
            <a:off x="8536287" y="3673647"/>
            <a:ext cx="1980000" cy="1980000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4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94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2718762" y="-159189"/>
            <a:ext cx="6751380" cy="6751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97290" y="207837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狐狸在空地起了一團火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而且著迷的看著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火焰燃燒的樣子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眼神好可</a:t>
            </a:r>
            <a:r>
              <a: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怕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                                   來自烏鴉</a:t>
            </a:r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" name="淚滴形 3"/>
          <p:cNvSpPr/>
          <p:nvPr/>
        </p:nvSpPr>
        <p:spPr>
          <a:xfrm rot="9600000" flipV="1">
            <a:off x="9132738" y="3858020"/>
            <a:ext cx="1818518" cy="1818518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97290" y="4244059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solidFill>
                  <a:srgbClr val="0070C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看地瓜烤好了沒有</a:t>
            </a:r>
            <a:endParaRPr lang="en-US" altLang="zh-TW" sz="2800" i="1" dirty="0" smtClean="0">
              <a:solidFill>
                <a:srgbClr val="0070C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3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4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4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原本的嫌疑算是解決了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但是真正的犯人到底是誰呢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?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7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2718762" y="-159189"/>
            <a:ext cx="6751380" cy="6751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07229" y="28170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湖中夫人生日那天的火災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是人為引起的</a:t>
            </a:r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                                   </a:t>
            </a:r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" name="淚滴形 3"/>
          <p:cNvSpPr/>
          <p:nvPr/>
        </p:nvSpPr>
        <p:spPr>
          <a:xfrm rot="9600000" flipV="1">
            <a:off x="9132738" y="3858020"/>
            <a:ext cx="1818518" cy="1818518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38263" y="40491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solidFill>
                  <a:srgbClr val="0070C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自然原因</a:t>
            </a:r>
            <a:endParaRPr lang="en-US" altLang="zh-TW" sz="2800" i="1" dirty="0" smtClean="0">
              <a:solidFill>
                <a:srgbClr val="0070C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3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4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6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自然原因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因為那天沒有打雷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大家都沒往這方向想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81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只要石頭被選中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就可以代表大家獻上禮物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5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對了，那顆可疑的石頭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10497" r="10703" b="72547"/>
          <a:stretch/>
        </p:blipFill>
        <p:spPr>
          <a:xfrm rot="16200000">
            <a:off x="4722489" y="939963"/>
            <a:ext cx="2738105" cy="15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2718762" y="-159189"/>
            <a:ext cx="6751380" cy="6751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96682" y="1989746"/>
            <a:ext cx="51609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火災現場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有一顆像野豬一樣大的石頭</a:t>
            </a:r>
            <a:endParaRPr lang="en-US" altLang="zh-TW" sz="3200" dirty="0" smtClean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  <a:p>
            <a:r>
              <a:rPr lang="zh-TW" altLang="en-US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                                  來自小兔</a:t>
            </a:r>
            <a:endParaRPr lang="en-US" altLang="zh-TW" sz="3200" dirty="0"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939229" y="3124243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在湖中夫人的生日那天</a:t>
            </a:r>
            <a:endParaRPr lang="en-US" altLang="zh-TW" sz="2800" i="1" dirty="0" smtClean="0">
              <a:solidFill>
                <a:srgbClr val="FFFF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28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從山上滾落</a:t>
            </a:r>
          </a:p>
        </p:txBody>
      </p:sp>
      <p:sp>
        <p:nvSpPr>
          <p:cNvPr id="6" name="淚滴形 5"/>
          <p:cNvSpPr/>
          <p:nvPr/>
        </p:nvSpPr>
        <p:spPr>
          <a:xfrm rot="15000000" flipV="1">
            <a:off x="8536287" y="3673647"/>
            <a:ext cx="1980000" cy="1980000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4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5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91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從山上滾落的石頭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9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很久以前也發生過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滾落的石頭碰撞火花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火花掉在乾枯的落葉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火就燒起來了</a:t>
              </a:r>
              <a:r>
                <a:rPr lang="en-US" altLang="zh-TW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……</a:t>
              </a: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真相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終於浮出水面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sp>
        <p:nvSpPr>
          <p:cNvPr id="5" name="橢圓 4"/>
          <p:cNvSpPr/>
          <p:nvPr/>
        </p:nvSpPr>
        <p:spPr>
          <a:xfrm>
            <a:off x="1908122" y="4202127"/>
            <a:ext cx="8346599" cy="8874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20451" y="4288251"/>
            <a:ext cx="6533765" cy="64584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417935" y="4347356"/>
            <a:ext cx="5312063" cy="443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4554417" y="4451391"/>
            <a:ext cx="3031864" cy="164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92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這次事件後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動物們發現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判斷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訊息的真假是非常重要的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1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如果相信了錯誤的、虛假的訊息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大家會互相懷疑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可能會因此傷害無辜的人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35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小兔將湖中夫人的鱗片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做成一副眼鏡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並稱它為「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真實眼鏡」</a:t>
              </a:r>
              <a:endParaRPr lang="en-US" altLang="zh-TW" sz="32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123614" y="2243989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01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並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成立了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一個專門調查傳聞的組織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rgbClr val="00B050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森林報</a:t>
              </a:r>
              <a:endParaRPr lang="en-US" altLang="zh-TW" sz="3600" dirty="0" smtClean="0">
                <a:solidFill>
                  <a:srgbClr val="00B05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9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從此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每天接收來自森林各地的傳聞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森林報的團員們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努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力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為大家調查訊息的真假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6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傳說中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代表獻上禮物的動物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只要誠心許下一個願望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湖中夫人就會幫牠實現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6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從此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每天接收來自森林各地的傳聞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森林報的團員們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努</a:t>
              </a:r>
              <a:r>
                <a:rPr lang="zh-TW" altLang="en-US" sz="2800" dirty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力</a:t>
              </a:r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為大家調查訊息的真假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1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但是傳聞實在是太多了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我們也一起來幫忙吧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5" y="5202196"/>
            <a:ext cx="7576370" cy="5645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138" flipH="1">
            <a:off x="5754747" y="4531222"/>
            <a:ext cx="609642" cy="60964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7905" flipH="1">
            <a:off x="5165020" y="4583732"/>
            <a:ext cx="609642" cy="60964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31" flipH="1">
            <a:off x="6717981" y="4565454"/>
            <a:ext cx="609642" cy="60964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385" flipH="1">
            <a:off x="6193750" y="4578204"/>
            <a:ext cx="609642" cy="55029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31" flipH="1">
            <a:off x="5429460" y="4268262"/>
            <a:ext cx="609642" cy="60964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138" flipH="1">
            <a:off x="5907147" y="4306368"/>
            <a:ext cx="609642" cy="60964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7905" flipH="1">
            <a:off x="6435215" y="4306368"/>
            <a:ext cx="609642" cy="609642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385" flipH="1">
            <a:off x="5691221" y="4101543"/>
            <a:ext cx="609642" cy="55029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31" flipH="1">
            <a:off x="6139155" y="4081118"/>
            <a:ext cx="609642" cy="609642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1138" flipH="1">
            <a:off x="5917483" y="3869092"/>
            <a:ext cx="609642" cy="6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小兔特別把真實眼鏡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借給我們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讓我們能夠用它判斷傳聞的真假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5" t="10242" r="10703" b="72222"/>
          <a:stretch/>
        </p:blipFill>
        <p:spPr>
          <a:xfrm rot="5400000" flipH="1">
            <a:off x="945543" y="851592"/>
            <a:ext cx="3206994" cy="188372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385735" y="2731686"/>
            <a:ext cx="1258925" cy="1209982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26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小兔後來反覆研究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發現每個顏色的鱗片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有著不同的功能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352214" y="1515765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3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紅色的鱗片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</a:t>
              </a:r>
              <a:r>
                <a:rPr lang="zh-TW" altLang="en-US" sz="2400" dirty="0" smtClean="0">
                  <a:noFill/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追蹤來源</a:t>
              </a:r>
              <a:endParaRPr lang="en-US" altLang="zh-TW" sz="2400" dirty="0" smtClean="0">
                <a:noFill/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352214" y="1515765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6" name="淚滴形 35"/>
          <p:cNvSpPr/>
          <p:nvPr/>
        </p:nvSpPr>
        <p:spPr>
          <a:xfrm rot="20400000" flipV="1">
            <a:off x="8241236" y="1875903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1044" y="33802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C0000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追蹤來源</a:t>
            </a:r>
            <a:endParaRPr lang="en-US" altLang="zh-TW" sz="2400" dirty="0">
              <a:solidFill>
                <a:srgbClr val="C0000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7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綠色的鱗片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</a:t>
              </a:r>
              <a:r>
                <a:rPr lang="zh-TW" altLang="en-US" sz="2400" dirty="0">
                  <a:noFill/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刺破牛皮</a:t>
              </a:r>
              <a:endParaRPr lang="en-US" altLang="zh-TW" sz="2400" dirty="0">
                <a:noFill/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352214" y="1515765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7" name="淚滴形 36"/>
          <p:cNvSpPr/>
          <p:nvPr/>
        </p:nvSpPr>
        <p:spPr>
          <a:xfrm rot="4200000" flipV="1">
            <a:off x="9625315" y="1370960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33736" y="33818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00B05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刺破牛皮</a:t>
            </a:r>
            <a:endParaRPr lang="en-US" altLang="zh-TW" sz="2400" dirty="0">
              <a:solidFill>
                <a:srgbClr val="00B05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黃色的鱗片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</a:t>
              </a:r>
              <a:r>
                <a:rPr lang="zh-TW" altLang="en-US" sz="2400" dirty="0" smtClean="0">
                  <a:noFill/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時間鑑定</a:t>
              </a:r>
              <a:endParaRPr lang="en-US" altLang="zh-TW" sz="2400" dirty="0" smtClean="0">
                <a:noFill/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352214" y="1515765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7" name="淚滴形 36"/>
          <p:cNvSpPr/>
          <p:nvPr/>
        </p:nvSpPr>
        <p:spPr>
          <a:xfrm rot="15000000" flipV="1">
            <a:off x="8711122" y="3287117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27212" y="338702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990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時間鑑定</a:t>
            </a:r>
            <a:endParaRPr lang="en-US" altLang="zh-TW" sz="2400" dirty="0">
              <a:solidFill>
                <a:srgbClr val="FF990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84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藍色的鱗片</a:t>
              </a:r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可以</a:t>
              </a:r>
              <a:r>
                <a:rPr lang="zh-TW" altLang="en-US" sz="2400" dirty="0" smtClean="0">
                  <a:noFill/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破除偏見</a:t>
              </a:r>
              <a:endParaRPr lang="en-US" altLang="zh-TW" sz="2400" dirty="0" smtClean="0">
                <a:noFill/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352214" y="1515765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7" name="淚滴形 36"/>
          <p:cNvSpPr/>
          <p:nvPr/>
        </p:nvSpPr>
        <p:spPr>
          <a:xfrm rot="9600000" flipV="1">
            <a:off x="10122465" y="2765566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01438" y="338945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0070C0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rPr>
              <a:t>破除偏見</a:t>
            </a:r>
            <a:endParaRPr lang="en-US" altLang="zh-TW" sz="2400" dirty="0">
              <a:solidFill>
                <a:srgbClr val="0070C0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94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現在</a:t>
              </a:r>
              <a:endParaRPr lang="en-US" altLang="zh-TW" sz="36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我們使用真實眼鏡</a:t>
              </a:r>
              <a:endParaRPr lang="en-US" altLang="zh-TW" sz="36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36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一起尋找訊息的真與假</a:t>
              </a:r>
              <a:endParaRPr lang="en-US" altLang="zh-TW" sz="36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grpSp>
        <p:nvGrpSpPr>
          <p:cNvPr id="5" name="群組 4"/>
          <p:cNvGrpSpPr/>
          <p:nvPr/>
        </p:nvGrpSpPr>
        <p:grpSpPr>
          <a:xfrm>
            <a:off x="8024224" y="1317950"/>
            <a:ext cx="3366020" cy="3235159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4" name="群組 23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4" name="淚滴形 33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5" name="淚滴形 34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6" name="群組 25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9" name="群組 18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20" name="橢圓 19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21" name="群組 20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2" name="橢圓 21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3" name="橢圓 22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6" name="橢圓 15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0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/>
        </p:nvGrpSpPr>
        <p:grpSpPr>
          <a:xfrm>
            <a:off x="4230667" y="-598687"/>
            <a:ext cx="6782222" cy="6403511"/>
            <a:chOff x="2655097" y="78409"/>
            <a:chExt cx="6782222" cy="6403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655097" y="78409"/>
              <a:ext cx="6403511" cy="64035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41319" y="18555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各位觀眾</a:t>
              </a:r>
              <a:endPara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我們培育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出傳說中的金蘋果</a:t>
              </a: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只要吃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一口就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讓你恢復青春</a:t>
              </a: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    來自蛇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803413" y="3703902"/>
            <a:ext cx="3281680" cy="3154098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5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6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7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pic>
        <p:nvPicPr>
          <p:cNvPr id="72" name="圖片 7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31">
            <a:off x="700644" y="578131"/>
            <a:ext cx="1704553" cy="1704553"/>
          </a:xfrm>
          <a:prstGeom prst="rect">
            <a:avLst/>
          </a:prstGeom>
        </p:spPr>
      </p:pic>
      <p:grpSp>
        <p:nvGrpSpPr>
          <p:cNvPr id="78" name="群組 77"/>
          <p:cNvGrpSpPr/>
          <p:nvPr/>
        </p:nvGrpSpPr>
        <p:grpSpPr>
          <a:xfrm>
            <a:off x="1475635" y="1840732"/>
            <a:ext cx="3886400" cy="3821351"/>
            <a:chOff x="1101023" y="1427171"/>
            <a:chExt cx="3886400" cy="3821351"/>
          </a:xfrm>
        </p:grpSpPr>
        <p:grpSp>
          <p:nvGrpSpPr>
            <p:cNvPr id="79" name="群組 78"/>
            <p:cNvGrpSpPr/>
            <p:nvPr/>
          </p:nvGrpSpPr>
          <p:grpSpPr>
            <a:xfrm>
              <a:off x="1101023" y="1427171"/>
              <a:ext cx="3886400" cy="3821351"/>
              <a:chOff x="1101023" y="1427171"/>
              <a:chExt cx="3886400" cy="3821351"/>
            </a:xfrm>
          </p:grpSpPr>
          <p:grpSp>
            <p:nvGrpSpPr>
              <p:cNvPr id="81" name="群組 80"/>
              <p:cNvGrpSpPr/>
              <p:nvPr/>
            </p:nvGrpSpPr>
            <p:grpSpPr>
              <a:xfrm>
                <a:off x="1101023" y="1427171"/>
                <a:ext cx="1887185" cy="2826746"/>
                <a:chOff x="870915" y="1382817"/>
                <a:chExt cx="1887185" cy="2826746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870915" y="1382817"/>
                  <a:ext cx="1887185" cy="2826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87" name="圖片 86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98" t="50821" r="48081" b="23962"/>
                <a:stretch/>
              </p:blipFill>
              <p:spPr>
                <a:xfrm>
                  <a:off x="989878" y="1496431"/>
                  <a:ext cx="1628155" cy="221327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grpSp>
            <p:nvGrpSpPr>
              <p:cNvPr id="82" name="群組 81"/>
              <p:cNvGrpSpPr/>
              <p:nvPr/>
            </p:nvGrpSpPr>
            <p:grpSpPr>
              <a:xfrm>
                <a:off x="2848851" y="2503074"/>
                <a:ext cx="2138572" cy="2745448"/>
                <a:chOff x="2618743" y="2458720"/>
                <a:chExt cx="2138572" cy="2745448"/>
              </a:xfrm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2618743" y="2458720"/>
                  <a:ext cx="2138572" cy="274544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84" name="圖片 83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52" t="17681" r="42459" b="59710"/>
                <a:stretch/>
              </p:blipFill>
              <p:spPr>
                <a:xfrm>
                  <a:off x="2765480" y="2564758"/>
                  <a:ext cx="1848432" cy="2059683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sp>
              <p:nvSpPr>
                <p:cNvPr id="85" name="矩形 84"/>
                <p:cNvSpPr/>
                <p:nvPr/>
              </p:nvSpPr>
              <p:spPr>
                <a:xfrm>
                  <a:off x="2971338" y="4619393"/>
                  <a:ext cx="1422649" cy="584775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rPr>
                    <a:t>AFTER</a:t>
                  </a:r>
                  <a:endParaRPr lang="en-US" altLang="zh-TW" sz="3200" dirty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sp>
          <p:nvSpPr>
            <p:cNvPr id="80" name="矩形 79"/>
            <p:cNvSpPr/>
            <p:nvPr/>
          </p:nvSpPr>
          <p:spPr>
            <a:xfrm>
              <a:off x="1182283" y="3722362"/>
              <a:ext cx="1768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BEFORE</a:t>
              </a:r>
              <a:endParaRPr lang="en-US" altLang="zh-TW" sz="32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10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11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小兔最後找到二顆石頭</a:t>
              </a:r>
              <a:endParaRPr lang="en-US" altLang="zh-TW" sz="28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卻不知道要選哪一個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pPr algn="ctr"/>
              <a:endParaRPr lang="en-US" altLang="zh-TW" sz="24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  <p:pic>
        <p:nvPicPr>
          <p:cNvPr id="2" name="圖片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0" t="35797" r="28137" b="50869"/>
          <a:stretch/>
        </p:blipFill>
        <p:spPr>
          <a:xfrm rot="5400000">
            <a:off x="2160815" y="3080714"/>
            <a:ext cx="1219434" cy="1495839"/>
          </a:xfrm>
          <a:prstGeom prst="rect">
            <a:avLst/>
          </a:prstGeom>
        </p:spPr>
      </p:pic>
      <p:pic>
        <p:nvPicPr>
          <p:cNvPr id="8" name="圖片 7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9" t="34010" r="64979" b="54106"/>
          <a:stretch/>
        </p:blipFill>
        <p:spPr>
          <a:xfrm rot="16200000">
            <a:off x="8517861" y="3268652"/>
            <a:ext cx="1264709" cy="11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圖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31">
            <a:off x="1284588" y="249980"/>
            <a:ext cx="1704553" cy="1704553"/>
          </a:xfrm>
          <a:prstGeom prst="rect">
            <a:avLst/>
          </a:prstGeom>
        </p:spPr>
      </p:pic>
      <p:grpSp>
        <p:nvGrpSpPr>
          <p:cNvPr id="63" name="群組 62"/>
          <p:cNvGrpSpPr/>
          <p:nvPr/>
        </p:nvGrpSpPr>
        <p:grpSpPr>
          <a:xfrm>
            <a:off x="4230667" y="-598687"/>
            <a:ext cx="6782222" cy="6403511"/>
            <a:chOff x="2655097" y="78409"/>
            <a:chExt cx="6782222" cy="6403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655097" y="78409"/>
              <a:ext cx="6403511" cy="64035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41319" y="18555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各位觀眾</a:t>
              </a:r>
              <a:endPara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我們培育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出傳說中的金蘋果</a:t>
              </a: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只要吃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一口就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讓你恢復青春</a:t>
              </a: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    來自蛇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813352" y="3664146"/>
            <a:ext cx="3281680" cy="3154098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pic>
        <p:nvPicPr>
          <p:cNvPr id="72" name="圖片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31">
            <a:off x="700644" y="578131"/>
            <a:ext cx="1704553" cy="1704553"/>
          </a:xfrm>
          <a:prstGeom prst="rect">
            <a:avLst/>
          </a:prstGeom>
        </p:spPr>
      </p:pic>
      <p:grpSp>
        <p:nvGrpSpPr>
          <p:cNvPr id="78" name="群組 77"/>
          <p:cNvGrpSpPr/>
          <p:nvPr/>
        </p:nvGrpSpPr>
        <p:grpSpPr>
          <a:xfrm>
            <a:off x="1475635" y="1840732"/>
            <a:ext cx="3886400" cy="3821351"/>
            <a:chOff x="1101023" y="1427171"/>
            <a:chExt cx="3886400" cy="3821351"/>
          </a:xfrm>
        </p:grpSpPr>
        <p:grpSp>
          <p:nvGrpSpPr>
            <p:cNvPr id="79" name="群組 78"/>
            <p:cNvGrpSpPr/>
            <p:nvPr/>
          </p:nvGrpSpPr>
          <p:grpSpPr>
            <a:xfrm>
              <a:off x="1101023" y="1427171"/>
              <a:ext cx="3886400" cy="3821351"/>
              <a:chOff x="1101023" y="1427171"/>
              <a:chExt cx="3886400" cy="3821351"/>
            </a:xfrm>
          </p:grpSpPr>
          <p:grpSp>
            <p:nvGrpSpPr>
              <p:cNvPr id="81" name="群組 80"/>
              <p:cNvGrpSpPr/>
              <p:nvPr/>
            </p:nvGrpSpPr>
            <p:grpSpPr>
              <a:xfrm>
                <a:off x="1101023" y="1427171"/>
                <a:ext cx="1887185" cy="2826746"/>
                <a:chOff x="870915" y="1382817"/>
                <a:chExt cx="1887185" cy="2826746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870915" y="1382817"/>
                  <a:ext cx="1887185" cy="2826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87" name="圖片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98" t="50821" r="48081" b="23962"/>
                <a:stretch/>
              </p:blipFill>
              <p:spPr>
                <a:xfrm>
                  <a:off x="989878" y="1496431"/>
                  <a:ext cx="1628155" cy="221327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grpSp>
            <p:nvGrpSpPr>
              <p:cNvPr id="82" name="群組 81"/>
              <p:cNvGrpSpPr/>
              <p:nvPr/>
            </p:nvGrpSpPr>
            <p:grpSpPr>
              <a:xfrm>
                <a:off x="2848851" y="2503074"/>
                <a:ext cx="2138572" cy="2745448"/>
                <a:chOff x="2618743" y="2458720"/>
                <a:chExt cx="2138572" cy="2745448"/>
              </a:xfrm>
            </p:grpSpPr>
            <p:sp>
              <p:nvSpPr>
                <p:cNvPr id="83" name="矩形 82"/>
                <p:cNvSpPr/>
                <p:nvPr/>
              </p:nvSpPr>
              <p:spPr>
                <a:xfrm>
                  <a:off x="2618743" y="2458720"/>
                  <a:ext cx="2138572" cy="274544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84" name="圖片 8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52" t="17681" r="42459" b="59710"/>
                <a:stretch/>
              </p:blipFill>
              <p:spPr>
                <a:xfrm>
                  <a:off x="2765480" y="2564758"/>
                  <a:ext cx="1848432" cy="2059683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sp>
              <p:nvSpPr>
                <p:cNvPr id="85" name="矩形 84"/>
                <p:cNvSpPr/>
                <p:nvPr/>
              </p:nvSpPr>
              <p:spPr>
                <a:xfrm>
                  <a:off x="2971338" y="4619393"/>
                  <a:ext cx="1422649" cy="584775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rPr>
                    <a:t>AFTER</a:t>
                  </a:r>
                  <a:endParaRPr lang="en-US" altLang="zh-TW" sz="3200" dirty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sp>
          <p:nvSpPr>
            <p:cNvPr id="80" name="矩形 79"/>
            <p:cNvSpPr/>
            <p:nvPr/>
          </p:nvSpPr>
          <p:spPr>
            <a:xfrm>
              <a:off x="1182283" y="3722362"/>
              <a:ext cx="1768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BEFORE</a:t>
              </a:r>
              <a:endParaRPr lang="en-US" altLang="zh-TW" sz="32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9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/>
        </p:nvGrpSpPr>
        <p:grpSpPr>
          <a:xfrm>
            <a:off x="4230667" y="-598687"/>
            <a:ext cx="6782222" cy="6403511"/>
            <a:chOff x="2655097" y="78409"/>
            <a:chExt cx="6782222" cy="6403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655097" y="78409"/>
              <a:ext cx="6403511" cy="64035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41319" y="18555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各位觀眾</a:t>
              </a:r>
              <a:endPara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我們培育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出傳說中的金蘋果</a:t>
              </a: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只要吃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一口就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讓你恢復青春</a:t>
              </a: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    來自蛇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803413" y="3664146"/>
            <a:ext cx="3281680" cy="3154098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3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淚滴形 38"/>
          <p:cNvSpPr/>
          <p:nvPr/>
        </p:nvSpPr>
        <p:spPr>
          <a:xfrm rot="20400000" flipV="1">
            <a:off x="6026142" y="2821168"/>
            <a:ext cx="1188141" cy="1188141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374344" y="304850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solidFill>
                  <a:srgbClr val="FF00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賣蘋果的商人</a:t>
            </a:r>
            <a:endParaRPr lang="en-US" altLang="zh-TW" sz="3200" i="1" dirty="0" smtClean="0">
              <a:solidFill>
                <a:srgbClr val="FF00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1487944" y="1841225"/>
            <a:ext cx="3886400" cy="3821351"/>
            <a:chOff x="1101023" y="1427171"/>
            <a:chExt cx="3886400" cy="3821351"/>
          </a:xfrm>
        </p:grpSpPr>
        <p:grpSp>
          <p:nvGrpSpPr>
            <p:cNvPr id="42" name="群組 41"/>
            <p:cNvGrpSpPr/>
            <p:nvPr/>
          </p:nvGrpSpPr>
          <p:grpSpPr>
            <a:xfrm>
              <a:off x="1101023" y="1427171"/>
              <a:ext cx="3886400" cy="3821351"/>
              <a:chOff x="1101023" y="1427171"/>
              <a:chExt cx="3886400" cy="3821351"/>
            </a:xfrm>
          </p:grpSpPr>
          <p:grpSp>
            <p:nvGrpSpPr>
              <p:cNvPr id="44" name="群組 43"/>
              <p:cNvGrpSpPr/>
              <p:nvPr/>
            </p:nvGrpSpPr>
            <p:grpSpPr>
              <a:xfrm>
                <a:off x="1101023" y="1427171"/>
                <a:ext cx="1887185" cy="2826746"/>
                <a:chOff x="870915" y="1382817"/>
                <a:chExt cx="1887185" cy="2826746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870915" y="1382817"/>
                  <a:ext cx="1887185" cy="2826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50" name="圖片 4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98" t="50821" r="48081" b="23962"/>
                <a:stretch/>
              </p:blipFill>
              <p:spPr>
                <a:xfrm>
                  <a:off x="989878" y="1496431"/>
                  <a:ext cx="1628155" cy="221327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grpSp>
            <p:nvGrpSpPr>
              <p:cNvPr id="45" name="群組 44"/>
              <p:cNvGrpSpPr/>
              <p:nvPr/>
            </p:nvGrpSpPr>
            <p:grpSpPr>
              <a:xfrm>
                <a:off x="2848851" y="2503074"/>
                <a:ext cx="2138572" cy="2745448"/>
                <a:chOff x="2618743" y="2458720"/>
                <a:chExt cx="2138572" cy="2745448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2618743" y="2458720"/>
                  <a:ext cx="2138572" cy="274544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47" name="圖片 4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52" t="17681" r="42459" b="59710"/>
                <a:stretch/>
              </p:blipFill>
              <p:spPr>
                <a:xfrm>
                  <a:off x="2765480" y="2564758"/>
                  <a:ext cx="1848432" cy="2059683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sp>
              <p:nvSpPr>
                <p:cNvPr id="48" name="矩形 47"/>
                <p:cNvSpPr/>
                <p:nvPr/>
              </p:nvSpPr>
              <p:spPr>
                <a:xfrm>
                  <a:off x="2971338" y="4619393"/>
                  <a:ext cx="1422649" cy="584775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rPr>
                    <a:t>AFTER</a:t>
                  </a:r>
                  <a:endParaRPr lang="en-US" altLang="zh-TW" sz="3200" dirty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1182283" y="3722362"/>
              <a:ext cx="1768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BEFORE</a:t>
              </a:r>
              <a:endParaRPr lang="en-US" altLang="zh-TW" sz="32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/>
        </p:nvGrpSpPr>
        <p:grpSpPr>
          <a:xfrm>
            <a:off x="4230667" y="-598687"/>
            <a:ext cx="6782222" cy="6403511"/>
            <a:chOff x="2655097" y="78409"/>
            <a:chExt cx="6782222" cy="6403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655097" y="78409"/>
              <a:ext cx="6403511" cy="64035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41319" y="18555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各位觀眾</a:t>
              </a:r>
              <a:endPara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我們培育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出傳說中的金蘋果</a:t>
              </a: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只要吃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一口就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讓你恢復青春</a:t>
              </a: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    來自蛇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803413" y="3664146"/>
            <a:ext cx="3281680" cy="3154098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2" y="1929650"/>
                  <a:ext cx="1331260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3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文字方塊 38"/>
          <p:cNvSpPr txBox="1"/>
          <p:nvPr/>
        </p:nvSpPr>
        <p:spPr>
          <a:xfrm>
            <a:off x="6843358" y="554470"/>
            <a:ext cx="3467616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solidFill>
                  <a:schemeClr val="accent1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金蘋果營養比較多</a:t>
            </a:r>
            <a:endParaRPr lang="en-US" altLang="zh-TW" sz="3200" i="1" dirty="0" smtClean="0">
              <a:solidFill>
                <a:schemeClr val="accent1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  <a:p>
            <a:r>
              <a:rPr lang="zh-TW" altLang="en-US" sz="3200" i="1" dirty="0" smtClean="0">
                <a:solidFill>
                  <a:schemeClr val="accent1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但無法恢復青春</a:t>
            </a:r>
            <a:endParaRPr lang="en-US" altLang="zh-TW" sz="3200" i="1" dirty="0" smtClean="0">
              <a:solidFill>
                <a:schemeClr val="accent1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40" name="淚滴形 39"/>
          <p:cNvSpPr/>
          <p:nvPr/>
        </p:nvSpPr>
        <p:spPr>
          <a:xfrm rot="4200000" flipV="1">
            <a:off x="6126409" y="2496972"/>
            <a:ext cx="1188141" cy="1188141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1475766" y="1822281"/>
            <a:ext cx="3886400" cy="3821351"/>
            <a:chOff x="1101023" y="1427171"/>
            <a:chExt cx="3886400" cy="3821351"/>
          </a:xfrm>
        </p:grpSpPr>
        <p:grpSp>
          <p:nvGrpSpPr>
            <p:cNvPr id="42" name="群組 41"/>
            <p:cNvGrpSpPr/>
            <p:nvPr/>
          </p:nvGrpSpPr>
          <p:grpSpPr>
            <a:xfrm>
              <a:off x="1101023" y="1427171"/>
              <a:ext cx="3886400" cy="3821351"/>
              <a:chOff x="1101023" y="1427171"/>
              <a:chExt cx="3886400" cy="3821351"/>
            </a:xfrm>
          </p:grpSpPr>
          <p:grpSp>
            <p:nvGrpSpPr>
              <p:cNvPr id="44" name="群組 43"/>
              <p:cNvGrpSpPr/>
              <p:nvPr/>
            </p:nvGrpSpPr>
            <p:grpSpPr>
              <a:xfrm>
                <a:off x="1101023" y="1427171"/>
                <a:ext cx="1887185" cy="2826746"/>
                <a:chOff x="870915" y="1382817"/>
                <a:chExt cx="1887185" cy="2826746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870915" y="1382817"/>
                  <a:ext cx="1887185" cy="2826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50" name="圖片 4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98" t="50821" r="48081" b="23962"/>
                <a:stretch/>
              </p:blipFill>
              <p:spPr>
                <a:xfrm>
                  <a:off x="989878" y="1496431"/>
                  <a:ext cx="1628155" cy="221327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grpSp>
            <p:nvGrpSpPr>
              <p:cNvPr id="45" name="群組 44"/>
              <p:cNvGrpSpPr/>
              <p:nvPr/>
            </p:nvGrpSpPr>
            <p:grpSpPr>
              <a:xfrm>
                <a:off x="2848851" y="2503074"/>
                <a:ext cx="2138572" cy="2745448"/>
                <a:chOff x="2618743" y="2458720"/>
                <a:chExt cx="2138572" cy="2745448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2618743" y="2458720"/>
                  <a:ext cx="2138572" cy="274544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47" name="圖片 4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52" t="17681" r="42459" b="59710"/>
                <a:stretch/>
              </p:blipFill>
              <p:spPr>
                <a:xfrm>
                  <a:off x="2765480" y="2564758"/>
                  <a:ext cx="1848432" cy="2059683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sp>
              <p:nvSpPr>
                <p:cNvPr id="48" name="矩形 47"/>
                <p:cNvSpPr/>
                <p:nvPr/>
              </p:nvSpPr>
              <p:spPr>
                <a:xfrm>
                  <a:off x="2971338" y="4619393"/>
                  <a:ext cx="1422649" cy="584775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rPr>
                    <a:t>AFTER</a:t>
                  </a:r>
                  <a:endParaRPr lang="en-US" altLang="zh-TW" sz="3200" dirty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1182283" y="3722362"/>
              <a:ext cx="1768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BEFORE</a:t>
              </a:r>
              <a:endParaRPr lang="en-US" altLang="zh-TW" sz="32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2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0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/>
        </p:nvGrpSpPr>
        <p:grpSpPr>
          <a:xfrm>
            <a:off x="4230667" y="-598687"/>
            <a:ext cx="6782222" cy="6403511"/>
            <a:chOff x="2655097" y="78409"/>
            <a:chExt cx="6782222" cy="6403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655097" y="78409"/>
              <a:ext cx="6403511" cy="64035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41319" y="18555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各位觀眾</a:t>
              </a:r>
              <a:endPara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我們培育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出傳說中的金蘋果</a:t>
              </a: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只要吃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一口就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讓你恢復青春</a:t>
              </a: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    來自蛇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803413" y="3664146"/>
            <a:ext cx="3281680" cy="3154098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3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40" name="淚滴形 39"/>
          <p:cNvSpPr/>
          <p:nvPr/>
        </p:nvSpPr>
        <p:spPr>
          <a:xfrm rot="15000000" flipV="1">
            <a:off x="5777845" y="2863879"/>
            <a:ext cx="1188141" cy="1188141"/>
          </a:xfrm>
          <a:prstGeom prst="teardrop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b="1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1475766" y="1892489"/>
            <a:ext cx="3886400" cy="3821351"/>
            <a:chOff x="1101023" y="1427171"/>
            <a:chExt cx="3886400" cy="3821351"/>
          </a:xfrm>
        </p:grpSpPr>
        <p:grpSp>
          <p:nvGrpSpPr>
            <p:cNvPr id="42" name="群組 41"/>
            <p:cNvGrpSpPr/>
            <p:nvPr/>
          </p:nvGrpSpPr>
          <p:grpSpPr>
            <a:xfrm>
              <a:off x="1101023" y="1427171"/>
              <a:ext cx="3886400" cy="3821351"/>
              <a:chOff x="1101023" y="1427171"/>
              <a:chExt cx="3886400" cy="3821351"/>
            </a:xfrm>
          </p:grpSpPr>
          <p:grpSp>
            <p:nvGrpSpPr>
              <p:cNvPr id="44" name="群組 43"/>
              <p:cNvGrpSpPr/>
              <p:nvPr/>
            </p:nvGrpSpPr>
            <p:grpSpPr>
              <a:xfrm>
                <a:off x="1101023" y="1427171"/>
                <a:ext cx="1887185" cy="2826746"/>
                <a:chOff x="870915" y="1382817"/>
                <a:chExt cx="1887185" cy="2826746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870915" y="1382817"/>
                  <a:ext cx="1887185" cy="2826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50" name="圖片 4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98" t="50821" r="48081" b="23962"/>
                <a:stretch/>
              </p:blipFill>
              <p:spPr>
                <a:xfrm>
                  <a:off x="989878" y="1496431"/>
                  <a:ext cx="1628155" cy="221327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grpSp>
            <p:nvGrpSpPr>
              <p:cNvPr id="45" name="群組 44"/>
              <p:cNvGrpSpPr/>
              <p:nvPr/>
            </p:nvGrpSpPr>
            <p:grpSpPr>
              <a:xfrm>
                <a:off x="2848851" y="2503074"/>
                <a:ext cx="2138572" cy="2745448"/>
                <a:chOff x="2618743" y="2458720"/>
                <a:chExt cx="2138572" cy="2745448"/>
              </a:xfrm>
            </p:grpSpPr>
            <p:sp>
              <p:nvSpPr>
                <p:cNvPr id="46" name="矩形 45"/>
                <p:cNvSpPr/>
                <p:nvPr/>
              </p:nvSpPr>
              <p:spPr>
                <a:xfrm>
                  <a:off x="2618743" y="2458720"/>
                  <a:ext cx="2138572" cy="274544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47" name="圖片 4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52" t="17681" r="42459" b="59710"/>
                <a:stretch/>
              </p:blipFill>
              <p:spPr>
                <a:xfrm>
                  <a:off x="2765480" y="2564758"/>
                  <a:ext cx="1848432" cy="2059683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sp>
              <p:nvSpPr>
                <p:cNvPr id="48" name="矩形 47"/>
                <p:cNvSpPr/>
                <p:nvPr/>
              </p:nvSpPr>
              <p:spPr>
                <a:xfrm>
                  <a:off x="2971338" y="4619393"/>
                  <a:ext cx="1422649" cy="584775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rPr>
                    <a:t>AFTER</a:t>
                  </a:r>
                  <a:endParaRPr lang="en-US" altLang="zh-TW" sz="3200" dirty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1182283" y="3722362"/>
              <a:ext cx="1768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BEFORE</a:t>
              </a:r>
              <a:endParaRPr lang="en-US" altLang="zh-TW" sz="32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3712898" y="2426388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5</a:t>
            </a:r>
            <a:r>
              <a:rPr lang="zh-TW" altLang="en-US" sz="32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年前</a:t>
            </a:r>
            <a:endParaRPr lang="en-US" altLang="zh-TW" sz="3200" i="1" dirty="0" smtClean="0">
              <a:solidFill>
                <a:srgbClr val="FFFF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1916656" y="136810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i="1" dirty="0" smtClean="0">
                <a:solidFill>
                  <a:srgbClr val="FFFF0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rPr>
              <a:t>今年</a:t>
            </a:r>
            <a:endParaRPr lang="en-US" altLang="zh-TW" sz="3200" i="1" dirty="0" smtClean="0">
              <a:solidFill>
                <a:srgbClr val="FFFF00"/>
              </a:solidFill>
              <a:latin typeface="思源黑体 CN Regular" panose="020B0500000000000000" pitchFamily="34" charset="-128"/>
              <a:ea typeface="思源黑体 CN Regular" panose="020B0500000000000000" pitchFamily="34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96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9" grpId="0"/>
      <p:bldP spid="5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群組 62"/>
          <p:cNvGrpSpPr/>
          <p:nvPr/>
        </p:nvGrpSpPr>
        <p:grpSpPr>
          <a:xfrm>
            <a:off x="4230667" y="-598687"/>
            <a:ext cx="6782222" cy="6403511"/>
            <a:chOff x="2655097" y="78409"/>
            <a:chExt cx="6782222" cy="64035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655097" y="78409"/>
              <a:ext cx="6403511" cy="640351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341319" y="1855508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各位觀眾</a:t>
              </a:r>
              <a:endParaRPr lang="zh-TW" altLang="en-US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我們培育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出傳說中的金蘋果</a:t>
              </a:r>
            </a:p>
            <a:p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只要吃</a:t>
              </a:r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一口就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讓你恢復青春</a:t>
              </a: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         來自蛇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803413" y="3664146"/>
            <a:ext cx="3281680" cy="3154098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3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sp>
        <p:nvSpPr>
          <p:cNvPr id="39" name="淚滴形 38"/>
          <p:cNvSpPr/>
          <p:nvPr/>
        </p:nvSpPr>
        <p:spPr>
          <a:xfrm rot="9600000" flipV="1">
            <a:off x="6232110" y="2746821"/>
            <a:ext cx="1188141" cy="1188141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1475766" y="1847612"/>
            <a:ext cx="3886400" cy="3821351"/>
            <a:chOff x="1101023" y="1427171"/>
            <a:chExt cx="3886400" cy="3821351"/>
          </a:xfrm>
        </p:grpSpPr>
        <p:grpSp>
          <p:nvGrpSpPr>
            <p:cNvPr id="38" name="群組 37"/>
            <p:cNvGrpSpPr/>
            <p:nvPr/>
          </p:nvGrpSpPr>
          <p:grpSpPr>
            <a:xfrm>
              <a:off x="1101023" y="1427171"/>
              <a:ext cx="3886400" cy="3821351"/>
              <a:chOff x="1101023" y="1427171"/>
              <a:chExt cx="3886400" cy="3821351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1101023" y="1427171"/>
                <a:ext cx="1887185" cy="2826746"/>
                <a:chOff x="870915" y="1382817"/>
                <a:chExt cx="1887185" cy="2826746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870915" y="1382817"/>
                  <a:ext cx="1887185" cy="282674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65" name="圖片 6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598" t="50821" r="48081" b="23962"/>
                <a:stretch/>
              </p:blipFill>
              <p:spPr>
                <a:xfrm>
                  <a:off x="989878" y="1496431"/>
                  <a:ext cx="1628155" cy="2213274"/>
                </a:xfrm>
                <a:prstGeom prst="rect">
                  <a:avLst/>
                </a:prstGeom>
                <a:ln w="12700">
                  <a:solidFill>
                    <a:schemeClr val="bg1"/>
                  </a:solidFill>
                </a:ln>
              </p:spPr>
            </p:pic>
          </p:grpSp>
          <p:grpSp>
            <p:nvGrpSpPr>
              <p:cNvPr id="34" name="群組 33"/>
              <p:cNvGrpSpPr/>
              <p:nvPr/>
            </p:nvGrpSpPr>
            <p:grpSpPr>
              <a:xfrm>
                <a:off x="2848851" y="2503074"/>
                <a:ext cx="2138572" cy="2745448"/>
                <a:chOff x="2618743" y="2458720"/>
                <a:chExt cx="2138572" cy="2745448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2618743" y="2458720"/>
                  <a:ext cx="2138572" cy="274544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pic>
              <p:nvPicPr>
                <p:cNvPr id="64" name="圖片 6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52" t="17681" r="42459" b="59710"/>
                <a:stretch/>
              </p:blipFill>
              <p:spPr>
                <a:xfrm>
                  <a:off x="2765480" y="2564758"/>
                  <a:ext cx="1848432" cy="2059683"/>
                </a:xfrm>
                <a:prstGeom prst="rect">
                  <a:avLst/>
                </a:prstGeom>
                <a:ln w="3175">
                  <a:solidFill>
                    <a:schemeClr val="bg1"/>
                  </a:solidFill>
                </a:ln>
              </p:spPr>
            </p:pic>
            <p:sp>
              <p:nvSpPr>
                <p:cNvPr id="41" name="矩形 40"/>
                <p:cNvSpPr/>
                <p:nvPr/>
              </p:nvSpPr>
              <p:spPr>
                <a:xfrm>
                  <a:off x="2971338" y="4619393"/>
                  <a:ext cx="1422649" cy="584775"/>
                </a:xfrm>
                <a:prstGeom prst="rect">
                  <a:avLst/>
                </a:prstGeom>
                <a:ln w="317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32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rPr>
                    <a:t>AFTER</a:t>
                  </a:r>
                  <a:endParaRPr lang="en-US" altLang="zh-TW" sz="3200" dirty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sp>
          <p:nvSpPr>
            <p:cNvPr id="66" name="矩形 65"/>
            <p:cNvSpPr/>
            <p:nvPr/>
          </p:nvSpPr>
          <p:spPr>
            <a:xfrm>
              <a:off x="1182283" y="3722362"/>
              <a:ext cx="17684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BEFORE</a:t>
              </a:r>
              <a:endParaRPr lang="en-US" altLang="zh-TW" sz="3200" dirty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91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234996" y="1138616"/>
            <a:ext cx="9713090" cy="4572000"/>
            <a:chOff x="1234996" y="1138616"/>
            <a:chExt cx="9713090" cy="4572000"/>
          </a:xfrm>
        </p:grpSpPr>
        <p:sp>
          <p:nvSpPr>
            <p:cNvPr id="6" name="Rectangle 4"/>
            <p:cNvSpPr/>
            <p:nvPr/>
          </p:nvSpPr>
          <p:spPr>
            <a:xfrm>
              <a:off x="1234996" y="1138616"/>
              <a:ext cx="9713090" cy="45720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下一個傳聞</a:t>
              </a:r>
              <a:endParaRPr lang="en-US" altLang="zh-TW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735" y="5049796"/>
              <a:ext cx="7576370" cy="56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30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297290" y="2078376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我看到一張照片才知道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大熊竟然在隨便砍樹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實在是太過分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來自啄木鳥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>
                  <a:hlinkClick r:id="rId5" action="ppaction://hlinksldjump"/>
                </p:cNvPr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>
                  <a:hlinkClick r:id="rId6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7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 rot="21111561">
            <a:off x="815127" y="2881688"/>
            <a:ext cx="2991678" cy="2887806"/>
            <a:chOff x="395301" y="1043609"/>
            <a:chExt cx="2991678" cy="2887806"/>
          </a:xfrm>
        </p:grpSpPr>
        <p:sp>
          <p:nvSpPr>
            <p:cNvPr id="36" name="矩形 35"/>
            <p:cNvSpPr/>
            <p:nvPr/>
          </p:nvSpPr>
          <p:spPr>
            <a:xfrm>
              <a:off x="395301" y="1043609"/>
              <a:ext cx="2991678" cy="28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9" t="31963" r="11056" b="41787"/>
            <a:stretch/>
          </p:blipFill>
          <p:spPr>
            <a:xfrm rot="16200000">
              <a:off x="615102" y="1138098"/>
              <a:ext cx="2529999" cy="26955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pic>
        <p:nvPicPr>
          <p:cNvPr id="38" name="圖片 3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631">
            <a:off x="700644" y="578131"/>
            <a:ext cx="1704553" cy="1704553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10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11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12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297290" y="2078376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我看到一張照片才知道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大熊竟然在隨便砍樹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實在是太過分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來自啄木鳥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 rot="21111561">
            <a:off x="815127" y="2881688"/>
            <a:ext cx="2991678" cy="2887806"/>
            <a:chOff x="395301" y="1043609"/>
            <a:chExt cx="2991678" cy="2887806"/>
          </a:xfrm>
        </p:grpSpPr>
        <p:sp>
          <p:nvSpPr>
            <p:cNvPr id="36" name="矩形 35"/>
            <p:cNvSpPr/>
            <p:nvPr/>
          </p:nvSpPr>
          <p:spPr>
            <a:xfrm>
              <a:off x="395301" y="1043609"/>
              <a:ext cx="2991678" cy="28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9" t="31963" r="11056" b="41787"/>
            <a:stretch/>
          </p:blipFill>
          <p:spPr>
            <a:xfrm rot="16200000">
              <a:off x="615102" y="1138098"/>
              <a:ext cx="2529999" cy="26955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grpSp>
        <p:nvGrpSpPr>
          <p:cNvPr id="2" name="群組 1"/>
          <p:cNvGrpSpPr/>
          <p:nvPr/>
        </p:nvGrpSpPr>
        <p:grpSpPr>
          <a:xfrm>
            <a:off x="700644" y="284013"/>
            <a:ext cx="2055695" cy="1998671"/>
            <a:chOff x="700644" y="284013"/>
            <a:chExt cx="2055695" cy="1998671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0631">
              <a:off x="700644" y="578131"/>
              <a:ext cx="1704553" cy="1704553"/>
            </a:xfrm>
            <a:prstGeom prst="rect">
              <a:avLst/>
            </a:prstGeom>
          </p:spPr>
        </p:pic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0631">
              <a:off x="1051786" y="284013"/>
              <a:ext cx="1704553" cy="1704553"/>
            </a:xfrm>
            <a:prstGeom prst="rect">
              <a:avLst/>
            </a:prstGeom>
          </p:spPr>
        </p:pic>
      </p:grpSp>
      <p:sp>
        <p:nvSpPr>
          <p:cNvPr id="41" name="矩形 40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5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6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19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297290" y="2078376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我看到一張照片才知道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大熊竟然在隨便砍樹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實在是太過分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來自啄木鳥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>
                  <a:hlinkClick r:id="rId4" action="ppaction://hlinksldjump"/>
                </p:cNvPr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/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 rot="21111561">
            <a:off x="815127" y="2881688"/>
            <a:ext cx="2991678" cy="2887806"/>
            <a:chOff x="395301" y="1043609"/>
            <a:chExt cx="2991678" cy="2887806"/>
          </a:xfrm>
        </p:grpSpPr>
        <p:sp>
          <p:nvSpPr>
            <p:cNvPr id="36" name="矩形 35"/>
            <p:cNvSpPr/>
            <p:nvPr/>
          </p:nvSpPr>
          <p:spPr>
            <a:xfrm>
              <a:off x="395301" y="1043609"/>
              <a:ext cx="2991678" cy="28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9" t="31963" r="11056" b="41787"/>
            <a:stretch/>
          </p:blipFill>
          <p:spPr>
            <a:xfrm rot="16200000">
              <a:off x="615102" y="1138098"/>
              <a:ext cx="2529999" cy="26955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9" name="淚滴形 38">
            <a:hlinkClick r:id="rId4" action="ppaction://hlinksldjump"/>
          </p:cNvPr>
          <p:cNvSpPr/>
          <p:nvPr/>
        </p:nvSpPr>
        <p:spPr>
          <a:xfrm rot="20400000" flipV="1">
            <a:off x="5077205" y="2871938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138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263900" y="-472076"/>
            <a:ext cx="6751380" cy="6751380"/>
            <a:chOff x="2718762" y="-159189"/>
            <a:chExt cx="6751380" cy="67513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2718762" y="-159189"/>
              <a:ext cx="6751380" cy="675138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3297290" y="2078376"/>
              <a:ext cx="4846358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我看到一張照片才知道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大熊竟然在隨便砍樹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實在是太過分</a:t>
              </a:r>
              <a:r>
                <a:rPr lang="zh-TW" altLang="en-US" sz="3200" dirty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了</a:t>
              </a:r>
              <a:endParaRPr lang="en-US" altLang="zh-TW" sz="3200" dirty="0" smtClean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  <a:p>
              <a:r>
                <a:rPr lang="zh-TW" altLang="en-US" sz="3200" dirty="0" smtClean="0">
                  <a:latin typeface="思源黑體 TW Regular" panose="020B0500000000000000" pitchFamily="34" charset="-120"/>
                  <a:ea typeface="思源黑體 TW Regular" panose="020B0500000000000000" pitchFamily="34" charset="-120"/>
                </a:rPr>
                <a:t>                          來自啄木鳥</a:t>
              </a:r>
              <a:endParaRPr lang="en-US" altLang="zh-TW" sz="3200" dirty="0"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8584593" y="3251483"/>
            <a:ext cx="3676981" cy="3534031"/>
            <a:chOff x="8003747" y="1875274"/>
            <a:chExt cx="3676981" cy="3534031"/>
          </a:xfrm>
        </p:grpSpPr>
        <p:grpSp>
          <p:nvGrpSpPr>
            <p:cNvPr id="7" name="群組 6"/>
            <p:cNvGrpSpPr/>
            <p:nvPr/>
          </p:nvGrpSpPr>
          <p:grpSpPr>
            <a:xfrm rot="-1200000">
              <a:off x="8003747" y="1875274"/>
              <a:ext cx="2960595" cy="2949391"/>
              <a:chOff x="3591484" y="1530723"/>
              <a:chExt cx="2960595" cy="2949391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3609413" y="15307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2" name="淚滴形 31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3" name="淚滴形 32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 rot="16200000">
                <a:off x="3591484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30" name="淚滴形 29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31" name="淚滴形 30"/>
                <p:cNvSpPr/>
                <p:nvPr/>
              </p:nvSpPr>
              <p:spPr>
                <a:xfrm flipV="1">
                  <a:off x="3325908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4" name="群組 23"/>
              <p:cNvGrpSpPr/>
              <p:nvPr/>
            </p:nvGrpSpPr>
            <p:grpSpPr>
              <a:xfrm rot="10800000">
                <a:off x="5081866" y="3018866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8" name="淚滴形 27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9" name="淚滴形 28"/>
                <p:cNvSpPr/>
                <p:nvPr/>
              </p:nvSpPr>
              <p:spPr>
                <a:xfrm flipV="1">
                  <a:off x="3316943" y="1929652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 rot="5400000">
                <a:off x="5090831" y="1542023"/>
                <a:ext cx="1461248" cy="1461248"/>
                <a:chOff x="3254188" y="1873624"/>
                <a:chExt cx="1461248" cy="1461248"/>
              </a:xfrm>
            </p:grpSpPr>
            <p:sp>
              <p:nvSpPr>
                <p:cNvPr id="26" name="淚滴形 25"/>
                <p:cNvSpPr/>
                <p:nvPr/>
              </p:nvSpPr>
              <p:spPr>
                <a:xfrm flipV="1">
                  <a:off x="3254188" y="1873624"/>
                  <a:ext cx="1461248" cy="1461248"/>
                </a:xfrm>
                <a:prstGeom prst="teardrop">
                  <a:avLst/>
                </a:prstGeom>
                <a:solidFill>
                  <a:schemeClr val="tx1">
                    <a:lumMod val="75000"/>
                  </a:schemeClr>
                </a:solidFill>
                <a:ln>
                  <a:solidFill>
                    <a:schemeClr val="tx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889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27" name="淚滴形 26">
                  <a:hlinkClick r:id="rId4" action="ppaction://hlinksldjump"/>
                </p:cNvPr>
                <p:cNvSpPr/>
                <p:nvPr/>
              </p:nvSpPr>
              <p:spPr>
                <a:xfrm flipV="1">
                  <a:off x="3307979" y="1929653"/>
                  <a:ext cx="1331261" cy="1331261"/>
                </a:xfrm>
                <a:prstGeom prst="teardrop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solidFill>
                    <a:schemeClr val="tx1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</p:grpSp>
        <p:grpSp>
          <p:nvGrpSpPr>
            <p:cNvPr id="8" name="群組 7"/>
            <p:cNvGrpSpPr/>
            <p:nvPr/>
          </p:nvGrpSpPr>
          <p:grpSpPr>
            <a:xfrm>
              <a:off x="10588173" y="4157294"/>
              <a:ext cx="1092555" cy="1252011"/>
              <a:chOff x="10588173" y="4157294"/>
              <a:chExt cx="1092555" cy="1252011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10947629" y="4157294"/>
                <a:ext cx="733099" cy="1105836"/>
                <a:chOff x="10490426" y="4586507"/>
                <a:chExt cx="733099" cy="1105836"/>
              </a:xfrm>
            </p:grpSpPr>
            <p:grpSp>
              <p:nvGrpSpPr>
                <p:cNvPr id="12" name="群組 11"/>
                <p:cNvGrpSpPr/>
                <p:nvPr/>
              </p:nvGrpSpPr>
              <p:grpSpPr>
                <a:xfrm rot="2220000">
                  <a:off x="10490426" y="4586507"/>
                  <a:ext cx="733099" cy="518111"/>
                  <a:chOff x="10045165" y="3350109"/>
                  <a:chExt cx="733099" cy="518111"/>
                </a:xfrm>
              </p:grpSpPr>
              <p:sp>
                <p:nvSpPr>
                  <p:cNvPr id="16" name="橢圓 15"/>
                  <p:cNvSpPr/>
                  <p:nvPr/>
                </p:nvSpPr>
                <p:spPr>
                  <a:xfrm>
                    <a:off x="10045165" y="3350109"/>
                    <a:ext cx="179294" cy="159373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>
                        <a:lumMod val="8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prst="relaxedIns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dirty="0" smtClean="0">
                      <a:solidFill>
                        <a:schemeClr val="bg1"/>
                      </a:solidFill>
                      <a:latin typeface="思源黑體 TW Regular" panose="020B0500000000000000" pitchFamily="34" charset="-120"/>
                      <a:ea typeface="思源黑體 TW Regular" panose="020B0500000000000000" pitchFamily="34" charset="-120"/>
                    </a:endParaRPr>
                  </a:p>
                </p:txBody>
              </p:sp>
              <p:grpSp>
                <p:nvGrpSpPr>
                  <p:cNvPr id="17" name="群組 16"/>
                  <p:cNvGrpSpPr/>
                  <p:nvPr/>
                </p:nvGrpSpPr>
                <p:grpSpPr>
                  <a:xfrm>
                    <a:off x="10248094" y="3430615"/>
                    <a:ext cx="530170" cy="437605"/>
                    <a:chOff x="10248094" y="3430615"/>
                    <a:chExt cx="530170" cy="437605"/>
                  </a:xfrm>
                </p:grpSpPr>
                <p:sp>
                  <p:nvSpPr>
                    <p:cNvPr id="18" name="橢圓 17"/>
                    <p:cNvSpPr/>
                    <p:nvPr/>
                  </p:nvSpPr>
                  <p:spPr>
                    <a:xfrm>
                      <a:off x="10248094" y="3430615"/>
                      <a:ext cx="179294" cy="159373"/>
                    </a:xfrm>
                    <a:prstGeom prst="ellipse">
                      <a:avLst/>
                    </a:prstGeom>
                    <a:noFill/>
                    <a:ln w="57150">
                      <a:solidFill>
                        <a:schemeClr val="tx1">
                          <a:lumMod val="85000"/>
                        </a:scheme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prst="relaxedIns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 sz="2800" dirty="0" smtClean="0">
                        <a:solidFill>
                          <a:schemeClr val="bg1"/>
                        </a:solidFill>
                        <a:latin typeface="思源黑體 TW Regular" panose="020B0500000000000000" pitchFamily="34" charset="-120"/>
                        <a:ea typeface="思源黑體 TW Regular" panose="020B0500000000000000" pitchFamily="34" charset="-120"/>
                      </a:endParaRPr>
                    </a:p>
                  </p:txBody>
                </p:sp>
                <p:grpSp>
                  <p:nvGrpSpPr>
                    <p:cNvPr id="19" name="群組 18"/>
                    <p:cNvGrpSpPr/>
                    <p:nvPr/>
                  </p:nvGrpSpPr>
                  <p:grpSpPr>
                    <a:xfrm>
                      <a:off x="10436603" y="3555022"/>
                      <a:ext cx="341661" cy="313198"/>
                      <a:chOff x="10436603" y="3555022"/>
                      <a:chExt cx="341661" cy="313198"/>
                    </a:xfrm>
                  </p:grpSpPr>
                  <p:sp>
                    <p:nvSpPr>
                      <p:cNvPr id="20" name="橢圓 19"/>
                      <p:cNvSpPr/>
                      <p:nvPr/>
                    </p:nvSpPr>
                    <p:spPr>
                      <a:xfrm>
                        <a:off x="10436603" y="3555022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  <p:sp>
                    <p:nvSpPr>
                      <p:cNvPr id="21" name="橢圓 20"/>
                      <p:cNvSpPr/>
                      <p:nvPr/>
                    </p:nvSpPr>
                    <p:spPr>
                      <a:xfrm>
                        <a:off x="10598970" y="3708847"/>
                        <a:ext cx="179294" cy="159373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>
                            <a:lumMod val="85000"/>
                          </a:scheme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prst="relaxedIns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TW" altLang="en-US" sz="2800" dirty="0" smtClean="0">
                          <a:solidFill>
                            <a:schemeClr val="bg1"/>
                          </a:solidFill>
                          <a:latin typeface="思源黑體 TW Regular" panose="020B0500000000000000" pitchFamily="34" charset="-120"/>
                          <a:ea typeface="思源黑體 TW Regular" panose="020B0500000000000000" pitchFamily="34" charset="-12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3" name="橢圓 12"/>
                <p:cNvSpPr/>
                <p:nvPr/>
              </p:nvSpPr>
              <p:spPr>
                <a:xfrm rot="2220000">
                  <a:off x="10799662" y="52561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4" name="橢圓 13"/>
                <p:cNvSpPr/>
                <p:nvPr/>
              </p:nvSpPr>
              <p:spPr>
                <a:xfrm rot="2220000">
                  <a:off x="10662813" y="5408563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  <p:sp>
              <p:nvSpPr>
                <p:cNvPr id="15" name="橢圓 14"/>
                <p:cNvSpPr/>
                <p:nvPr/>
              </p:nvSpPr>
              <p:spPr>
                <a:xfrm rot="2220000">
                  <a:off x="10507307" y="5532970"/>
                  <a:ext cx="179294" cy="159373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8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dirty="0" smtClean="0">
                    <a:solidFill>
                      <a:schemeClr val="bg1"/>
                    </a:solidFill>
                    <a:latin typeface="思源黑體 TW Regular" panose="020B0500000000000000" pitchFamily="34" charset="-120"/>
                    <a:ea typeface="思源黑體 TW Regular" panose="020B0500000000000000" pitchFamily="34" charset="-120"/>
                  </a:endParaRPr>
                </a:p>
              </p:txBody>
            </p:sp>
          </p:grpSp>
          <p:sp>
            <p:nvSpPr>
              <p:cNvPr id="10" name="橢圓 9"/>
              <p:cNvSpPr/>
              <p:nvPr/>
            </p:nvSpPr>
            <p:spPr>
              <a:xfrm rot="2220000">
                <a:off x="10790333" y="5190840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 rot="2220000">
                <a:off x="10588173" y="5249932"/>
                <a:ext cx="179294" cy="159373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 smtClean="0">
                  <a:solidFill>
                    <a:schemeClr val="bg1"/>
                  </a:solidFill>
                  <a:latin typeface="思源黑體 TW Regular" panose="020B0500000000000000" pitchFamily="34" charset="-120"/>
                  <a:ea typeface="思源黑體 TW Regular" panose="020B0500000000000000" pitchFamily="34" charset="-120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 rot="21111561">
            <a:off x="815127" y="2881688"/>
            <a:ext cx="2991678" cy="2887806"/>
            <a:chOff x="395301" y="1043609"/>
            <a:chExt cx="2991678" cy="2887806"/>
          </a:xfrm>
        </p:grpSpPr>
        <p:sp>
          <p:nvSpPr>
            <p:cNvPr id="36" name="矩形 35"/>
            <p:cNvSpPr/>
            <p:nvPr/>
          </p:nvSpPr>
          <p:spPr>
            <a:xfrm>
              <a:off x="395301" y="1043609"/>
              <a:ext cx="2991678" cy="28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 smtClean="0">
                <a:solidFill>
                  <a:schemeClr val="bg1"/>
                </a:solidFill>
                <a:latin typeface="思源黑體 TW Regular" panose="020B0500000000000000" pitchFamily="34" charset="-120"/>
                <a:ea typeface="思源黑體 TW Regular" panose="020B0500000000000000" pitchFamily="34" charset="-120"/>
              </a:endParaRPr>
            </a:p>
          </p:txBody>
        </p:sp>
        <p:pic>
          <p:nvPicPr>
            <p:cNvPr id="34" name="圖片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99" t="31963" r="11056" b="41787"/>
            <a:stretch/>
          </p:blipFill>
          <p:spPr>
            <a:xfrm rot="16200000">
              <a:off x="615102" y="1138098"/>
              <a:ext cx="2529999" cy="2695579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sp>
        <p:nvSpPr>
          <p:cNvPr id="38" name="淚滴形 37"/>
          <p:cNvSpPr/>
          <p:nvPr/>
        </p:nvSpPr>
        <p:spPr>
          <a:xfrm rot="4200000" flipV="1">
            <a:off x="5445800" y="2893335"/>
            <a:ext cx="1331261" cy="1331261"/>
          </a:xfrm>
          <a:prstGeom prst="teardrop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 smtClean="0">
              <a:solidFill>
                <a:schemeClr val="bg1"/>
              </a:solidFill>
              <a:latin typeface="思源黑體 TW Regular" panose="020B0500000000000000" pitchFamily="34" charset="-120"/>
              <a:ea typeface="思源黑體 TW Regular" panose="020B0500000000000000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019701" y="6322270"/>
            <a:ext cx="5588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Icon made by 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  <a:hlinkClick r:id="rId6"/>
              </a:rPr>
              <a:t>Good Ware</a:t>
            </a:r>
            <a:r>
              <a:rPr lang="en-US" altLang="zh-TW" b="1" dirty="0" smtClean="0">
                <a:solidFill>
                  <a:srgbClr val="5F7D95"/>
                </a:solidFill>
                <a:latin typeface="Proxima Nova"/>
              </a:rPr>
              <a:t> from</a:t>
            </a:r>
            <a:r>
              <a:rPr lang="en-US" altLang="zh-TW" b="1" dirty="0">
                <a:solidFill>
                  <a:srgbClr val="5F7D95"/>
                </a:solidFill>
                <a:latin typeface="Proxima Nova"/>
              </a:rPr>
              <a:t> </a:t>
            </a:r>
            <a:r>
              <a:rPr lang="en-US" altLang="zh-TW" dirty="0">
                <a:solidFill>
                  <a:srgbClr val="4AD295"/>
                </a:solidFill>
                <a:latin typeface="Proxima Nova"/>
                <a:hlinkClick r:id="rId7"/>
              </a:rPr>
              <a:t>www.flaticon.com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2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>
    <a:spDef>
      <a:spPr>
        <a:blipFill dpi="0" rotWithShape="1">
          <a:blip xmlns:r="http://schemas.openxmlformats.org/officeDocument/2006/relationships" r:embed="rId2"/>
          <a:srcRect/>
          <a:tile tx="0" ty="0" sx="100000" sy="100000" flip="none" algn="tl"/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63500"/>
        </a:effectLst>
      </a:spPr>
      <a:bodyPr rtlCol="0" anchor="ctr"/>
      <a:lstStyle>
        <a:defPPr algn="ctr">
          <a:defRPr sz="2800" dirty="0" smtClean="0">
            <a:solidFill>
              <a:schemeClr val="bg1"/>
            </a:solidFill>
            <a:latin typeface="思源黑體 TW Regular" panose="020B0500000000000000" pitchFamily="34" charset="-120"/>
            <a:ea typeface="思源黑體 TW Regular" panose="020B0500000000000000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2013</TotalTime>
  <Words>3046</Words>
  <Application>Microsoft Office PowerPoint</Application>
  <PresentationFormat>寬螢幕</PresentationFormat>
  <Paragraphs>746</Paragraphs>
  <Slides>132</Slides>
  <Notes>63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132</vt:i4>
      </vt:variant>
    </vt:vector>
  </HeadingPairs>
  <TitlesOfParts>
    <vt:vector size="140" baseType="lpstr">
      <vt:lpstr>Proxima Nova</vt:lpstr>
      <vt:lpstr>思源黑体 CN Regular</vt:lpstr>
      <vt:lpstr>思源黑體 TW Regular</vt:lpstr>
      <vt:lpstr>新細明體</vt:lpstr>
      <vt:lpstr>Arial</vt:lpstr>
      <vt:lpstr>Calibri</vt:lpstr>
      <vt:lpstr>Century Gothic</vt:lpstr>
      <vt:lpstr>肥皂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王連城</dc:creator>
  <cp:lastModifiedBy>王連城</cp:lastModifiedBy>
  <cp:revision>144</cp:revision>
  <dcterms:created xsi:type="dcterms:W3CDTF">2019-11-22T01:25:17Z</dcterms:created>
  <dcterms:modified xsi:type="dcterms:W3CDTF">2019-12-11T08:19:09Z</dcterms:modified>
</cp:coreProperties>
</file>