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9" r:id="rId3"/>
    <p:sldId id="281" r:id="rId4"/>
    <p:sldId id="271" r:id="rId5"/>
    <p:sldId id="277" r:id="rId6"/>
    <p:sldId id="273" r:id="rId7"/>
    <p:sldId id="275" r:id="rId8"/>
    <p:sldId id="276" r:id="rId9"/>
    <p:sldId id="302" r:id="rId10"/>
    <p:sldId id="304" r:id="rId11"/>
    <p:sldId id="303" r:id="rId12"/>
    <p:sldId id="305" r:id="rId13"/>
    <p:sldId id="306" r:id="rId14"/>
    <p:sldId id="308" r:id="rId15"/>
    <p:sldId id="307" r:id="rId16"/>
    <p:sldId id="283" r:id="rId17"/>
    <p:sldId id="282" r:id="rId18"/>
    <p:sldId id="284" r:id="rId19"/>
    <p:sldId id="293" r:id="rId20"/>
    <p:sldId id="286" r:id="rId21"/>
    <p:sldId id="301" r:id="rId22"/>
    <p:sldId id="285" r:id="rId23"/>
    <p:sldId id="298" r:id="rId24"/>
    <p:sldId id="287" r:id="rId25"/>
    <p:sldId id="299" r:id="rId26"/>
    <p:sldId id="288" r:id="rId27"/>
    <p:sldId id="296" r:id="rId28"/>
    <p:sldId id="289" r:id="rId29"/>
    <p:sldId id="294" r:id="rId30"/>
    <p:sldId id="290" r:id="rId31"/>
    <p:sldId id="300" r:id="rId32"/>
    <p:sldId id="291" r:id="rId33"/>
    <p:sldId id="295" r:id="rId34"/>
    <p:sldId id="292" r:id="rId35"/>
    <p:sldId id="297" r:id="rId36"/>
    <p:sldId id="274" r:id="rId37"/>
    <p:sldId id="278" r:id="rId38"/>
    <p:sldId id="280" r:id="rId39"/>
    <p:sldId id="270" r:id="rId40"/>
  </p:sldIdLst>
  <p:sldSz cx="9144000" cy="6858000" type="screen4x3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FF"/>
    <a:srgbClr val="EA5413"/>
    <a:srgbClr val="993300"/>
    <a:srgbClr val="D60093"/>
    <a:srgbClr val="F79646"/>
    <a:srgbClr val="F0C306"/>
    <a:srgbClr val="FFFF66"/>
    <a:srgbClr val="CC0099"/>
    <a:srgbClr val="4F81B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78" autoAdjust="0"/>
  </p:normalViewPr>
  <p:slideViewPr>
    <p:cSldViewPr>
      <p:cViewPr varScale="1">
        <p:scale>
          <a:sx n="96" d="100"/>
          <a:sy n="96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26DD8B-D26E-42CA-A78F-7737DD2CAB6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8E2C969-3E86-48FB-BE09-87958A9DB46A}">
      <dgm:prSet custT="1"/>
      <dgm:spPr/>
      <dgm:t>
        <a:bodyPr/>
        <a:lstStyle/>
        <a:p>
          <a:pPr rtl="0"/>
          <a:r>
            <a:rPr lang="zh-TW" sz="2400" b="1" dirty="0" smtClean="0">
              <a:solidFill>
                <a:srgbClr val="FFFF66"/>
              </a:solidFill>
              <a:latin typeface="微軟正黑體" pitchFamily="34" charset="-120"/>
              <a:ea typeface="微軟正黑體" pitchFamily="34" charset="-120"/>
            </a:rPr>
            <a:t>什麼時候</a:t>
          </a:r>
          <a:r>
            <a:rPr lang="zh-TW" sz="2400" b="1" dirty="0" smtClean="0">
              <a:latin typeface="微軟正黑體" pitchFamily="34" charset="-120"/>
              <a:ea typeface="微軟正黑體" pitchFamily="34" charset="-120"/>
            </a:rPr>
            <a:t>需要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使用</a:t>
          </a:r>
          <a:r>
            <a:rPr lang="zh-TW" altLang="en-US" sz="2400" b="1" dirty="0" smtClean="0">
              <a:solidFill>
                <a:srgbClr val="FFFF66"/>
              </a:solidFill>
              <a:latin typeface="微軟正黑體" pitchFamily="34" charset="-120"/>
              <a:ea typeface="微軟正黑體" pitchFamily="34" charset="-120"/>
            </a:rPr>
            <a:t>百科全書</a:t>
          </a:r>
          <a:r>
            <a:rPr lang="zh-TW" sz="2400" b="1" dirty="0" smtClean="0">
              <a:latin typeface="微軟正黑體" pitchFamily="34" charset="-120"/>
              <a:ea typeface="微軟正黑體" pitchFamily="34" charset="-120"/>
            </a:rPr>
            <a:t>？</a:t>
          </a:r>
          <a:endParaRPr 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5504662B-E4AA-4DFD-A7B6-8654C77EA49E}" type="parTrans" cxnId="{C9F36A9F-40BE-4100-8992-279562D62F7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496B3A33-DF91-46AF-A981-E428596BCCCB}" type="sibTrans" cxnId="{C9F36A9F-40BE-4100-8992-279562D62F7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00E270D4-CC06-4676-92E2-00407696F130}">
      <dgm:prSet/>
      <dgm:spPr/>
      <dgm:t>
        <a:bodyPr/>
        <a:lstStyle/>
        <a:p>
          <a:pPr rtl="0"/>
          <a:r>
            <a:rPr lang="zh-TW" dirty="0" smtClean="0">
              <a:latin typeface="微軟正黑體" pitchFamily="34" charset="-120"/>
              <a:ea typeface="微軟正黑體" pitchFamily="34" charset="-120"/>
            </a:rPr>
            <a:t>查資料</a:t>
          </a:r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的時候</a:t>
          </a:r>
          <a:r>
            <a:rPr lang="zh-TW" dirty="0" smtClean="0">
              <a:latin typeface="微軟正黑體" pitchFamily="34" charset="-120"/>
              <a:ea typeface="微軟正黑體" pitchFamily="34" charset="-120"/>
            </a:rPr>
            <a:t>。</a:t>
          </a:r>
          <a:endParaRPr lang="en-US" dirty="0">
            <a:latin typeface="微軟正黑體" pitchFamily="34" charset="-120"/>
            <a:ea typeface="微軟正黑體" pitchFamily="34" charset="-120"/>
          </a:endParaRPr>
        </a:p>
      </dgm:t>
    </dgm:pt>
    <dgm:pt modelId="{7D796348-89B5-43B4-BCDA-130E81F67E5C}" type="parTrans" cxnId="{7F574863-28F8-4E20-B262-CE82B1EA8A1F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7D2270B7-BF34-4FBE-892D-A0CCDCC536D9}" type="sibTrans" cxnId="{7F574863-28F8-4E20-B262-CE82B1EA8A1F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A7E3239D-3F2D-4827-9248-0C53E561F84C}">
      <dgm:prSet/>
      <dgm:spPr/>
      <dgm:t>
        <a:bodyPr/>
        <a:lstStyle/>
        <a:p>
          <a:pPr rtl="0"/>
          <a:r>
            <a:rPr lang="zh-TW" b="1" dirty="0" smtClean="0">
              <a:latin typeface="微軟正黑體" pitchFamily="34" charset="-120"/>
              <a:ea typeface="微軟正黑體" pitchFamily="34" charset="-120"/>
            </a:rPr>
            <a:t>使用</a:t>
          </a:r>
          <a:r>
            <a:rPr lang="zh-TW" b="1" dirty="0" smtClean="0">
              <a:solidFill>
                <a:srgbClr val="FFFF66"/>
              </a:solidFill>
              <a:latin typeface="微軟正黑體" pitchFamily="34" charset="-120"/>
              <a:ea typeface="微軟正黑體" pitchFamily="34" charset="-120"/>
            </a:rPr>
            <a:t>百科全書</a:t>
          </a:r>
          <a:r>
            <a:rPr lang="zh-TW" b="1" dirty="0" smtClean="0">
              <a:latin typeface="微軟正黑體" pitchFamily="34" charset="-120"/>
              <a:ea typeface="微軟正黑體" pitchFamily="34" charset="-120"/>
            </a:rPr>
            <a:t>有什麼</a:t>
          </a:r>
          <a:r>
            <a:rPr lang="zh-TW" b="1" dirty="0" smtClean="0">
              <a:solidFill>
                <a:srgbClr val="FFFF66"/>
              </a:solidFill>
              <a:latin typeface="微軟正黑體" pitchFamily="34" charset="-120"/>
              <a:ea typeface="微軟正黑體" pitchFamily="34" charset="-120"/>
            </a:rPr>
            <a:t>規定</a:t>
          </a:r>
          <a:r>
            <a:rPr lang="zh-TW" b="1" dirty="0" smtClean="0">
              <a:latin typeface="微軟正黑體" pitchFamily="34" charset="-120"/>
              <a:ea typeface="微軟正黑體" pitchFamily="34" charset="-120"/>
            </a:rPr>
            <a:t>？</a:t>
          </a:r>
          <a:endParaRPr 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88E84DCB-153F-4AA6-9AD1-FFF5FFD7F7AA}" type="parTrans" cxnId="{2309EA3F-7522-49E3-80B7-DE4B63338EB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060B6439-A3A3-49D8-BC92-DB9C43F0189C}" type="sibTrans" cxnId="{2309EA3F-7522-49E3-80B7-DE4B63338EB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D2BA5B47-8DE9-4718-BA35-4804D3C18595}">
      <dgm:prSet/>
      <dgm:spPr/>
      <dgm:t>
        <a:bodyPr/>
        <a:lstStyle/>
        <a:p>
          <a:pPr rtl="0"/>
          <a:r>
            <a:rPr lang="zh-TW" dirty="0" smtClean="0">
              <a:latin typeface="微軟正黑體" pitchFamily="34" charset="-120"/>
              <a:ea typeface="微軟正黑體" pitchFamily="34" charset="-120"/>
            </a:rPr>
            <a:t>圖書館的參考書通常只能在館內閱讀，不能借回家。</a:t>
          </a:r>
          <a:endParaRPr lang="en-US" dirty="0">
            <a:latin typeface="微軟正黑體" pitchFamily="34" charset="-120"/>
            <a:ea typeface="微軟正黑體" pitchFamily="34" charset="-120"/>
          </a:endParaRPr>
        </a:p>
      </dgm:t>
    </dgm:pt>
    <dgm:pt modelId="{42899E85-9CD4-4746-AB5C-2B1482F8CF43}" type="parTrans" cxnId="{9BB6B064-1562-44C6-9A81-92C1C8CCF9A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43E569C4-376F-440B-ABDF-C30E4D590A01}" type="sibTrans" cxnId="{9BB6B064-1562-44C6-9A81-92C1C8CCF9A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0E1A6E36-B3FE-490B-B2F1-977E111682D3}">
      <dgm:prSet/>
      <dgm:spPr/>
      <dgm:t>
        <a:bodyPr/>
        <a:lstStyle/>
        <a:p>
          <a:pPr rtl="0"/>
          <a:r>
            <a:rPr lang="zh-TW" dirty="0" smtClean="0">
              <a:latin typeface="微軟正黑體" pitchFamily="34" charset="-120"/>
              <a:ea typeface="微軟正黑體" pitchFamily="34" charset="-120"/>
            </a:rPr>
            <a:t>你可以在館內把需要的資料影印或抄寫下來。</a:t>
          </a:r>
          <a:endParaRPr lang="zh-TW" dirty="0">
            <a:latin typeface="微軟正黑體" pitchFamily="34" charset="-120"/>
            <a:ea typeface="微軟正黑體" pitchFamily="34" charset="-120"/>
          </a:endParaRPr>
        </a:p>
      </dgm:t>
    </dgm:pt>
    <dgm:pt modelId="{6734A74A-722B-4727-BF06-03AEDABA10DD}" type="parTrans" cxnId="{317450C9-696B-4B02-A9B4-23FDBCCF8D7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B754D91E-4D9A-4B6F-B6F3-506BB32D3D82}" type="sibTrans" cxnId="{317450C9-696B-4B02-A9B4-23FDBCCF8D7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64DE3CF-B313-417C-9374-1533AD6B77B5}">
      <dgm:prSet/>
      <dgm:spPr/>
      <dgm:t>
        <a:bodyPr/>
        <a:lstStyle/>
        <a:p>
          <a:pPr rtl="0"/>
          <a:endParaRPr lang="en-US" dirty="0">
            <a:latin typeface="微軟正黑體" pitchFamily="34" charset="-120"/>
            <a:ea typeface="微軟正黑體" pitchFamily="34" charset="-120"/>
          </a:endParaRPr>
        </a:p>
      </dgm:t>
    </dgm:pt>
    <dgm:pt modelId="{DEA3928B-E444-46A5-B4F5-069227F5783C}" type="parTrans" cxnId="{D41348CB-443D-45E3-AA2C-724EB42BF39D}">
      <dgm:prSet/>
      <dgm:spPr/>
      <dgm:t>
        <a:bodyPr/>
        <a:lstStyle/>
        <a:p>
          <a:endParaRPr lang="zh-TW" altLang="en-US"/>
        </a:p>
      </dgm:t>
    </dgm:pt>
    <dgm:pt modelId="{916AA0A0-E23A-4A38-BFC1-5F5122203398}" type="sibTrans" cxnId="{D41348CB-443D-45E3-AA2C-724EB42BF39D}">
      <dgm:prSet/>
      <dgm:spPr/>
      <dgm:t>
        <a:bodyPr/>
        <a:lstStyle/>
        <a:p>
          <a:endParaRPr lang="zh-TW" altLang="en-US"/>
        </a:p>
      </dgm:t>
    </dgm:pt>
    <dgm:pt modelId="{13CB3810-8D99-45B6-BDAA-458935F2979B}">
      <dgm:prSet/>
      <dgm:spPr/>
      <dgm:t>
        <a:bodyPr/>
        <a:lstStyle/>
        <a:p>
          <a:pPr rtl="0"/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想全面認識某一種學科知識。</a:t>
          </a:r>
          <a:endParaRPr lang="en-US" dirty="0">
            <a:latin typeface="微軟正黑體" pitchFamily="34" charset="-120"/>
            <a:ea typeface="微軟正黑體" pitchFamily="34" charset="-120"/>
          </a:endParaRPr>
        </a:p>
      </dgm:t>
    </dgm:pt>
    <dgm:pt modelId="{C18F8412-54BB-470E-A7C0-EAF64C7F71D0}" type="parTrans" cxnId="{402BF218-0856-44C7-B048-4022D24315A3}">
      <dgm:prSet/>
      <dgm:spPr/>
      <dgm:t>
        <a:bodyPr/>
        <a:lstStyle/>
        <a:p>
          <a:endParaRPr lang="zh-TW" altLang="en-US"/>
        </a:p>
      </dgm:t>
    </dgm:pt>
    <dgm:pt modelId="{794F62A9-360C-44EB-A8C3-4AAE253D5B3E}" type="sibTrans" cxnId="{402BF218-0856-44C7-B048-4022D24315A3}">
      <dgm:prSet/>
      <dgm:spPr/>
      <dgm:t>
        <a:bodyPr/>
        <a:lstStyle/>
        <a:p>
          <a:endParaRPr lang="zh-TW" altLang="en-US"/>
        </a:p>
      </dgm:t>
    </dgm:pt>
    <dgm:pt modelId="{CE805879-D09C-425E-8CB8-A1FCD9E4335A}" type="pres">
      <dgm:prSet presAssocID="{6526DD8B-D26E-42CA-A78F-7737DD2CAB6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90F6391-4C28-4B3C-86DE-9AFFA540E38B}" type="pres">
      <dgm:prSet presAssocID="{B8E2C969-3E86-48FB-BE09-87958A9DB46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E87CBE-7B83-4155-ADEA-111E4CCFE096}" type="pres">
      <dgm:prSet presAssocID="{B8E2C969-3E86-48FB-BE09-87958A9DB46A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AD7B8A-B75F-41FE-83AB-1AB9E927021D}" type="pres">
      <dgm:prSet presAssocID="{A7E3239D-3F2D-4827-9248-0C53E561F84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4138413-D307-45AE-8256-C471323CA96B}" type="pres">
      <dgm:prSet presAssocID="{A7E3239D-3F2D-4827-9248-0C53E561F84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17450C9-696B-4B02-A9B4-23FDBCCF8D7A}" srcId="{A7E3239D-3F2D-4827-9248-0C53E561F84C}" destId="{0E1A6E36-B3FE-490B-B2F1-977E111682D3}" srcOrd="1" destOrd="0" parTransId="{6734A74A-722B-4727-BF06-03AEDABA10DD}" sibTransId="{B754D91E-4D9A-4B6F-B6F3-506BB32D3D82}"/>
    <dgm:cxn modelId="{EC7749D2-AB4B-416D-953A-72F02AF19389}" type="presOf" srcId="{864DE3CF-B313-417C-9374-1533AD6B77B5}" destId="{D2E87CBE-7B83-4155-ADEA-111E4CCFE096}" srcOrd="0" destOrd="2" presId="urn:microsoft.com/office/officeart/2005/8/layout/vList2"/>
    <dgm:cxn modelId="{2FBCFDAD-F373-448C-842F-8D3972EF4C4E}" type="presOf" srcId="{D2BA5B47-8DE9-4718-BA35-4804D3C18595}" destId="{74138413-D307-45AE-8256-C471323CA96B}" srcOrd="0" destOrd="0" presId="urn:microsoft.com/office/officeart/2005/8/layout/vList2"/>
    <dgm:cxn modelId="{135E071E-D49D-45F0-9998-B0B7F441A397}" type="presOf" srcId="{00E270D4-CC06-4676-92E2-00407696F130}" destId="{D2E87CBE-7B83-4155-ADEA-111E4CCFE096}" srcOrd="0" destOrd="0" presId="urn:microsoft.com/office/officeart/2005/8/layout/vList2"/>
    <dgm:cxn modelId="{799B8B80-764C-4C4C-956B-A9936E51F398}" type="presOf" srcId="{13CB3810-8D99-45B6-BDAA-458935F2979B}" destId="{D2E87CBE-7B83-4155-ADEA-111E4CCFE096}" srcOrd="0" destOrd="1" presId="urn:microsoft.com/office/officeart/2005/8/layout/vList2"/>
    <dgm:cxn modelId="{9BB6B064-1562-44C6-9A81-92C1C8CCF9AB}" srcId="{A7E3239D-3F2D-4827-9248-0C53E561F84C}" destId="{D2BA5B47-8DE9-4718-BA35-4804D3C18595}" srcOrd="0" destOrd="0" parTransId="{42899E85-9CD4-4746-AB5C-2B1482F8CF43}" sibTransId="{43E569C4-376F-440B-ABDF-C30E4D590A01}"/>
    <dgm:cxn modelId="{D41348CB-443D-45E3-AA2C-724EB42BF39D}" srcId="{B8E2C969-3E86-48FB-BE09-87958A9DB46A}" destId="{864DE3CF-B313-417C-9374-1533AD6B77B5}" srcOrd="2" destOrd="0" parTransId="{DEA3928B-E444-46A5-B4F5-069227F5783C}" sibTransId="{916AA0A0-E23A-4A38-BFC1-5F5122203398}"/>
    <dgm:cxn modelId="{402BF218-0856-44C7-B048-4022D24315A3}" srcId="{B8E2C969-3E86-48FB-BE09-87958A9DB46A}" destId="{13CB3810-8D99-45B6-BDAA-458935F2979B}" srcOrd="1" destOrd="0" parTransId="{C18F8412-54BB-470E-A7C0-EAF64C7F71D0}" sibTransId="{794F62A9-360C-44EB-A8C3-4AAE253D5B3E}"/>
    <dgm:cxn modelId="{D5DF9E84-1A3E-4FBD-8115-C5E7C1268556}" type="presOf" srcId="{0E1A6E36-B3FE-490B-B2F1-977E111682D3}" destId="{74138413-D307-45AE-8256-C471323CA96B}" srcOrd="0" destOrd="1" presId="urn:microsoft.com/office/officeart/2005/8/layout/vList2"/>
    <dgm:cxn modelId="{C9F36A9F-40BE-4100-8992-279562D62F78}" srcId="{6526DD8B-D26E-42CA-A78F-7737DD2CAB68}" destId="{B8E2C969-3E86-48FB-BE09-87958A9DB46A}" srcOrd="0" destOrd="0" parTransId="{5504662B-E4AA-4DFD-A7B6-8654C77EA49E}" sibTransId="{496B3A33-DF91-46AF-A981-E428596BCCCB}"/>
    <dgm:cxn modelId="{BAEBF85F-3E7F-4EC7-B209-4F21F7F9BE3D}" type="presOf" srcId="{6526DD8B-D26E-42CA-A78F-7737DD2CAB68}" destId="{CE805879-D09C-425E-8CB8-A1FCD9E4335A}" srcOrd="0" destOrd="0" presId="urn:microsoft.com/office/officeart/2005/8/layout/vList2"/>
    <dgm:cxn modelId="{7F574863-28F8-4E20-B262-CE82B1EA8A1F}" srcId="{B8E2C969-3E86-48FB-BE09-87958A9DB46A}" destId="{00E270D4-CC06-4676-92E2-00407696F130}" srcOrd="0" destOrd="0" parTransId="{7D796348-89B5-43B4-BCDA-130E81F67E5C}" sibTransId="{7D2270B7-BF34-4FBE-892D-A0CCDCC536D9}"/>
    <dgm:cxn modelId="{2309EA3F-7522-49E3-80B7-DE4B63338EB8}" srcId="{6526DD8B-D26E-42CA-A78F-7737DD2CAB68}" destId="{A7E3239D-3F2D-4827-9248-0C53E561F84C}" srcOrd="1" destOrd="0" parTransId="{88E84DCB-153F-4AA6-9AD1-FFF5FFD7F7AA}" sibTransId="{060B6439-A3A3-49D8-BC92-DB9C43F0189C}"/>
    <dgm:cxn modelId="{3B59E45D-156B-4018-9DB3-02E0CD3FBCF5}" type="presOf" srcId="{B8E2C969-3E86-48FB-BE09-87958A9DB46A}" destId="{990F6391-4C28-4B3C-86DE-9AFFA540E38B}" srcOrd="0" destOrd="0" presId="urn:microsoft.com/office/officeart/2005/8/layout/vList2"/>
    <dgm:cxn modelId="{FBCC392E-2DC5-4B72-BA54-368B198E82E6}" type="presOf" srcId="{A7E3239D-3F2D-4827-9248-0C53E561F84C}" destId="{20AD7B8A-B75F-41FE-83AB-1AB9E927021D}" srcOrd="0" destOrd="0" presId="urn:microsoft.com/office/officeart/2005/8/layout/vList2"/>
    <dgm:cxn modelId="{23414EAE-4873-49AB-AC03-898C3B517458}" type="presParOf" srcId="{CE805879-D09C-425E-8CB8-A1FCD9E4335A}" destId="{990F6391-4C28-4B3C-86DE-9AFFA540E38B}" srcOrd="0" destOrd="0" presId="urn:microsoft.com/office/officeart/2005/8/layout/vList2"/>
    <dgm:cxn modelId="{9FF73200-A397-4C4F-B1A0-C74DC25F1A5D}" type="presParOf" srcId="{CE805879-D09C-425E-8CB8-A1FCD9E4335A}" destId="{D2E87CBE-7B83-4155-ADEA-111E4CCFE096}" srcOrd="1" destOrd="0" presId="urn:microsoft.com/office/officeart/2005/8/layout/vList2"/>
    <dgm:cxn modelId="{053228F1-2828-421F-92A3-228FE8641599}" type="presParOf" srcId="{CE805879-D09C-425E-8CB8-A1FCD9E4335A}" destId="{20AD7B8A-B75F-41FE-83AB-1AB9E927021D}" srcOrd="2" destOrd="0" presId="urn:microsoft.com/office/officeart/2005/8/layout/vList2"/>
    <dgm:cxn modelId="{BAF768D4-C912-4F19-B399-6625E31281BA}" type="presParOf" srcId="{CE805879-D09C-425E-8CB8-A1FCD9E4335A}" destId="{74138413-D307-45AE-8256-C471323CA96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ACA0E2-73FB-4CA5-AA61-D71920292D4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94C13AE-DDEB-4FF0-9E5E-06EABA3D1FA6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目錄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344D3051-9D2F-468A-86F0-32E6EFAB3C15}" type="parTrans" cxnId="{AA8C642A-1F08-40B9-9384-088D69047A80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92FF1922-9E12-4E7F-A7BB-BA8EE2850B25}" type="sibTrans" cxnId="{AA8C642A-1F08-40B9-9384-088D69047A80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33CE60D-B18D-4FCF-AE40-D5DF46EE2537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附頁碼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3B7700AE-1700-4CA3-90E5-A0747675CE15}" type="parTrans" cxnId="{51921827-CF6D-4AAA-B816-6D9A0515BB8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E5CFE3B-F14C-4C0B-A364-19F0E077D012}" type="sibTrans" cxnId="{51921827-CF6D-4AAA-B816-6D9A0515BB8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D361924D-6944-4393-9E3C-2A1B6B103757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索引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6C3A0BE8-1232-4EC8-8EAB-66DD51EBF5CE}" type="parTrans" cxnId="{CE539D5B-630A-497A-B89B-0EB25D2D85F0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2BA07BD-6D4F-4828-8678-273EB9AC596C}" type="sibTrans" cxnId="{CE539D5B-630A-497A-B89B-0EB25D2D85F0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4B77BF57-37BC-484E-A5EC-FCE0069B742F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通常在書的後面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6BF569B5-0FA4-485F-BBE2-56A077577861}" type="parTrans" cxnId="{721CEAAF-AFCD-4AA0-8CBC-2A4C9AEA2972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32493CCA-75DD-4EDF-B592-3C200C8EF19E}" type="sibTrans" cxnId="{721CEAAF-AFCD-4AA0-8CBC-2A4C9AEA2972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6C80747-0715-4D3F-A52E-0D0277904523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也有單獨成冊的索引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687A0BD3-5624-46AA-B00C-314D82A5E287}" type="parTrans" cxnId="{CCC56C16-2AEE-42AD-925D-B8D8A185FA23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B9E747C-3DD1-4859-A466-E649814864DD}" type="sibTrans" cxnId="{CCC56C16-2AEE-42AD-925D-B8D8A185FA23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057F5379-FE57-4006-A8EB-8A556EC03681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通常在書的前面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125BD1D0-63CD-4F5D-80BD-A18DDFCCEE66}" type="parTrans" cxnId="{A7FD28F1-656E-40CC-97A1-18134A31C2C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FC5E8DBE-DE7F-4714-ADD2-7C4A30A98C69}" type="sibTrans" cxnId="{A7FD28F1-656E-40CC-97A1-18134A31C2C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845FF7F-9603-4685-81F8-48F15468396C}" type="pres">
      <dgm:prSet presAssocID="{34ACA0E2-73FB-4CA5-AA61-D71920292D4A}" presName="Name0" presStyleCnt="0">
        <dgm:presLayoutVars>
          <dgm:dir/>
          <dgm:animLvl val="lvl"/>
          <dgm:resizeHandles/>
        </dgm:presLayoutVars>
      </dgm:prSet>
      <dgm:spPr/>
    </dgm:pt>
    <dgm:pt modelId="{44207B8A-ECE6-4568-9681-102A04C18F78}" type="pres">
      <dgm:prSet presAssocID="{A94C13AE-DDEB-4FF0-9E5E-06EABA3D1FA6}" presName="linNode" presStyleCnt="0"/>
      <dgm:spPr/>
    </dgm:pt>
    <dgm:pt modelId="{FB2CE9A7-8618-4194-AFCC-F05A5A624CB5}" type="pres">
      <dgm:prSet presAssocID="{A94C13AE-DDEB-4FF0-9E5E-06EABA3D1FA6}" presName="parentShp" presStyleLbl="node1" presStyleIdx="0" presStyleCnt="2">
        <dgm:presLayoutVars>
          <dgm:bulletEnabled val="1"/>
        </dgm:presLayoutVars>
      </dgm:prSet>
      <dgm:spPr/>
    </dgm:pt>
    <dgm:pt modelId="{2F2BE90C-C9AC-403D-90C7-5CFE4168102E}" type="pres">
      <dgm:prSet presAssocID="{A94C13AE-DDEB-4FF0-9E5E-06EABA3D1FA6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6D183D4-B945-41AF-9E96-E66DB36F8C36}" type="pres">
      <dgm:prSet presAssocID="{92FF1922-9E12-4E7F-A7BB-BA8EE2850B25}" presName="spacing" presStyleCnt="0"/>
      <dgm:spPr/>
    </dgm:pt>
    <dgm:pt modelId="{BBB5809E-1330-4405-95EE-13C14819EEE7}" type="pres">
      <dgm:prSet presAssocID="{D361924D-6944-4393-9E3C-2A1B6B103757}" presName="linNode" presStyleCnt="0"/>
      <dgm:spPr/>
    </dgm:pt>
    <dgm:pt modelId="{64F933C5-DB07-4818-BB2A-E17E4B9A2CB3}" type="pres">
      <dgm:prSet presAssocID="{D361924D-6944-4393-9E3C-2A1B6B103757}" presName="parentShp" presStyleLbl="node1" presStyleIdx="1" presStyleCnt="2">
        <dgm:presLayoutVars>
          <dgm:bulletEnabled val="1"/>
        </dgm:presLayoutVars>
      </dgm:prSet>
      <dgm:spPr/>
    </dgm:pt>
    <dgm:pt modelId="{C5517E9D-887C-493D-80E5-BD5DB6E822C5}" type="pres">
      <dgm:prSet presAssocID="{D361924D-6944-4393-9E3C-2A1B6B103757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2DC0956-8AE0-457F-9B40-6AAE89E556D8}" type="presOf" srcId="{A94C13AE-DDEB-4FF0-9E5E-06EABA3D1FA6}" destId="{FB2CE9A7-8618-4194-AFCC-F05A5A624CB5}" srcOrd="0" destOrd="0" presId="urn:microsoft.com/office/officeart/2005/8/layout/vList6"/>
    <dgm:cxn modelId="{51921827-CF6D-4AAA-B816-6D9A0515BB8B}" srcId="{A94C13AE-DDEB-4FF0-9E5E-06EABA3D1FA6}" destId="{533CE60D-B18D-4FCF-AE40-D5DF46EE2537}" srcOrd="0" destOrd="0" parTransId="{3B7700AE-1700-4CA3-90E5-A0747675CE15}" sibTransId="{1E5CFE3B-F14C-4C0B-A364-19F0E077D012}"/>
    <dgm:cxn modelId="{8082C579-C919-4744-ADC6-B66031351BFF}" type="presOf" srcId="{4B77BF57-37BC-484E-A5EC-FCE0069B742F}" destId="{C5517E9D-887C-493D-80E5-BD5DB6E822C5}" srcOrd="0" destOrd="0" presId="urn:microsoft.com/office/officeart/2005/8/layout/vList6"/>
    <dgm:cxn modelId="{5FAC02E6-804B-41A6-B492-197945E8F460}" type="presOf" srcId="{16C80747-0715-4D3F-A52E-0D0277904523}" destId="{C5517E9D-887C-493D-80E5-BD5DB6E822C5}" srcOrd="0" destOrd="1" presId="urn:microsoft.com/office/officeart/2005/8/layout/vList6"/>
    <dgm:cxn modelId="{C0083A46-0D17-4CFB-AF1A-850ED0884590}" type="presOf" srcId="{D361924D-6944-4393-9E3C-2A1B6B103757}" destId="{64F933C5-DB07-4818-BB2A-E17E4B9A2CB3}" srcOrd="0" destOrd="0" presId="urn:microsoft.com/office/officeart/2005/8/layout/vList6"/>
    <dgm:cxn modelId="{AA8C642A-1F08-40B9-9384-088D69047A80}" srcId="{34ACA0E2-73FB-4CA5-AA61-D71920292D4A}" destId="{A94C13AE-DDEB-4FF0-9E5E-06EABA3D1FA6}" srcOrd="0" destOrd="0" parTransId="{344D3051-9D2F-468A-86F0-32E6EFAB3C15}" sibTransId="{92FF1922-9E12-4E7F-A7BB-BA8EE2850B25}"/>
    <dgm:cxn modelId="{D3ABA5A5-5BA3-49B4-AC76-7D3161B3D3A8}" type="presOf" srcId="{34ACA0E2-73FB-4CA5-AA61-D71920292D4A}" destId="{1845FF7F-9603-4685-81F8-48F15468396C}" srcOrd="0" destOrd="0" presId="urn:microsoft.com/office/officeart/2005/8/layout/vList6"/>
    <dgm:cxn modelId="{89B1E329-418D-4D1E-89B5-D469F6EFCEE0}" type="presOf" srcId="{057F5379-FE57-4006-A8EB-8A556EC03681}" destId="{2F2BE90C-C9AC-403D-90C7-5CFE4168102E}" srcOrd="0" destOrd="1" presId="urn:microsoft.com/office/officeart/2005/8/layout/vList6"/>
    <dgm:cxn modelId="{CCC56C16-2AEE-42AD-925D-B8D8A185FA23}" srcId="{D361924D-6944-4393-9E3C-2A1B6B103757}" destId="{16C80747-0715-4D3F-A52E-0D0277904523}" srcOrd="1" destOrd="0" parTransId="{687A0BD3-5624-46AA-B00C-314D82A5E287}" sibTransId="{1B9E747C-3DD1-4859-A466-E649814864DD}"/>
    <dgm:cxn modelId="{CE539D5B-630A-497A-B89B-0EB25D2D85F0}" srcId="{34ACA0E2-73FB-4CA5-AA61-D71920292D4A}" destId="{D361924D-6944-4393-9E3C-2A1B6B103757}" srcOrd="1" destOrd="0" parTransId="{6C3A0BE8-1232-4EC8-8EAB-66DD51EBF5CE}" sibTransId="{22BA07BD-6D4F-4828-8678-273EB9AC596C}"/>
    <dgm:cxn modelId="{A7FD28F1-656E-40CC-97A1-18134A31C2CA}" srcId="{A94C13AE-DDEB-4FF0-9E5E-06EABA3D1FA6}" destId="{057F5379-FE57-4006-A8EB-8A556EC03681}" srcOrd="1" destOrd="0" parTransId="{125BD1D0-63CD-4F5D-80BD-A18DDFCCEE66}" sibTransId="{FC5E8DBE-DE7F-4714-ADD2-7C4A30A98C69}"/>
    <dgm:cxn modelId="{0C570F84-7717-4ECF-81B0-5417D31DE854}" type="presOf" srcId="{533CE60D-B18D-4FCF-AE40-D5DF46EE2537}" destId="{2F2BE90C-C9AC-403D-90C7-5CFE4168102E}" srcOrd="0" destOrd="0" presId="urn:microsoft.com/office/officeart/2005/8/layout/vList6"/>
    <dgm:cxn modelId="{721CEAAF-AFCD-4AA0-8CBC-2A4C9AEA2972}" srcId="{D361924D-6944-4393-9E3C-2A1B6B103757}" destId="{4B77BF57-37BC-484E-A5EC-FCE0069B742F}" srcOrd="0" destOrd="0" parTransId="{6BF569B5-0FA4-485F-BBE2-56A077577861}" sibTransId="{32493CCA-75DD-4EDF-B592-3C200C8EF19E}"/>
    <dgm:cxn modelId="{C9AD2D6B-E5DE-4ADC-92EB-C07F3E84F8AF}" type="presParOf" srcId="{1845FF7F-9603-4685-81F8-48F15468396C}" destId="{44207B8A-ECE6-4568-9681-102A04C18F78}" srcOrd="0" destOrd="0" presId="urn:microsoft.com/office/officeart/2005/8/layout/vList6"/>
    <dgm:cxn modelId="{AF76B816-01FC-4417-80B0-84E8CF596CA8}" type="presParOf" srcId="{44207B8A-ECE6-4568-9681-102A04C18F78}" destId="{FB2CE9A7-8618-4194-AFCC-F05A5A624CB5}" srcOrd="0" destOrd="0" presId="urn:microsoft.com/office/officeart/2005/8/layout/vList6"/>
    <dgm:cxn modelId="{88A6CD62-4348-4A4A-B767-92A3064E971F}" type="presParOf" srcId="{44207B8A-ECE6-4568-9681-102A04C18F78}" destId="{2F2BE90C-C9AC-403D-90C7-5CFE4168102E}" srcOrd="1" destOrd="0" presId="urn:microsoft.com/office/officeart/2005/8/layout/vList6"/>
    <dgm:cxn modelId="{C2585706-B11C-4D60-B4A1-05B1ADB93FF3}" type="presParOf" srcId="{1845FF7F-9603-4685-81F8-48F15468396C}" destId="{86D183D4-B945-41AF-9E96-E66DB36F8C36}" srcOrd="1" destOrd="0" presId="urn:microsoft.com/office/officeart/2005/8/layout/vList6"/>
    <dgm:cxn modelId="{9B22A3E1-AC46-45ED-8768-7BE664599E13}" type="presParOf" srcId="{1845FF7F-9603-4685-81F8-48F15468396C}" destId="{BBB5809E-1330-4405-95EE-13C14819EEE7}" srcOrd="2" destOrd="0" presId="urn:microsoft.com/office/officeart/2005/8/layout/vList6"/>
    <dgm:cxn modelId="{AB493652-2CD5-4788-9320-CB87E0EDAD99}" type="presParOf" srcId="{BBB5809E-1330-4405-95EE-13C14819EEE7}" destId="{64F933C5-DB07-4818-BB2A-E17E4B9A2CB3}" srcOrd="0" destOrd="0" presId="urn:microsoft.com/office/officeart/2005/8/layout/vList6"/>
    <dgm:cxn modelId="{DD703A25-F20A-4424-8D24-7ECC124FF9A5}" type="presParOf" srcId="{BBB5809E-1330-4405-95EE-13C14819EEE7}" destId="{C5517E9D-887C-493D-80E5-BD5DB6E822C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0F6391-4C28-4B3C-86DE-9AFFA540E38B}">
      <dsp:nvSpPr>
        <dsp:cNvPr id="0" name=""/>
        <dsp:cNvSpPr/>
      </dsp:nvSpPr>
      <dsp:spPr>
        <a:xfrm>
          <a:off x="0" y="92119"/>
          <a:ext cx="7139136" cy="8522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1" kern="1200" dirty="0" smtClean="0">
              <a:solidFill>
                <a:srgbClr val="FFFF66"/>
              </a:solidFill>
              <a:latin typeface="微軟正黑體" pitchFamily="34" charset="-120"/>
              <a:ea typeface="微軟正黑體" pitchFamily="34" charset="-120"/>
            </a:rPr>
            <a:t>什麼時候</a:t>
          </a:r>
          <a:r>
            <a:rPr lang="zh-TW" sz="2400" b="1" kern="1200" dirty="0" smtClean="0">
              <a:latin typeface="微軟正黑體" pitchFamily="34" charset="-120"/>
              <a:ea typeface="微軟正黑體" pitchFamily="34" charset="-120"/>
            </a:rPr>
            <a:t>需要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使用</a:t>
          </a:r>
          <a:r>
            <a:rPr lang="zh-TW" altLang="en-US" sz="2400" b="1" kern="1200" dirty="0" smtClean="0">
              <a:solidFill>
                <a:srgbClr val="FFFF66"/>
              </a:solidFill>
              <a:latin typeface="微軟正黑體" pitchFamily="34" charset="-120"/>
              <a:ea typeface="微軟正黑體" pitchFamily="34" charset="-120"/>
            </a:rPr>
            <a:t>百科全書</a:t>
          </a:r>
          <a:r>
            <a:rPr lang="zh-TW" sz="2400" b="1" kern="1200" dirty="0" smtClean="0">
              <a:latin typeface="微軟正黑體" pitchFamily="34" charset="-120"/>
              <a:ea typeface="微軟正黑體" pitchFamily="34" charset="-120"/>
            </a:rPr>
            <a:t>？</a:t>
          </a:r>
          <a:endParaRPr 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92119"/>
        <a:ext cx="7139136" cy="852271"/>
      </dsp:txXfrm>
    </dsp:sp>
    <dsp:sp modelId="{D2E87CBE-7B83-4155-ADEA-111E4CCFE096}">
      <dsp:nvSpPr>
        <dsp:cNvPr id="0" name=""/>
        <dsp:cNvSpPr/>
      </dsp:nvSpPr>
      <dsp:spPr>
        <a:xfrm>
          <a:off x="0" y="944391"/>
          <a:ext cx="7139136" cy="1593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668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sz="2200" kern="1200" dirty="0" smtClean="0">
              <a:latin typeface="微軟正黑體" pitchFamily="34" charset="-120"/>
              <a:ea typeface="微軟正黑體" pitchFamily="34" charset="-120"/>
            </a:rPr>
            <a:t>查資料</a:t>
          </a:r>
          <a:r>
            <a:rPr lang="zh-TW" altLang="en-US" sz="2200" kern="1200" dirty="0" smtClean="0">
              <a:latin typeface="微軟正黑體" pitchFamily="34" charset="-120"/>
              <a:ea typeface="微軟正黑體" pitchFamily="34" charset="-120"/>
            </a:rPr>
            <a:t>的時候</a:t>
          </a:r>
          <a:r>
            <a:rPr lang="zh-TW" sz="2200" kern="1200" dirty="0" smtClean="0">
              <a:latin typeface="微軟正黑體" pitchFamily="34" charset="-120"/>
              <a:ea typeface="微軟正黑體" pitchFamily="34" charset="-120"/>
            </a:rPr>
            <a:t>。</a:t>
          </a:r>
          <a:endParaRPr lang="en-US" sz="2200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200" kern="1200" dirty="0" smtClean="0">
              <a:latin typeface="微軟正黑體" pitchFamily="34" charset="-120"/>
              <a:ea typeface="微軟正黑體" pitchFamily="34" charset="-120"/>
            </a:rPr>
            <a:t>想全面認識某一種學科知識。</a:t>
          </a:r>
          <a:endParaRPr lang="en-US" sz="2200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2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944391"/>
        <a:ext cx="7139136" cy="1593900"/>
      </dsp:txXfrm>
    </dsp:sp>
    <dsp:sp modelId="{20AD7B8A-B75F-41FE-83AB-1AB9E927021D}">
      <dsp:nvSpPr>
        <dsp:cNvPr id="0" name=""/>
        <dsp:cNvSpPr/>
      </dsp:nvSpPr>
      <dsp:spPr>
        <a:xfrm>
          <a:off x="0" y="2538291"/>
          <a:ext cx="7139136" cy="8522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800" b="1" kern="1200" dirty="0" smtClean="0">
              <a:latin typeface="微軟正黑體" pitchFamily="34" charset="-120"/>
              <a:ea typeface="微軟正黑體" pitchFamily="34" charset="-120"/>
            </a:rPr>
            <a:t>使用</a:t>
          </a:r>
          <a:r>
            <a:rPr lang="zh-TW" sz="2800" b="1" kern="1200" dirty="0" smtClean="0">
              <a:solidFill>
                <a:srgbClr val="FFFF66"/>
              </a:solidFill>
              <a:latin typeface="微軟正黑體" pitchFamily="34" charset="-120"/>
              <a:ea typeface="微軟正黑體" pitchFamily="34" charset="-120"/>
            </a:rPr>
            <a:t>百科全書</a:t>
          </a:r>
          <a:r>
            <a:rPr lang="zh-TW" sz="2800" b="1" kern="1200" dirty="0" smtClean="0">
              <a:latin typeface="微軟正黑體" pitchFamily="34" charset="-120"/>
              <a:ea typeface="微軟正黑體" pitchFamily="34" charset="-120"/>
            </a:rPr>
            <a:t>有什麼</a:t>
          </a:r>
          <a:r>
            <a:rPr lang="zh-TW" sz="2800" b="1" kern="1200" dirty="0" smtClean="0">
              <a:solidFill>
                <a:srgbClr val="FFFF66"/>
              </a:solidFill>
              <a:latin typeface="微軟正黑體" pitchFamily="34" charset="-120"/>
              <a:ea typeface="微軟正黑體" pitchFamily="34" charset="-120"/>
            </a:rPr>
            <a:t>規定</a:t>
          </a:r>
          <a:r>
            <a:rPr lang="zh-TW" sz="2800" b="1" kern="1200" dirty="0" smtClean="0">
              <a:latin typeface="微軟正黑體" pitchFamily="34" charset="-120"/>
              <a:ea typeface="微軟正黑體" pitchFamily="34" charset="-120"/>
            </a:rPr>
            <a:t>？</a:t>
          </a:r>
          <a:endParaRPr 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2538291"/>
        <a:ext cx="7139136" cy="852271"/>
      </dsp:txXfrm>
    </dsp:sp>
    <dsp:sp modelId="{74138413-D307-45AE-8256-C471323CA96B}">
      <dsp:nvSpPr>
        <dsp:cNvPr id="0" name=""/>
        <dsp:cNvSpPr/>
      </dsp:nvSpPr>
      <dsp:spPr>
        <a:xfrm>
          <a:off x="0" y="3390563"/>
          <a:ext cx="7139136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668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sz="2200" kern="1200" dirty="0" smtClean="0">
              <a:latin typeface="微軟正黑體" pitchFamily="34" charset="-120"/>
              <a:ea typeface="微軟正黑體" pitchFamily="34" charset="-120"/>
            </a:rPr>
            <a:t>圖書館的參考書通常只能在館內閱讀，不能借回家。</a:t>
          </a:r>
          <a:endParaRPr lang="en-US" sz="2200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sz="2200" kern="1200" dirty="0" smtClean="0">
              <a:latin typeface="微軟正黑體" pitchFamily="34" charset="-120"/>
              <a:ea typeface="微軟正黑體" pitchFamily="34" charset="-120"/>
            </a:rPr>
            <a:t>你可以在館內把需要的資料影印或抄寫下來。</a:t>
          </a:r>
          <a:endParaRPr lang="zh-TW" sz="22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3390563"/>
        <a:ext cx="7139136" cy="10432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2BE90C-C9AC-403D-90C7-5CFE4168102E}">
      <dsp:nvSpPr>
        <dsp:cNvPr id="0" name=""/>
        <dsp:cNvSpPr/>
      </dsp:nvSpPr>
      <dsp:spPr>
        <a:xfrm>
          <a:off x="2947392" y="496"/>
          <a:ext cx="4421088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latin typeface="微軟正黑體" pitchFamily="34" charset="-120"/>
              <a:ea typeface="微軟正黑體" pitchFamily="34" charset="-120"/>
            </a:rPr>
            <a:t>附頁碼</a:t>
          </a:r>
          <a:endParaRPr lang="zh-TW" altLang="en-US" sz="2900" kern="1200" dirty="0"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latin typeface="微軟正黑體" pitchFamily="34" charset="-120"/>
              <a:ea typeface="微軟正黑體" pitchFamily="34" charset="-120"/>
            </a:rPr>
            <a:t>通常在書的前面</a:t>
          </a:r>
          <a:endParaRPr lang="zh-TW" altLang="en-US" sz="29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947392" y="496"/>
        <a:ext cx="4421088" cy="1934765"/>
      </dsp:txXfrm>
    </dsp:sp>
    <dsp:sp modelId="{FB2CE9A7-8618-4194-AFCC-F05A5A624CB5}">
      <dsp:nvSpPr>
        <dsp:cNvPr id="0" name=""/>
        <dsp:cNvSpPr/>
      </dsp:nvSpPr>
      <dsp:spPr>
        <a:xfrm>
          <a:off x="0" y="496"/>
          <a:ext cx="2947392" cy="19347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 smtClean="0">
              <a:latin typeface="微軟正黑體" pitchFamily="34" charset="-120"/>
              <a:ea typeface="微軟正黑體" pitchFamily="34" charset="-120"/>
            </a:rPr>
            <a:t>目錄</a:t>
          </a:r>
          <a:endParaRPr lang="zh-TW" altLang="en-US" sz="65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496"/>
        <a:ext cx="2947392" cy="1934765"/>
      </dsp:txXfrm>
    </dsp:sp>
    <dsp:sp modelId="{C5517E9D-887C-493D-80E5-BD5DB6E822C5}">
      <dsp:nvSpPr>
        <dsp:cNvPr id="0" name=""/>
        <dsp:cNvSpPr/>
      </dsp:nvSpPr>
      <dsp:spPr>
        <a:xfrm>
          <a:off x="2947392" y="2128738"/>
          <a:ext cx="4421088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latin typeface="微軟正黑體" pitchFamily="34" charset="-120"/>
              <a:ea typeface="微軟正黑體" pitchFamily="34" charset="-120"/>
            </a:rPr>
            <a:t>通常在書的後面</a:t>
          </a:r>
          <a:endParaRPr lang="zh-TW" altLang="en-US" sz="2900" kern="1200" dirty="0"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latin typeface="微軟正黑體" pitchFamily="34" charset="-120"/>
              <a:ea typeface="微軟正黑體" pitchFamily="34" charset="-120"/>
            </a:rPr>
            <a:t>也有單獨成冊的索引</a:t>
          </a:r>
          <a:endParaRPr lang="zh-TW" altLang="en-US" sz="29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947392" y="2128738"/>
        <a:ext cx="4421088" cy="1934765"/>
      </dsp:txXfrm>
    </dsp:sp>
    <dsp:sp modelId="{64F933C5-DB07-4818-BB2A-E17E4B9A2CB3}">
      <dsp:nvSpPr>
        <dsp:cNvPr id="0" name=""/>
        <dsp:cNvSpPr/>
      </dsp:nvSpPr>
      <dsp:spPr>
        <a:xfrm>
          <a:off x="0" y="2128738"/>
          <a:ext cx="2947392" cy="19347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 smtClean="0">
              <a:latin typeface="微軟正黑體" pitchFamily="34" charset="-120"/>
              <a:ea typeface="微軟正黑體" pitchFamily="34" charset="-120"/>
            </a:rPr>
            <a:t>索引</a:t>
          </a:r>
          <a:endParaRPr lang="zh-TW" altLang="en-US" sz="65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2128738"/>
        <a:ext cx="2947392" cy="1934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89CDE05-55EA-4DE1-B650-1997B6F6A463}" type="datetimeFigureOut">
              <a:rPr lang="zh-TW" altLang="en-US" smtClean="0"/>
              <a:pPr/>
              <a:t>2018/6/5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164106D-FF5A-4DF9-8227-F9FD7401485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1399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1200" dirty="0" smtClean="0"/>
              <a:t>1.</a:t>
            </a:r>
            <a:r>
              <a:rPr lang="en-US" altLang="zh-TW" sz="1200" baseline="0" dirty="0" smtClean="0"/>
              <a:t> </a:t>
            </a:r>
            <a:r>
              <a:rPr lang="zh-TW" altLang="en-US" sz="1200" dirty="0" smtClean="0"/>
              <a:t>將</a:t>
            </a:r>
            <a:r>
              <a:rPr lang="zh-TW" altLang="zh-TW" sz="1200" dirty="0" smtClean="0"/>
              <a:t>知識內容分門別類、編排成冊，可以讓我們查找很多資料、充實知識的書，我們稱作「</a:t>
            </a:r>
            <a:r>
              <a:rPr lang="zh-TW" altLang="zh-TW" sz="1200" dirty="0" smtClean="0">
                <a:solidFill>
                  <a:srgbClr val="FF0000"/>
                </a:solidFill>
              </a:rPr>
              <a:t>參考書</a:t>
            </a:r>
            <a:r>
              <a:rPr lang="zh-TW" altLang="zh-TW" sz="1200" dirty="0" smtClean="0"/>
              <a:t>」或「</a:t>
            </a:r>
            <a:r>
              <a:rPr lang="zh-TW" altLang="zh-TW" sz="1200" dirty="0" smtClean="0">
                <a:solidFill>
                  <a:srgbClr val="FF0000"/>
                </a:solidFill>
              </a:rPr>
              <a:t>工具書</a:t>
            </a:r>
            <a:r>
              <a:rPr lang="zh-TW" altLang="zh-TW" sz="1200" dirty="0" smtClean="0"/>
              <a:t>」。</a:t>
            </a:r>
            <a:endParaRPr lang="en-US" altLang="zh-TW" sz="1200" dirty="0" smtClean="0"/>
          </a:p>
          <a:p>
            <a:r>
              <a:rPr lang="en-US" altLang="zh-TW" sz="1200" dirty="0" smtClean="0"/>
              <a:t>2. </a:t>
            </a:r>
            <a:r>
              <a:rPr lang="zh-TW" altLang="zh-TW" sz="1200" dirty="0" smtClean="0"/>
              <a:t>像是字典、辭典、地圖</a:t>
            </a:r>
            <a:r>
              <a:rPr lang="zh-TW" altLang="en-US" sz="1200" dirty="0" smtClean="0"/>
              <a:t>集</a:t>
            </a:r>
            <a:r>
              <a:rPr lang="en-US" altLang="zh-TW" sz="1200" dirty="0" smtClean="0"/>
              <a:t>……</a:t>
            </a:r>
            <a:r>
              <a:rPr lang="zh-TW" altLang="zh-TW" sz="1200" dirty="0" smtClean="0"/>
              <a:t>都屬於參考書，我們今天要介紹的「</a:t>
            </a:r>
            <a:r>
              <a:rPr lang="zh-TW" altLang="zh-TW" sz="1200" dirty="0" smtClean="0">
                <a:solidFill>
                  <a:srgbClr val="FF0000"/>
                </a:solidFill>
              </a:rPr>
              <a:t>百科全書</a:t>
            </a:r>
            <a:r>
              <a:rPr lang="zh-TW" altLang="zh-TW" sz="1200" dirty="0" smtClean="0"/>
              <a:t>」也是參考書的一種。</a:t>
            </a:r>
            <a:endParaRPr lang="zh-TW" altLang="en-US" sz="1200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4106D-FF5A-4DF9-8227-F9FD74014851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百科全書</a:t>
            </a:r>
            <a:r>
              <a:rPr lang="en-US" altLang="zh-TW" dirty="0" smtClean="0"/>
              <a:t>:</a:t>
            </a:r>
            <a:r>
              <a:rPr lang="zh-TW" altLang="en-US" dirty="0" smtClean="0"/>
              <a:t>將人類的所有知識，分門別類釐定為許多條目，用簡要的文字敘述，再依特定的方式排列，以便檢索的參考書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4106D-FF5A-4DF9-8227-F9FD7401485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百科全書</a:t>
            </a:r>
            <a:r>
              <a:rPr lang="en-US" altLang="zh-TW" dirty="0" smtClean="0"/>
              <a:t>:</a:t>
            </a:r>
            <a:r>
              <a:rPr lang="zh-TW" altLang="en-US" dirty="0" smtClean="0"/>
              <a:t> 介紹人類一切門類知識或某一門類知識的工具書。供查檢所需知識和事實資料之用。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4106D-FF5A-4DF9-8227-F9FD7401485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本書在國立公共圖書館電子書服務平台（</a:t>
            </a:r>
            <a:r>
              <a:rPr lang="en-US" altLang="zh-TW" dirty="0" smtClean="0"/>
              <a:t>ebook.nlpi.edu.tw</a:t>
            </a:r>
            <a:r>
              <a:rPr lang="zh-TW" altLang="en-US" dirty="0" smtClean="0"/>
              <a:t>）可借閱電子書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4106D-FF5A-4DF9-8227-F9FD74014851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以【</a:t>
            </a:r>
            <a:r>
              <a:rPr lang="zh-TW" altLang="zh-TW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兒童圖解恐龍百科】</a:t>
            </a:r>
            <a:r>
              <a:rPr lang="zh-TW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為例，這本百科全書的附錄有「索引」，按注音符號次序排列，在每條「題則」的後方註明所在頁碼。另外，在書前也附有閱讀指南，介紹本書內容的編排方式，也告訴你如何閱讀本書。</a:t>
            </a:r>
            <a:endParaRPr lang="en-US" altLang="zh-TW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老師示範～</a:t>
            </a:r>
            <a:r>
              <a:rPr lang="zh-TW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只要依照注音符號的順序，再對照後方標示的頁碼，按圖索驥，很快的可以查到你想找的資料囉！</a:t>
            </a:r>
          </a:p>
          <a:p>
            <a:endParaRPr lang="en-US" altLang="zh-TW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4106D-FF5A-4DF9-8227-F9FD74014851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4106D-FF5A-4DF9-8227-F9FD74014851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E752-A0B0-4764-876E-C6EFCF5BDBDC}" type="datetimeFigureOut">
              <a:rPr lang="zh-TW" altLang="en-US" smtClean="0"/>
              <a:pPr/>
              <a:t>2018/6/5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ECA1-C4B7-443B-82C1-834FBA0B08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E752-A0B0-4764-876E-C6EFCF5BDBDC}" type="datetimeFigureOut">
              <a:rPr lang="zh-TW" altLang="en-US" smtClean="0"/>
              <a:pPr/>
              <a:t>2018/6/5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ECA1-C4B7-443B-82C1-834FBA0B08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E752-A0B0-4764-876E-C6EFCF5BDBDC}" type="datetimeFigureOut">
              <a:rPr lang="zh-TW" altLang="en-US" smtClean="0"/>
              <a:pPr/>
              <a:t>2018/6/5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ECA1-C4B7-443B-82C1-834FBA0B08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E752-A0B0-4764-876E-C6EFCF5BDBDC}" type="datetimeFigureOut">
              <a:rPr lang="zh-TW" altLang="en-US" smtClean="0"/>
              <a:pPr/>
              <a:t>2018/6/5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ECA1-C4B7-443B-82C1-834FBA0B08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E752-A0B0-4764-876E-C6EFCF5BDBDC}" type="datetimeFigureOut">
              <a:rPr lang="zh-TW" altLang="en-US" smtClean="0"/>
              <a:pPr/>
              <a:t>2018/6/5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ECA1-C4B7-443B-82C1-834FBA0B08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E752-A0B0-4764-876E-C6EFCF5BDBDC}" type="datetimeFigureOut">
              <a:rPr lang="zh-TW" altLang="en-US" smtClean="0"/>
              <a:pPr/>
              <a:t>2018/6/5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ECA1-C4B7-443B-82C1-834FBA0B08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E752-A0B0-4764-876E-C6EFCF5BDBDC}" type="datetimeFigureOut">
              <a:rPr lang="zh-TW" altLang="en-US" smtClean="0"/>
              <a:pPr/>
              <a:t>2018/6/5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ECA1-C4B7-443B-82C1-834FBA0B08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E752-A0B0-4764-876E-C6EFCF5BDBDC}" type="datetimeFigureOut">
              <a:rPr lang="zh-TW" altLang="en-US" smtClean="0"/>
              <a:pPr/>
              <a:t>2018/6/5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ECA1-C4B7-443B-82C1-834FBA0B08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E752-A0B0-4764-876E-C6EFCF5BDBDC}" type="datetimeFigureOut">
              <a:rPr lang="zh-TW" altLang="en-US" smtClean="0"/>
              <a:pPr/>
              <a:t>2018/6/5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ECA1-C4B7-443B-82C1-834FBA0B08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E752-A0B0-4764-876E-C6EFCF5BDBDC}" type="datetimeFigureOut">
              <a:rPr lang="zh-TW" altLang="en-US" smtClean="0"/>
              <a:pPr/>
              <a:t>2018/6/5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ECA1-C4B7-443B-82C1-834FBA0B08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E752-A0B0-4764-876E-C6EFCF5BDBDC}" type="datetimeFigureOut">
              <a:rPr lang="zh-TW" altLang="en-US" smtClean="0"/>
              <a:pPr/>
              <a:t>2018/6/5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ECA1-C4B7-443B-82C1-834FBA0B08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背景"/>
          <p:cNvPicPr>
            <a:picLocks noChangeAspect="1" noChangeArrowheads="1"/>
          </p:cNvPicPr>
          <p:nvPr userDrawn="1"/>
        </p:nvPicPr>
        <p:blipFill>
          <a:blip r:embed="rId13" cstate="print"/>
          <a:srcRect t="16083" b="356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華康細圓體" pitchFamily="49" charset="-120"/>
                <a:ea typeface="華康細圓體" pitchFamily="49" charset="-120"/>
              </a:defRPr>
            </a:lvl1pPr>
          </a:lstStyle>
          <a:p>
            <a:fld id="{6E33E752-A0B0-4764-876E-C6EFCF5BDBDC}" type="datetimeFigureOut">
              <a:rPr lang="zh-TW" altLang="en-US" smtClean="0"/>
              <a:pPr/>
              <a:t>2018/6/5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華康細圓體" pitchFamily="49" charset="-120"/>
                <a:ea typeface="華康細圓體" pitchFamily="49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華康細圓體" pitchFamily="49" charset="-120"/>
                <a:ea typeface="華康細圓體" pitchFamily="49" charset="-120"/>
              </a:defRPr>
            </a:lvl1pPr>
          </a:lstStyle>
          <a:p>
            <a:fld id="{7619ECA1-C4B7-443B-82C1-834FBA0B08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18.xml"/><Relationship Id="rId7" Type="http://schemas.openxmlformats.org/officeDocument/2006/relationships/slide" Target="slide3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slide" Target="slide28.xml"/><Relationship Id="rId5" Type="http://schemas.openxmlformats.org/officeDocument/2006/relationships/slide" Target="slide24.xml"/><Relationship Id="rId10" Type="http://schemas.openxmlformats.org/officeDocument/2006/relationships/slide" Target="slide34.xml"/><Relationship Id="rId4" Type="http://schemas.openxmlformats.org/officeDocument/2006/relationships/slide" Target="slide30.xml"/><Relationship Id="rId9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-79DfKrPK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" TargetMode="External"/><Relationship Id="rId2" Type="http://schemas.openxmlformats.org/officeDocument/2006/relationships/hyperlink" Target="http://www.wikipedi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手繪新館有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3644900"/>
            <a:ext cx="6732587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rgbClr val="CC0099"/>
                </a:solidFill>
              </a:rPr>
              <a:t>認識</a:t>
            </a:r>
            <a:r>
              <a:rPr lang="zh-TW" altLang="en-US" sz="6000" dirty="0" smtClean="0">
                <a:solidFill>
                  <a:srgbClr val="0000FF"/>
                </a:solidFill>
              </a:rPr>
              <a:t>百科全書</a:t>
            </a:r>
            <a:endParaRPr lang="zh-TW" altLang="en-US" sz="5400" dirty="0">
              <a:solidFill>
                <a:srgbClr val="0000FF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波浪 5"/>
          <p:cNvSpPr/>
          <p:nvPr/>
        </p:nvSpPr>
        <p:spPr>
          <a:xfrm rot="20854022">
            <a:off x="543848" y="1410800"/>
            <a:ext cx="3013330" cy="1135405"/>
          </a:xfrm>
          <a:prstGeom prst="wave">
            <a:avLst>
              <a:gd name="adj1" fmla="val 12500"/>
              <a:gd name="adj2" fmla="val -416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華康細圓體" pitchFamily="49" charset="-120"/>
                <a:ea typeface="華康細圓體" pitchFamily="49" charset="-120"/>
              </a:rPr>
              <a:t>知識百寶袋</a:t>
            </a:r>
            <a:endParaRPr lang="zh-TW" altLang="en-US" sz="3600" b="1" dirty="0"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7" name="Picture 2" descr="H:\A進行中工作\圖書館向量\數位領航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49280"/>
            <a:ext cx="2435746" cy="756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國立公共資訊圖書館 National Library of Public Inform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250" y="0"/>
            <a:ext cx="2952750" cy="714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>
                <a:solidFill>
                  <a:srgbClr val="D60093"/>
                </a:solidFill>
              </a:rPr>
              <a:t>你想找的知識在哪裡？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529037" y="1231604"/>
            <a:ext cx="4438650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形圖說文字 4"/>
          <p:cNvSpPr/>
          <p:nvPr/>
        </p:nvSpPr>
        <p:spPr>
          <a:xfrm>
            <a:off x="35496" y="2492896"/>
            <a:ext cx="2880320" cy="1224136"/>
          </a:xfrm>
          <a:prstGeom prst="wedgeEllipseCallout">
            <a:avLst>
              <a:gd name="adj1" fmla="val 42527"/>
              <a:gd name="adj2" fmla="val -568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書的</a:t>
            </a:r>
            <a:r>
              <a:rPr lang="zh-TW" altLang="en-US" sz="36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目錄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＋頁碼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>
                <a:solidFill>
                  <a:srgbClr val="D60093"/>
                </a:solidFill>
              </a:rPr>
              <a:t>如何快速找到書中的重要知識？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691830" y="964654"/>
            <a:ext cx="44481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形圖說文字 4"/>
          <p:cNvSpPr/>
          <p:nvPr/>
        </p:nvSpPr>
        <p:spPr>
          <a:xfrm>
            <a:off x="251520" y="2132856"/>
            <a:ext cx="2628800" cy="1224136"/>
          </a:xfrm>
          <a:prstGeom prst="wedgeEllipseCallout">
            <a:avLst>
              <a:gd name="adj1" fmla="val 52879"/>
              <a:gd name="adj2" fmla="val -471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名詞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索引</a:t>
            </a:r>
            <a:endParaRPr lang="zh-TW" altLang="en-US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橢圓形圖說文字 5"/>
          <p:cNvSpPr/>
          <p:nvPr/>
        </p:nvSpPr>
        <p:spPr>
          <a:xfrm>
            <a:off x="179512" y="4149080"/>
            <a:ext cx="3096344" cy="1872208"/>
          </a:xfrm>
          <a:prstGeom prst="wedgeEllipseCallout">
            <a:avLst>
              <a:gd name="adj1" fmla="val 52879"/>
              <a:gd name="adj2" fmla="val -471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按照第</a:t>
            </a:r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個字的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筆畫順序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排列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993300"/>
                </a:solidFill>
              </a:rPr>
              <a:t>百科全書：兒童學習百科</a:t>
            </a:r>
            <a:r>
              <a:rPr lang="en-US" altLang="zh-TW" sz="2400" dirty="0" smtClean="0">
                <a:solidFill>
                  <a:srgbClr val="993300"/>
                </a:solidFill>
              </a:rPr>
              <a:t>(</a:t>
            </a:r>
            <a:r>
              <a:rPr lang="zh-TW" altLang="en-US" sz="2400" dirty="0" smtClean="0">
                <a:solidFill>
                  <a:srgbClr val="993300"/>
                </a:solidFill>
              </a:rPr>
              <a:t>全</a:t>
            </a:r>
            <a:r>
              <a:rPr lang="en-US" altLang="zh-TW" sz="2400" dirty="0" smtClean="0">
                <a:solidFill>
                  <a:srgbClr val="993300"/>
                </a:solidFill>
              </a:rPr>
              <a:t>20</a:t>
            </a:r>
            <a:r>
              <a:rPr lang="zh-TW" altLang="en-US" sz="2400" dirty="0" smtClean="0">
                <a:solidFill>
                  <a:srgbClr val="993300"/>
                </a:solidFill>
              </a:rPr>
              <a:t>冊</a:t>
            </a:r>
            <a:r>
              <a:rPr lang="en-US" altLang="zh-TW" sz="2400" dirty="0" smtClean="0">
                <a:solidFill>
                  <a:srgbClr val="993300"/>
                </a:solidFill>
              </a:rPr>
              <a:t>)</a:t>
            </a:r>
            <a:endParaRPr lang="zh-TW" altLang="en-US" dirty="0">
              <a:solidFill>
                <a:srgbClr val="9933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b="1" dirty="0" smtClean="0"/>
              <a:t>書目資訊</a:t>
            </a:r>
          </a:p>
          <a:p>
            <a:r>
              <a:rPr lang="zh-TW" altLang="en-US" sz="2400" dirty="0" smtClean="0"/>
              <a:t>作者：光復書局編輯部</a:t>
            </a:r>
            <a:r>
              <a:rPr lang="en-US" altLang="zh-TW" sz="2400" dirty="0" smtClean="0"/>
              <a:t>  </a:t>
            </a:r>
          </a:p>
          <a:p>
            <a:r>
              <a:rPr lang="zh-TW" altLang="en-US" sz="2400" dirty="0" smtClean="0"/>
              <a:t>出版社</a:t>
            </a:r>
            <a:r>
              <a:rPr lang="zh-TW" altLang="en-US" sz="2400" dirty="0" smtClean="0"/>
              <a:t>： </a:t>
            </a:r>
            <a:r>
              <a:rPr lang="zh-TW" altLang="en-US" sz="2400" dirty="0" smtClean="0"/>
              <a:t>光復書局</a:t>
            </a:r>
            <a:endParaRPr lang="zh-TW" altLang="en-US" sz="2400" dirty="0" smtClean="0"/>
          </a:p>
          <a:p>
            <a:r>
              <a:rPr lang="zh-TW" altLang="en-US" sz="2400" dirty="0" smtClean="0"/>
              <a:t>出版年： </a:t>
            </a:r>
            <a:r>
              <a:rPr lang="en-US" altLang="zh-TW" sz="2400" dirty="0" smtClean="0"/>
              <a:t>201</a:t>
            </a:r>
            <a:r>
              <a:rPr lang="en-US" altLang="zh-TW" sz="2400" dirty="0" smtClean="0"/>
              <a:t>4</a:t>
            </a:r>
          </a:p>
          <a:p>
            <a:r>
              <a:rPr lang="zh-TW" altLang="en-US" sz="2400" dirty="0" smtClean="0"/>
              <a:t>語文： 中文</a:t>
            </a:r>
          </a:p>
          <a:p>
            <a:endParaRPr lang="zh-TW" alt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4"/>
            <a:ext cx="3600399" cy="488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0" y="0"/>
            <a:ext cx="3552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適合兒童的</a:t>
            </a:r>
            <a:r>
              <a:rPr lang="zh-TW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百科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全書</a:t>
            </a:r>
            <a:r>
              <a:rPr lang="en-US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舉例</a:t>
            </a:r>
            <a:r>
              <a:rPr lang="en-US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３</a:t>
            </a:r>
            <a:r>
              <a:rPr lang="en-US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流程圖: 替代處理程序 5"/>
          <p:cNvSpPr/>
          <p:nvPr/>
        </p:nvSpPr>
        <p:spPr>
          <a:xfrm>
            <a:off x="683568" y="4149080"/>
            <a:ext cx="4104456" cy="1224136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按照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注音符號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編寫成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冊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第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冊是全套書的索引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84168" y="2276872"/>
            <a:ext cx="20882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接點 8"/>
          <p:cNvCxnSpPr>
            <a:endCxn id="6" idx="0"/>
          </p:cNvCxnSpPr>
          <p:nvPr/>
        </p:nvCxnSpPr>
        <p:spPr>
          <a:xfrm flipH="1">
            <a:off x="2735796" y="2636912"/>
            <a:ext cx="3564396" cy="1512168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zh-TW" altLang="en-US" dirty="0" smtClean="0">
                <a:solidFill>
                  <a:srgbClr val="993300"/>
                </a:solidFill>
              </a:rPr>
              <a:t>如何</a:t>
            </a:r>
            <a:r>
              <a:rPr lang="zh-TW" altLang="en-US" dirty="0" smtClean="0">
                <a:solidFill>
                  <a:srgbClr val="993300"/>
                </a:solidFill>
              </a:rPr>
              <a:t>使用這本百科</a:t>
            </a:r>
            <a:r>
              <a:rPr lang="zh-TW" altLang="en-US" dirty="0" smtClean="0">
                <a:solidFill>
                  <a:srgbClr val="993300"/>
                </a:solidFill>
              </a:rPr>
              <a:t>？</a:t>
            </a:r>
            <a:endParaRPr lang="zh-TW" altLang="en-US" dirty="0">
              <a:solidFill>
                <a:srgbClr val="9933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591522" y="737072"/>
            <a:ext cx="446722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橢圓形圖說文字 6"/>
          <p:cNvSpPr/>
          <p:nvPr/>
        </p:nvSpPr>
        <p:spPr>
          <a:xfrm>
            <a:off x="323528" y="2420888"/>
            <a:ext cx="2880320" cy="1224136"/>
          </a:xfrm>
          <a:prstGeom prst="wedgeEllipseCallout">
            <a:avLst>
              <a:gd name="adj1" fmla="val 37006"/>
              <a:gd name="adj2" fmla="val -7228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使用說明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橢圓形圖說文字 7"/>
          <p:cNvSpPr/>
          <p:nvPr/>
        </p:nvSpPr>
        <p:spPr>
          <a:xfrm>
            <a:off x="467544" y="4509120"/>
            <a:ext cx="2339752" cy="1224136"/>
          </a:xfrm>
          <a:prstGeom prst="wedgeEllipseCallout">
            <a:avLst>
              <a:gd name="adj1" fmla="val 49750"/>
              <a:gd name="adj2" fmla="val -3818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說明圖例、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顏色區分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/>
        </p:nvGraphicFramePr>
        <p:xfrm>
          <a:off x="899592" y="1397000"/>
          <a:ext cx="736848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539552" y="404664"/>
            <a:ext cx="7806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從前面幾本書的例子，我認識了</a:t>
            </a:r>
            <a:r>
              <a:rPr lang="en-US" altLang="zh-TW" sz="40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endParaRPr lang="zh-TW" altLang="en-US" sz="4000" b="1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 l="1231" t="7695" r="1500"/>
          <a:stretch>
            <a:fillRect/>
          </a:stretch>
        </p:blipFill>
        <p:spPr bwMode="auto">
          <a:xfrm>
            <a:off x="1403648" y="3212976"/>
            <a:ext cx="6480720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我</a:t>
            </a:r>
            <a:r>
              <a:rPr lang="zh-TW" altLang="zh-TW" dirty="0" smtClean="0"/>
              <a:t>學會</a:t>
            </a:r>
            <a:r>
              <a:rPr lang="zh-TW" altLang="en-US" dirty="0" smtClean="0"/>
              <a:t>了</a:t>
            </a:r>
            <a:r>
              <a:rPr lang="zh-TW" altLang="en-US" dirty="0" smtClean="0"/>
              <a:t>！</a:t>
            </a:r>
            <a:r>
              <a:rPr lang="zh-TW" altLang="zh-TW" dirty="0" smtClean="0"/>
              <a:t>使用「</a:t>
            </a:r>
            <a:r>
              <a:rPr lang="zh-TW" altLang="zh-TW" dirty="0" smtClean="0">
                <a:solidFill>
                  <a:srgbClr val="FF0000"/>
                </a:solidFill>
              </a:rPr>
              <a:t>索引</a:t>
            </a:r>
            <a:r>
              <a:rPr lang="zh-TW" altLang="zh-TW" dirty="0" smtClean="0"/>
              <a:t>」</a:t>
            </a:r>
            <a:r>
              <a:rPr lang="zh-TW" altLang="zh-TW" dirty="0" smtClean="0"/>
              <a:t>查找資料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 smtClean="0"/>
              <a:t>百科全書的</a:t>
            </a:r>
            <a:r>
              <a:rPr lang="zh-TW" altLang="zh-TW" dirty="0" smtClean="0"/>
              <a:t>「</a:t>
            </a:r>
            <a:r>
              <a:rPr lang="zh-TW" altLang="en-US" dirty="0" smtClean="0"/>
              <a:t>目錄、</a:t>
            </a:r>
            <a:r>
              <a:rPr lang="zh-TW" altLang="zh-TW" dirty="0" smtClean="0"/>
              <a:t>索引」，</a:t>
            </a:r>
            <a:r>
              <a:rPr lang="zh-TW" altLang="zh-TW" dirty="0" smtClean="0"/>
              <a:t>就像是知識的線索，引導我們找到知識所在之處</a:t>
            </a:r>
            <a:r>
              <a:rPr lang="zh-TW" altLang="en-US" dirty="0" smtClean="0"/>
              <a:t>。</a:t>
            </a:r>
            <a:endParaRPr lang="en-US" altLang="zh-TW" dirty="0" smtClean="0"/>
          </a:p>
        </p:txBody>
      </p:sp>
      <p:sp>
        <p:nvSpPr>
          <p:cNvPr id="4" name="矩形 3"/>
          <p:cNvSpPr/>
          <p:nvPr/>
        </p:nvSpPr>
        <p:spPr>
          <a:xfrm>
            <a:off x="1907704" y="3645024"/>
            <a:ext cx="6246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找一找，百科全書的</a:t>
            </a:r>
            <a:r>
              <a:rPr lang="zh-TW" altLang="zh-TW" sz="2400" b="1" dirty="0" smtClean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zh-TW" altLang="zh-TW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索引</a:t>
            </a:r>
            <a:r>
              <a:rPr lang="zh-TW" altLang="zh-TW" sz="2400" b="1" dirty="0" smtClean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」</a:t>
            </a:r>
            <a:r>
              <a:rPr lang="zh-TW" altLang="en-US" sz="2400" b="1" dirty="0" smtClean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在哪裡</a:t>
            </a:r>
            <a:r>
              <a:rPr lang="en-US" altLang="zh-TW" sz="2400" b="1" dirty="0" smtClean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想一想，</a:t>
            </a:r>
            <a:r>
              <a:rPr lang="zh-TW" altLang="zh-TW" sz="2400" b="1" dirty="0" smtClean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 「索引」</a:t>
            </a:r>
            <a:r>
              <a:rPr lang="zh-TW" altLang="en-US" sz="2400" b="1" dirty="0" smtClean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2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編排方式</a:t>
            </a:r>
            <a:r>
              <a:rPr lang="zh-TW" altLang="en-US" sz="2400" b="1" dirty="0" smtClean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是哪種</a:t>
            </a:r>
            <a:r>
              <a:rPr lang="en-US" altLang="zh-TW" sz="2400" b="1" dirty="0" smtClean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查一查，用</a:t>
            </a:r>
            <a:r>
              <a:rPr lang="zh-TW" altLang="zh-TW" sz="2400" b="1" dirty="0" smtClean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「索引」</a:t>
            </a:r>
            <a:r>
              <a:rPr lang="zh-TW" altLang="en-US" sz="2400" b="1" dirty="0" smtClean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查找你需要的資料</a:t>
            </a:r>
            <a:endParaRPr lang="zh-TW" altLang="en-US" sz="2400" b="1" dirty="0">
              <a:solidFill>
                <a:srgbClr val="CC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「放大鏡 icon」的圖片搜尋結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452227" flipH="1">
            <a:off x="613039" y="4783443"/>
            <a:ext cx="1728192" cy="1656184"/>
          </a:xfrm>
          <a:prstGeom prst="rect">
            <a:avLst/>
          </a:prstGeom>
          <a:noFill/>
        </p:spPr>
      </p:pic>
      <p:pic>
        <p:nvPicPr>
          <p:cNvPr id="32770" name="Picture 2" descr="「偵探」的圖片搜尋結果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24086" flipH="1">
            <a:off x="7238032" y="2655163"/>
            <a:ext cx="1571307" cy="1880130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5076056" y="335699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目錄</a:t>
            </a:r>
            <a:endParaRPr lang="zh-TW" altLang="en-US" sz="28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16016" y="128826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目錄</a:t>
            </a:r>
            <a:endParaRPr lang="zh-TW" altLang="en-US" sz="4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W:\Y同仁分享\AI海報製作素材\ZZ063\1MB\ZZ063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792" y="19623"/>
            <a:ext cx="8316416" cy="6774100"/>
          </a:xfrm>
          <a:prstGeom prst="rect">
            <a:avLst/>
          </a:prstGeom>
          <a:noFill/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691680" y="1916832"/>
            <a:ext cx="8784976" cy="2592288"/>
          </a:xfrm>
        </p:spPr>
        <p:txBody>
          <a:bodyPr>
            <a:normAutofit/>
          </a:bodyPr>
          <a:lstStyle/>
          <a:p>
            <a:r>
              <a:rPr lang="zh-TW" altLang="zh-TW" sz="6600" dirty="0" smtClean="0"/>
              <a:t>學生練習活動</a:t>
            </a:r>
            <a:endParaRPr lang="zh-TW" altLang="en-US" sz="6600" dirty="0"/>
          </a:p>
        </p:txBody>
      </p:sp>
      <p:sp>
        <p:nvSpPr>
          <p:cNvPr id="4" name="矩形 3"/>
          <p:cNvSpPr/>
          <p:nvPr/>
        </p:nvSpPr>
        <p:spPr>
          <a:xfrm>
            <a:off x="2123728" y="3244334"/>
            <a:ext cx="39661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（一）百科全書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趣味知識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賓果題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1-9</a:t>
            </a: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（二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）實際使用百科全書查找資料</a:t>
            </a:r>
            <a:endParaRPr lang="zh-TW" altLang="en-US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zh-TW" dirty="0" smtClean="0">
                <a:solidFill>
                  <a:srgbClr val="0000FF"/>
                </a:solidFill>
              </a:rPr>
              <a:t>活動</a:t>
            </a:r>
            <a:r>
              <a:rPr lang="zh-TW" altLang="en-US" dirty="0" smtClean="0">
                <a:solidFill>
                  <a:srgbClr val="0000FF"/>
                </a:solidFill>
              </a:rPr>
              <a:t>一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55776" y="539969"/>
            <a:ext cx="5673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百科全書趣味知識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賓果題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1-9</a:t>
            </a:r>
            <a:endParaRPr lang="zh-TW" altLang="en-US" sz="3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1840" y="1268960"/>
            <a:ext cx="2700000" cy="180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3" action="ppaction://hlinksldjump"/>
              </a:rPr>
              <a:t>被稱為「現代百科全書之父」的人</a:t>
            </a:r>
            <a:endParaRPr lang="zh-TW" altLang="en-US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1840" y="4941368"/>
            <a:ext cx="2700000" cy="180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4" action="ppaction://hlinksldjump"/>
              </a:rPr>
              <a:t>當今最知名、最具權威的百科全書</a:t>
            </a:r>
            <a:endParaRPr lang="zh-TW" altLang="en-US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1840" y="3105164"/>
            <a:ext cx="2700000" cy="180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5" action="ppaction://hlinksldjump"/>
              </a:rPr>
              <a:t>世界上最早、最宏偉的百科全書</a:t>
            </a:r>
            <a:endParaRPr lang="zh-TW" altLang="en-US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40152" y="1268760"/>
            <a:ext cx="2700000" cy="180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6" action="ppaction://hlinksldjump"/>
              </a:rPr>
              <a:t>每個人都可以一起寫的百科全書</a:t>
            </a:r>
            <a:endParaRPr lang="zh-TW" altLang="en-US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40152" y="4941168"/>
            <a:ext cx="2700000" cy="180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7" action="ppaction://hlinksldjump"/>
              </a:rPr>
              <a:t>手機上也可以看的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hlinkClick r:id="rId7" action="ppaction://hlinksldjump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7" action="ppaction://hlinksldjump"/>
              </a:rPr>
              <a:t>百科全書</a:t>
            </a:r>
            <a:endParaRPr lang="zh-TW" altLang="en-US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40152" y="3104964"/>
            <a:ext cx="2700000" cy="180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8" action="ppaction://hlinksldjump"/>
              </a:rPr>
              <a:t>臺灣第一套寫給兒童的百科全書</a:t>
            </a:r>
            <a:endParaRPr lang="zh-TW" altLang="en-US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48464" y="1268760"/>
            <a:ext cx="2700000" cy="180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可以聽音樂的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hlinkClick r:id="rId9" action="ppaction://hlinksldjump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百科全書</a:t>
            </a:r>
            <a:endParaRPr lang="zh-TW" altLang="en-US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48464" y="4941168"/>
            <a:ext cx="2700000" cy="180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10" action="ppaction://hlinksldjump"/>
              </a:rPr>
              <a:t>大家稱作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10" action="ppaction://hlinksldjump"/>
              </a:rPr>
              <a:t>ABC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10" action="ppaction://hlinksldjump"/>
              </a:rPr>
              <a:t>的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hlinkClick r:id="rId10" action="ppaction://hlinksldjump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10" action="ppaction://hlinksldjump"/>
              </a:rPr>
              <a:t>百科全書</a:t>
            </a:r>
            <a:endParaRPr lang="zh-TW" altLang="en-US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48464" y="3104964"/>
            <a:ext cx="2700000" cy="180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11" action="ppaction://hlinksldjump"/>
              </a:rPr>
              <a:t>誰把百科全書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hlinkClick r:id="rId11" action="ppaction://hlinksldjump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11" action="ppaction://hlinksldjump"/>
              </a:rPr>
              <a:t>變成漫畫了</a:t>
            </a:r>
            <a:endParaRPr lang="zh-TW" altLang="en-US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被稱為「現代百科全書之父」的人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16832"/>
            <a:ext cx="4906888" cy="4209331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狄德羅</a:t>
            </a:r>
            <a:r>
              <a:rPr lang="zh-TW" altLang="en-US" dirty="0" smtClean="0"/>
              <a:t>是</a:t>
            </a:r>
            <a:r>
              <a:rPr lang="en-US" altLang="zh-TW" dirty="0" smtClean="0"/>
              <a:t>18</a:t>
            </a:r>
            <a:r>
              <a:rPr lang="zh-TW" altLang="en-US" dirty="0" smtClean="0"/>
              <a:t>世紀法國的哲學家，他主編</a:t>
            </a:r>
            <a:r>
              <a:rPr lang="en-US" altLang="zh-TW" dirty="0" smtClean="0"/>
              <a:t>《</a:t>
            </a:r>
            <a:r>
              <a:rPr lang="zh-TW" altLang="en-US" dirty="0" smtClean="0"/>
              <a:t>百科全書，或科學、藝術和工藝詳解詞典</a:t>
            </a:r>
            <a:r>
              <a:rPr lang="en-US" altLang="zh-TW" dirty="0" smtClean="0"/>
              <a:t>》</a:t>
            </a:r>
            <a:r>
              <a:rPr lang="zh-TW" altLang="en-US" dirty="0" smtClean="0"/>
              <a:t>這本百科全書，因此被稱為現代百科全書之父，</a:t>
            </a:r>
            <a:endParaRPr lang="zh-TW" altLang="en-US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772816"/>
            <a:ext cx="2528515" cy="315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6300192" y="566124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維基百科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588224" y="6309320"/>
            <a:ext cx="2262158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按下一頁看賓果號碼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賓果號碼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20000" dirty="0" smtClean="0"/>
              <a:t>１</a:t>
            </a:r>
            <a:endParaRPr lang="zh-TW" altLang="en-US" sz="20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588224" y="594928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hlinkClick r:id="rId2" action="ppaction://hlinksldjump"/>
              </a:rPr>
              <a:t>回賓果頁</a:t>
            </a:r>
            <a:endParaRPr lang="zh-TW" altLang="en-US" sz="4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流程圖: 合併 14"/>
          <p:cNvSpPr/>
          <p:nvPr/>
        </p:nvSpPr>
        <p:spPr>
          <a:xfrm>
            <a:off x="1691680" y="1412776"/>
            <a:ext cx="5328592" cy="3600400"/>
          </a:xfrm>
          <a:prstGeom prst="flowChartMerg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我的知識</a:t>
            </a:r>
            <a:r>
              <a:rPr lang="zh-TW" altLang="en-US" dirty="0" smtClean="0"/>
              <a:t>百寶</a:t>
            </a:r>
            <a:r>
              <a:rPr lang="zh-TW" altLang="en-US" dirty="0" smtClean="0"/>
              <a:t>袋</a:t>
            </a: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3563888" y="5013176"/>
            <a:ext cx="1656184" cy="1469863"/>
            <a:chOff x="5796136" y="4509120"/>
            <a:chExt cx="2296818" cy="2038426"/>
          </a:xfrm>
        </p:grpSpPr>
        <p:pic>
          <p:nvPicPr>
            <p:cNvPr id="1028" name="Picture 4" descr="「百寶袋」的圖片搜尋結果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96136" y="4509120"/>
              <a:ext cx="2296818" cy="20384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矩形 5"/>
            <p:cNvSpPr/>
            <p:nvPr/>
          </p:nvSpPr>
          <p:spPr>
            <a:xfrm>
              <a:off x="6057785" y="5075893"/>
              <a:ext cx="1935308" cy="512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TW" altLang="en-US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030" name="Picture 6" descr="「字典」的圖片搜尋結果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1340768"/>
            <a:ext cx="2016224" cy="2016224"/>
          </a:xfrm>
          <a:prstGeom prst="rect">
            <a:avLst/>
          </a:prstGeom>
          <a:noFill/>
        </p:spPr>
      </p:pic>
      <p:pic>
        <p:nvPicPr>
          <p:cNvPr id="1032" name="Picture 8" descr="「辭典」的圖片搜尋結果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2996952"/>
            <a:ext cx="1944216" cy="1944216"/>
          </a:xfrm>
          <a:prstGeom prst="rect">
            <a:avLst/>
          </a:prstGeom>
          <a:noFill/>
        </p:spPr>
      </p:pic>
      <p:pic>
        <p:nvPicPr>
          <p:cNvPr id="1034" name="Picture 10" descr="「地圖集」的圖片搜尋結果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1412776"/>
            <a:ext cx="1260140" cy="1800200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251520" y="1772816"/>
            <a:ext cx="2160240" cy="1168539"/>
          </a:xfrm>
          <a:prstGeom prst="wedgeEllipseCallout">
            <a:avLst>
              <a:gd name="adj1" fmla="val 39005"/>
              <a:gd name="adj2" fmla="val -5916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各式各樣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的知識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084168" y="3212976"/>
            <a:ext cx="1800200" cy="649188"/>
          </a:xfrm>
          <a:prstGeom prst="wedgeEllipseCallout">
            <a:avLst>
              <a:gd name="adj1" fmla="val -40854"/>
              <a:gd name="adj2" fmla="val -10208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查資料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660232" y="5301208"/>
            <a:ext cx="1800200" cy="1168539"/>
          </a:xfrm>
          <a:prstGeom prst="wedgeEllipseCallout">
            <a:avLst>
              <a:gd name="adj1" fmla="val -43694"/>
              <a:gd name="adj2" fmla="val -5053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參考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工具書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444208" y="2204864"/>
            <a:ext cx="2016224" cy="649188"/>
          </a:xfrm>
          <a:prstGeom prst="wedgeEllipseCallout">
            <a:avLst>
              <a:gd name="adj1" fmla="val -22122"/>
              <a:gd name="adj2" fmla="val -8157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充實知識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83568" y="3212976"/>
            <a:ext cx="2016224" cy="649188"/>
          </a:xfrm>
          <a:prstGeom prst="wedgeEllipseCallout">
            <a:avLst>
              <a:gd name="adj1" fmla="val 39005"/>
              <a:gd name="adj2" fmla="val -5916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分門別類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525522" y="4584030"/>
            <a:ext cx="26468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我們稱這種書</a:t>
            </a:r>
            <a:endParaRPr lang="en-US" altLang="zh-TW" sz="32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叫做</a:t>
            </a:r>
            <a:r>
              <a:rPr lang="zh-TW" altLang="en-US" sz="32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endParaRPr lang="zh-TW" altLang="en-US" sz="32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23528" y="1260049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特色：</a:t>
            </a:r>
            <a:endParaRPr lang="zh-TW" altLang="en-US" sz="32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020272" y="1556792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用途：</a:t>
            </a:r>
            <a:endParaRPr lang="zh-TW" altLang="en-US" sz="32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187624" y="4077072"/>
            <a:ext cx="2007840" cy="1168539"/>
          </a:xfrm>
          <a:prstGeom prst="wedgeEllipseCallout">
            <a:avLst>
              <a:gd name="adj1" fmla="val 39005"/>
              <a:gd name="adj2" fmla="val -5916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編排成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一冊一冊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  <p:bldP spid="17" grpId="0" animBg="1"/>
      <p:bldP spid="18" grpId="0"/>
      <p:bldP spid="19" grpId="0"/>
      <p:bldP spid="20" grpId="0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「音符 PNG」的圖片搜尋結果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9952" y="4338294"/>
            <a:ext cx="4607074" cy="283512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可以聽音樂的百科全書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>
            <a:normAutofit fontScale="92500"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葛洛夫音樂線上資料庫</a:t>
            </a:r>
            <a:r>
              <a:rPr lang="zh-TW" altLang="en-US" dirty="0" smtClean="0"/>
              <a:t>收錄</a:t>
            </a:r>
            <a:r>
              <a:rPr lang="en-US" altLang="zh-TW" dirty="0" smtClean="0"/>
              <a:t>《 </a:t>
            </a:r>
            <a:r>
              <a:rPr lang="zh-TW" altLang="en-US" dirty="0" smtClean="0"/>
              <a:t>葛洛夫音樂百科全書</a:t>
            </a:r>
            <a:r>
              <a:rPr lang="en-US" altLang="zh-TW" dirty="0" smtClean="0"/>
              <a:t>》</a:t>
            </a:r>
            <a:r>
              <a:rPr lang="zh-TW" altLang="en-US" dirty="0" smtClean="0"/>
              <a:t>內容，包含古典音樂、民間音樂、爵士樂、流行音樂、</a:t>
            </a:r>
            <a:r>
              <a:rPr lang="en-US" altLang="zh-TW" dirty="0" smtClean="0"/>
              <a:t>20</a:t>
            </a:r>
            <a:r>
              <a:rPr lang="zh-TW" altLang="en-US" dirty="0" smtClean="0"/>
              <a:t>世紀音樂、歌劇。</a:t>
            </a:r>
            <a:endParaRPr lang="en-US" altLang="zh-TW" dirty="0" smtClean="0"/>
          </a:p>
          <a:p>
            <a:r>
              <a:rPr lang="zh-TW" altLang="en-US" dirty="0" smtClean="0"/>
              <a:t>可查詢歷代音樂家、作曲家傳記、作品，線上聆聽各種樂器聲音。</a:t>
            </a:r>
            <a:endParaRPr lang="en-US" altLang="zh-TW" dirty="0" smtClean="0"/>
          </a:p>
          <a:p>
            <a:r>
              <a:rPr lang="zh-TW" altLang="en-US" dirty="0" smtClean="0">
                <a:hlinkClick r:id="rId3"/>
              </a:rPr>
              <a:t>看影片介紹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090">
            <a:off x="5490411" y="2054883"/>
            <a:ext cx="3556760" cy="256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6588224" y="6309320"/>
            <a:ext cx="2262158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按下一頁看賓果號碼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賓果號碼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20000" dirty="0" smtClean="0"/>
              <a:t>９</a:t>
            </a:r>
            <a:endParaRPr lang="zh-TW" altLang="en-US" sz="20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588224" y="594928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hlinkClick r:id="rId2" action="ppaction://hlinksldjump"/>
              </a:rPr>
              <a:t>回賓果頁</a:t>
            </a:r>
            <a:endParaRPr lang="zh-TW" altLang="en-US" sz="4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每個人都可以一起寫的百科全書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維基百科</a:t>
            </a:r>
            <a:r>
              <a:rPr lang="en-US" altLang="zh-TW" dirty="0" smtClean="0"/>
              <a:t>(Wikipedia)</a:t>
            </a:r>
            <a:r>
              <a:rPr lang="zh-TW" altLang="en-US" dirty="0" smtClean="0"/>
              <a:t>是網路百科全書，特點是自由內容、自由編輯。它目前是全球網路上最大且最受大眾歡迎的參考工具書。</a:t>
            </a:r>
            <a:endParaRPr lang="en-US" altLang="zh-TW" dirty="0" smtClean="0"/>
          </a:p>
          <a:p>
            <a:r>
              <a:rPr lang="zh-TW" altLang="en-US" dirty="0" smtClean="0"/>
              <a:t>維基百科有各種語言，也有中文維基百科。</a:t>
            </a:r>
            <a:endParaRPr lang="zh-TW" altLang="en-US" dirty="0"/>
          </a:p>
        </p:txBody>
      </p:sp>
      <p:pic>
        <p:nvPicPr>
          <p:cNvPr id="36868" name="Picture 4" descr="Chinese Wikipedia's Main Page screenshot zh-c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068960"/>
            <a:ext cx="2381250" cy="3638551"/>
          </a:xfrm>
          <a:prstGeom prst="rect">
            <a:avLst/>
          </a:prstGeom>
          <a:noFill/>
        </p:spPr>
      </p:pic>
      <p:pic>
        <p:nvPicPr>
          <p:cNvPr id="36866" name="Picture 2" descr="Wikipedia-logo-v2-zh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0"/>
            <a:ext cx="2880320" cy="3312369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6588224" y="6309320"/>
            <a:ext cx="2262158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按下一頁看賓果號碼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賓果號碼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20000" dirty="0" smtClean="0"/>
              <a:t>５</a:t>
            </a:r>
            <a:endParaRPr lang="zh-TW" altLang="en-US" sz="20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588224" y="594928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hlinkClick r:id="rId2" action="ppaction://hlinksldjump"/>
              </a:rPr>
              <a:t>回賓果頁</a:t>
            </a:r>
            <a:endParaRPr lang="zh-TW" altLang="en-US" sz="4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世界上最早、最宏偉的百科全書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永樂大典</a:t>
            </a:r>
            <a:r>
              <a:rPr lang="zh-TW" altLang="en-US" sz="2800" dirty="0" smtClean="0"/>
              <a:t>是中國最大的一部類書，編撰於明朝永樂年間（西元</a:t>
            </a:r>
            <a:r>
              <a:rPr lang="en-US" altLang="zh-TW" sz="2800" dirty="0" smtClean="0"/>
              <a:t>1407</a:t>
            </a:r>
            <a:r>
              <a:rPr lang="zh-TW" altLang="en-US" sz="2800" dirty="0" smtClean="0"/>
              <a:t>年），全書</a:t>
            </a:r>
            <a:r>
              <a:rPr lang="en-US" altLang="zh-TW" sz="2800" dirty="0" smtClean="0"/>
              <a:t>22,937</a:t>
            </a:r>
            <a:r>
              <a:rPr lang="zh-TW" altLang="en-US" sz="2800" dirty="0" smtClean="0"/>
              <a:t>卷，</a:t>
            </a:r>
            <a:r>
              <a:rPr lang="en-US" altLang="zh-TW" sz="2800" dirty="0" smtClean="0"/>
              <a:t>11,095</a:t>
            </a:r>
            <a:r>
              <a:rPr lang="zh-TW" altLang="en-US" sz="2800" dirty="0" smtClean="0"/>
              <a:t>冊，約</a:t>
            </a:r>
            <a:r>
              <a:rPr lang="en-US" altLang="zh-TW" sz="2800" dirty="0" smtClean="0"/>
              <a:t>3.7</a:t>
            </a:r>
            <a:r>
              <a:rPr lang="zh-TW" altLang="en-US" sz="2800" dirty="0" smtClean="0"/>
              <a:t>億字。</a:t>
            </a:r>
            <a:r>
              <a:rPr lang="en-US" altLang="zh-TW" sz="2800" dirty="0" smtClean="0"/>
              <a:t>《</a:t>
            </a:r>
            <a:r>
              <a:rPr lang="zh-TW" altLang="en-US" sz="2800" dirty="0" smtClean="0"/>
              <a:t>永樂大典</a:t>
            </a:r>
            <a:r>
              <a:rPr lang="en-US" altLang="zh-TW" sz="2800" dirty="0" smtClean="0"/>
              <a:t>》</a:t>
            </a:r>
            <a:r>
              <a:rPr lang="zh-TW" altLang="en-US" sz="2800" dirty="0" smtClean="0"/>
              <a:t>屢遭浩劫，正本不知去向，副本現僅殘存</a:t>
            </a:r>
            <a:r>
              <a:rPr lang="en-US" altLang="zh-TW" sz="2800" dirty="0" smtClean="0"/>
              <a:t>400</a:t>
            </a:r>
            <a:r>
              <a:rPr lang="zh-TW" altLang="en-US" sz="2800" dirty="0" smtClean="0"/>
              <a:t>餘冊，約為原書的</a:t>
            </a:r>
            <a:r>
              <a:rPr lang="en-US" altLang="zh-TW" sz="2800" dirty="0" smtClean="0"/>
              <a:t>4%</a:t>
            </a:r>
            <a:r>
              <a:rPr lang="zh-TW" altLang="en-US" sz="2800" dirty="0" smtClean="0"/>
              <a:t>。</a:t>
            </a:r>
            <a:endParaRPr lang="zh-TW" altLang="en-US" sz="2800" dirty="0"/>
          </a:p>
        </p:txBody>
      </p:sp>
      <p:pic>
        <p:nvPicPr>
          <p:cNvPr id="38914" name="Picture 2" descr="「永樂大典」的圖片搜尋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429000"/>
            <a:ext cx="4132430" cy="3305944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6588224" y="6309320"/>
            <a:ext cx="2262158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按下一頁看賓果號碼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賓果號碼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20000" dirty="0" smtClean="0"/>
              <a:t>４</a:t>
            </a:r>
            <a:endParaRPr lang="zh-TW" altLang="en-US" sz="20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588224" y="594928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hlinkClick r:id="rId2" action="ppaction://hlinksldjump"/>
              </a:rPr>
              <a:t>回賓果頁</a:t>
            </a:r>
            <a:endParaRPr lang="zh-TW" altLang="en-US" sz="4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臺灣第一套寫給兒童的百科全書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>
            <a:normAutofit/>
          </a:bodyPr>
          <a:lstStyle/>
          <a:p>
            <a:r>
              <a:rPr lang="zh-TW" altLang="en-US" sz="2400" dirty="0" smtClean="0">
                <a:solidFill>
                  <a:srgbClr val="FF0000"/>
                </a:solidFill>
              </a:rPr>
              <a:t>中華兒童百科全書</a:t>
            </a:r>
            <a:r>
              <a:rPr lang="zh-TW" altLang="en-US" sz="2400" dirty="0" smtClean="0"/>
              <a:t>是臺灣第一套專為兒童設計的百科全書，由臺灣省政府教育廳兒童讀物編輯小組主編。</a:t>
            </a:r>
            <a:endParaRPr lang="en-US" altLang="zh-TW" sz="2400" dirty="0" smtClean="0"/>
          </a:p>
          <a:p>
            <a:r>
              <a:rPr lang="zh-TW" altLang="en-US" sz="2400" dirty="0" smtClean="0"/>
              <a:t>自民國</a:t>
            </a:r>
            <a:r>
              <a:rPr lang="en-US" altLang="zh-TW" sz="2400" dirty="0" smtClean="0"/>
              <a:t>67</a:t>
            </a:r>
            <a:r>
              <a:rPr lang="zh-TW" altLang="en-US" sz="2400" dirty="0" smtClean="0"/>
              <a:t>年出版，至</a:t>
            </a:r>
            <a:r>
              <a:rPr lang="en-US" altLang="zh-TW" sz="2400" dirty="0" smtClean="0"/>
              <a:t>75</a:t>
            </a:r>
            <a:r>
              <a:rPr lang="zh-TW" altLang="en-US" sz="2400" dirty="0" smtClean="0"/>
              <a:t>年全套完成，並於</a:t>
            </a:r>
            <a:r>
              <a:rPr lang="en-US" altLang="zh-TW" sz="2400" dirty="0" smtClean="0"/>
              <a:t>81</a:t>
            </a:r>
            <a:r>
              <a:rPr lang="zh-TW" altLang="en-US" sz="2400" dirty="0" smtClean="0"/>
              <a:t>年</a:t>
            </a:r>
            <a:r>
              <a:rPr lang="en-US" altLang="zh-TW" sz="2400" dirty="0" smtClean="0"/>
              <a:t>4</a:t>
            </a:r>
            <a:r>
              <a:rPr lang="zh-TW" altLang="en-US" sz="2400" dirty="0" smtClean="0"/>
              <a:t>月有部分更新，增列不少新知及補正資料。全套含索引共</a:t>
            </a:r>
            <a:r>
              <a:rPr lang="en-US" altLang="zh-TW" sz="2400" dirty="0" smtClean="0"/>
              <a:t>14</a:t>
            </a:r>
            <a:r>
              <a:rPr lang="zh-TW" altLang="en-US" sz="2400" dirty="0" smtClean="0"/>
              <a:t>冊。</a:t>
            </a:r>
            <a:endParaRPr lang="zh-TW" altLang="en-US" sz="2400" dirty="0"/>
          </a:p>
        </p:txBody>
      </p:sp>
      <p:pic>
        <p:nvPicPr>
          <p:cNvPr id="39938" name="Picture 2" descr="相關圖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284984"/>
            <a:ext cx="4248472" cy="3115548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6588224" y="6309320"/>
            <a:ext cx="2262158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按下一頁看賓果號碼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賓果號碼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20000" dirty="0" smtClean="0"/>
              <a:t>７</a:t>
            </a:r>
            <a:endParaRPr lang="zh-TW" altLang="en-US" sz="20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588224" y="594928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hlinkClick r:id="rId2" action="ppaction://hlinksldjump"/>
              </a:rPr>
              <a:t>回賓果頁</a:t>
            </a:r>
            <a:endParaRPr lang="zh-TW" altLang="en-US" sz="4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把百科全書變成漫畫了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525963"/>
          </a:xfrm>
        </p:spPr>
        <p:txBody>
          <a:bodyPr/>
          <a:lstStyle/>
          <a:p>
            <a:r>
              <a:rPr lang="zh-TW" altLang="en-US" dirty="0" smtClean="0"/>
              <a:t>漫畫大英百科將權威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大英，科全書</a:t>
            </a:r>
            <a:r>
              <a:rPr lang="en-US" altLang="zh-TW" dirty="0" smtClean="0"/>
              <a:t>》</a:t>
            </a:r>
            <a:r>
              <a:rPr lang="zh-TW" altLang="en-US" dirty="0" smtClean="0"/>
              <a:t>改編為漫畫。</a:t>
            </a:r>
            <a:endParaRPr lang="en-US" altLang="zh-TW" dirty="0" smtClean="0"/>
          </a:p>
          <a:p>
            <a:r>
              <a:rPr lang="zh-TW" altLang="en-US" dirty="0" smtClean="0"/>
              <a:t>套書共有</a:t>
            </a:r>
            <a:r>
              <a:rPr lang="en-US" altLang="zh-TW" dirty="0" smtClean="0"/>
              <a:t>50</a:t>
            </a:r>
            <a:r>
              <a:rPr lang="zh-TW" altLang="en-US" dirty="0" smtClean="0"/>
              <a:t>冊，分類為十大核心知識領域，分別為：生物地科、物理化學、科技、藝術、地理、人體醫學、文明文化、歷史、宗教、社會科學。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0964" name="Picture 4" descr="「漫畫大英百科全書」的圖片搜尋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844824"/>
            <a:ext cx="1443264" cy="1800200"/>
          </a:xfrm>
          <a:prstGeom prst="rect">
            <a:avLst/>
          </a:prstGeom>
          <a:noFill/>
        </p:spPr>
      </p:pic>
      <p:pic>
        <p:nvPicPr>
          <p:cNvPr id="40966" name="Picture 6" descr="相關圖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3861048"/>
            <a:ext cx="1773520" cy="2212132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6588224" y="6309320"/>
            <a:ext cx="2262158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按下一頁看賓果號碼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賓果號碼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20000" dirty="0" smtClean="0"/>
              <a:t>２</a:t>
            </a:r>
            <a:endParaRPr lang="zh-TW" altLang="en-US" sz="20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588224" y="594928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hlinkClick r:id="rId2" action="ppaction://hlinksldjump"/>
              </a:rPr>
              <a:t>回賓果頁</a:t>
            </a:r>
            <a:endParaRPr lang="zh-TW" altLang="en-US" sz="4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認識</a:t>
            </a:r>
            <a:r>
              <a:rPr lang="zh-TW" altLang="en-US" dirty="0" smtClean="0">
                <a:solidFill>
                  <a:srgbClr val="FF0000"/>
                </a:solidFill>
              </a:rPr>
              <a:t>百科全書</a:t>
            </a:r>
            <a:r>
              <a:rPr lang="en-US" altLang="zh-TW" dirty="0" smtClean="0"/>
              <a:t>(1)</a:t>
            </a:r>
            <a:endParaRPr lang="zh-TW" altLang="en-US" dirty="0"/>
          </a:p>
        </p:txBody>
      </p:sp>
      <p:pic>
        <p:nvPicPr>
          <p:cNvPr id="1026" name="Picture 2" descr="W:\Y同仁分享\AI海報製作素材\吉祥物\20120423吉祥物-拉比Lap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140968"/>
            <a:ext cx="2376264" cy="3076636"/>
          </a:xfrm>
          <a:prstGeom prst="rect">
            <a:avLst/>
          </a:prstGeom>
          <a:noFill/>
        </p:spPr>
      </p:pic>
      <p:sp>
        <p:nvSpPr>
          <p:cNvPr id="5" name="圓角矩形圖說文字 4"/>
          <p:cNvSpPr/>
          <p:nvPr/>
        </p:nvSpPr>
        <p:spPr>
          <a:xfrm>
            <a:off x="1043608" y="3429000"/>
            <a:ext cx="5040560" cy="2376264"/>
          </a:xfrm>
          <a:prstGeom prst="wedgeRoundRectCallout">
            <a:avLst>
              <a:gd name="adj1" fmla="val 60210"/>
              <a:gd name="adj2" fmla="val 1314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百科全書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是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將人類的所有知識，</a:t>
            </a:r>
            <a:endParaRPr lang="en-US" altLang="zh-TW" sz="2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分門別類寫成許多條目，</a:t>
            </a:r>
            <a:endParaRPr lang="en-US" altLang="zh-TW" sz="2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用簡單淺白的文字敘述，</a:t>
            </a:r>
            <a:endParaRPr lang="en-US" altLang="zh-TW" sz="2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再依特定的方式排列，以便檢索的一種參考書籍。</a:t>
            </a:r>
          </a:p>
        </p:txBody>
      </p:sp>
      <p:sp>
        <p:nvSpPr>
          <p:cNvPr id="6" name="圓角矩形圖說文字 5"/>
          <p:cNvSpPr/>
          <p:nvPr/>
        </p:nvSpPr>
        <p:spPr>
          <a:xfrm>
            <a:off x="2555776" y="2276872"/>
            <a:ext cx="5040560" cy="864096"/>
          </a:xfrm>
          <a:prstGeom prst="wedgeRoundRectCallout">
            <a:avLst>
              <a:gd name="adj1" fmla="val -60370"/>
              <a:gd name="adj2" fmla="val -2376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百科全書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，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也是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一種常見的</a:t>
            </a:r>
            <a:endParaRPr lang="en-US" altLang="zh-TW" sz="2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algn="r"/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參考工具書</a:t>
            </a:r>
            <a:endParaRPr lang="en-US" altLang="zh-TW" sz="2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1196752"/>
            <a:ext cx="1512168" cy="20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當今最知名、最具權威的百科全書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2260847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《</a:t>
            </a:r>
            <a:r>
              <a:rPr lang="zh-TW" altLang="en-US" dirty="0" smtClean="0">
                <a:solidFill>
                  <a:srgbClr val="FF0000"/>
                </a:solidFill>
              </a:rPr>
              <a:t>大英百科全書</a:t>
            </a:r>
            <a:r>
              <a:rPr lang="en-US" altLang="zh-TW" dirty="0" smtClean="0">
                <a:solidFill>
                  <a:srgbClr val="FF0000"/>
                </a:solidFill>
              </a:rPr>
              <a:t>》</a:t>
            </a:r>
            <a:r>
              <a:rPr lang="zh-TW" altLang="en-US" dirty="0" smtClean="0"/>
              <a:t>被認為是當今世界上最知名、最具權威的百科全書，是英語世界俗稱的</a:t>
            </a:r>
            <a:r>
              <a:rPr lang="en-US" altLang="zh-TW" dirty="0" smtClean="0"/>
              <a:t>ABC</a:t>
            </a:r>
            <a:r>
              <a:rPr lang="zh-TW" altLang="en-US" dirty="0" smtClean="0"/>
              <a:t>百科全書之一。</a:t>
            </a:r>
            <a:endParaRPr lang="en-US" altLang="zh-TW" dirty="0" smtClean="0"/>
          </a:p>
          <a:p>
            <a:r>
              <a:rPr lang="zh-TW" altLang="en-US" dirty="0" smtClean="0"/>
              <a:t>大英百科全書的條目是由大約</a:t>
            </a:r>
            <a:r>
              <a:rPr lang="en-US" altLang="zh-TW" dirty="0" smtClean="0"/>
              <a:t>100</a:t>
            </a:r>
            <a:r>
              <a:rPr lang="zh-TW" altLang="en-US" dirty="0" smtClean="0"/>
              <a:t>名編輯及</a:t>
            </a:r>
            <a:r>
              <a:rPr lang="en-US" altLang="zh-TW" dirty="0" smtClean="0"/>
              <a:t>4000</a:t>
            </a:r>
            <a:r>
              <a:rPr lang="zh-TW" altLang="en-US" dirty="0" smtClean="0"/>
              <a:t>多名專家學者所共同編寫而成。</a:t>
            </a:r>
            <a:endParaRPr lang="zh-TW" altLang="en-US" dirty="0"/>
          </a:p>
        </p:txBody>
      </p:sp>
      <p:pic>
        <p:nvPicPr>
          <p:cNvPr id="41986" name="Picture 2" descr="「大英百科全書」的圖片搜尋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850428"/>
            <a:ext cx="5350396" cy="3007572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6588224" y="6309320"/>
            <a:ext cx="2262158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按下一頁看賓果號碼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賓果號碼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20000" dirty="0" smtClean="0"/>
              <a:t>８</a:t>
            </a:r>
            <a:endParaRPr lang="zh-TW" altLang="en-US" sz="20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588224" y="594928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hlinkClick r:id="rId2" action="ppaction://hlinksldjump"/>
              </a:rPr>
              <a:t>回賓果頁</a:t>
            </a:r>
            <a:endParaRPr lang="zh-TW" altLang="en-US" sz="4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手機上也可以看的百科全書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/>
          <a:lstStyle/>
          <a:p>
            <a:r>
              <a:rPr lang="zh-TW" altLang="en-US" sz="2400" dirty="0" smtClean="0"/>
              <a:t>大英百科全書在</a:t>
            </a:r>
            <a:r>
              <a:rPr lang="en-US" altLang="zh-TW" sz="2400" dirty="0" smtClean="0"/>
              <a:t>2012</a:t>
            </a:r>
            <a:r>
              <a:rPr lang="zh-TW" altLang="en-US" sz="2400" dirty="0" smtClean="0"/>
              <a:t>年宣布停止紙本百科全書的印刷之後，官方推出手機應用程式</a:t>
            </a:r>
            <a:r>
              <a:rPr lang="en-US" altLang="zh-TW" sz="2400" dirty="0" smtClean="0"/>
              <a:t>App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 smtClean="0"/>
              <a:t>專為兒童設計不同專門主題的</a:t>
            </a:r>
            <a:r>
              <a:rPr lang="en-US" altLang="zh-TW" sz="2400" dirty="0" smtClean="0"/>
              <a:t>APP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>
              <a:buNone/>
            </a:pPr>
            <a:endParaRPr lang="zh-TW" altLang="en-US" dirty="0"/>
          </a:p>
        </p:txBody>
      </p:sp>
      <p:sp>
        <p:nvSpPr>
          <p:cNvPr id="43012" name="AutoShape 4" descr="「大英百科全書 APP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3016" name="Picture 8" descr="「Encyclopedia Britannica  APP」的圖片搜尋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556792"/>
            <a:ext cx="3240360" cy="2187243"/>
          </a:xfrm>
          <a:prstGeom prst="rect">
            <a:avLst/>
          </a:prstGeom>
          <a:noFill/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861048"/>
            <a:ext cx="6336704" cy="262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0"/>
          <p:cNvSpPr txBox="1"/>
          <p:nvPr/>
        </p:nvSpPr>
        <p:spPr>
          <a:xfrm>
            <a:off x="6588224" y="6309320"/>
            <a:ext cx="2262158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按下一頁看賓果號碼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賓果號碼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20000" dirty="0" smtClean="0"/>
              <a:t>３</a:t>
            </a:r>
            <a:endParaRPr lang="zh-TW" altLang="en-US" sz="20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588224" y="594928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hlinkClick r:id="rId2" action="ppaction://hlinksldjump"/>
              </a:rPr>
              <a:t>回賓果頁</a:t>
            </a:r>
            <a:endParaRPr lang="zh-TW" altLang="en-US" sz="4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大家稱作</a:t>
            </a:r>
            <a:r>
              <a:rPr lang="en-US" altLang="zh-TW" dirty="0" smtClean="0"/>
              <a:t>ABC</a:t>
            </a:r>
            <a:r>
              <a:rPr lang="zh-TW" altLang="en-US" dirty="0" smtClean="0"/>
              <a:t>的百科全書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525963"/>
          </a:xfrm>
        </p:spPr>
        <p:txBody>
          <a:bodyPr>
            <a:norm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ABC</a:t>
            </a:r>
            <a:r>
              <a:rPr lang="zh-TW" altLang="en-US" sz="2400" dirty="0" smtClean="0">
                <a:solidFill>
                  <a:srgbClr val="FF0000"/>
                </a:solidFill>
              </a:rPr>
              <a:t>百科全書</a:t>
            </a:r>
            <a:r>
              <a:rPr lang="zh-TW" altLang="en-US" sz="2400" dirty="0" smtClean="0"/>
              <a:t>（</a:t>
            </a:r>
            <a:r>
              <a:rPr lang="en-US" altLang="zh-TW" sz="2400" dirty="0" smtClean="0"/>
              <a:t>the ABCs</a:t>
            </a:r>
            <a:r>
              <a:rPr lang="zh-TW" altLang="en-US" sz="2400" dirty="0" smtClean="0"/>
              <a:t>）是百科全書出版界對三部英文百科全書的統稱，即</a:t>
            </a:r>
            <a:r>
              <a:rPr lang="en-US" altLang="zh-TW" sz="2400" dirty="0" smtClean="0"/>
              <a:t>《</a:t>
            </a:r>
            <a:r>
              <a:rPr lang="zh-TW" altLang="en-US" sz="2400" dirty="0" smtClean="0"/>
              <a:t>大美百科全書</a:t>
            </a:r>
            <a:r>
              <a:rPr lang="en-US" altLang="zh-TW" sz="2400" dirty="0" smtClean="0"/>
              <a:t>》</a:t>
            </a:r>
            <a:r>
              <a:rPr lang="zh-TW" altLang="en-US" sz="2400" dirty="0" smtClean="0"/>
              <a:t>、</a:t>
            </a:r>
            <a:r>
              <a:rPr lang="en-US" altLang="zh-TW" sz="2400" dirty="0" smtClean="0"/>
              <a:t>《</a:t>
            </a:r>
            <a:r>
              <a:rPr lang="zh-TW" altLang="en-US" sz="2400" dirty="0" smtClean="0"/>
              <a:t>大英百科全書</a:t>
            </a:r>
            <a:r>
              <a:rPr lang="en-US" altLang="zh-TW" sz="2400" dirty="0" smtClean="0"/>
              <a:t>》</a:t>
            </a:r>
            <a:r>
              <a:rPr lang="zh-TW" altLang="en-US" sz="2400" dirty="0" smtClean="0"/>
              <a:t>及</a:t>
            </a:r>
            <a:r>
              <a:rPr lang="en-US" altLang="zh-TW" sz="2400" dirty="0" smtClean="0"/>
              <a:t>《</a:t>
            </a:r>
            <a:r>
              <a:rPr lang="zh-TW" altLang="en-US" sz="2400" dirty="0" smtClean="0"/>
              <a:t>科里爾百科全書</a:t>
            </a:r>
            <a:r>
              <a:rPr lang="en-US" altLang="zh-TW" sz="2400" dirty="0" smtClean="0"/>
              <a:t>》</a:t>
            </a:r>
            <a:r>
              <a:rPr lang="zh-TW" altLang="en-US" sz="2400" dirty="0" smtClean="0"/>
              <a:t>，也有人誇稱為「世界三大百科全書」。</a:t>
            </a:r>
            <a:endParaRPr lang="en-US" altLang="zh-TW" sz="2400" dirty="0" smtClean="0"/>
          </a:p>
          <a:p>
            <a:r>
              <a:rPr lang="en-US" altLang="zh-TW" sz="2400" dirty="0" smtClean="0"/>
              <a:t>ABC</a:t>
            </a:r>
            <a:r>
              <a:rPr lang="zh-TW" altLang="en-US" sz="2400" dirty="0" smtClean="0"/>
              <a:t>是三本百科全書的英文首字母。</a:t>
            </a:r>
            <a:endParaRPr lang="en-US" altLang="zh-TW" sz="2400" dirty="0" smtClean="0"/>
          </a:p>
          <a:p>
            <a:endParaRPr lang="zh-TW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6559625" y="248360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大美百科全書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》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7092280" y="1628800"/>
            <a:ext cx="864096" cy="864096"/>
          </a:xfrm>
          <a:prstGeom prst="ellipse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800" dirty="0" smtClean="0"/>
              <a:t>A</a:t>
            </a:r>
            <a:endParaRPr lang="zh-TW" altLang="en-US" sz="4800" dirty="0"/>
          </a:p>
        </p:txBody>
      </p:sp>
      <p:sp>
        <p:nvSpPr>
          <p:cNvPr id="6" name="橢圓 5"/>
          <p:cNvSpPr/>
          <p:nvPr/>
        </p:nvSpPr>
        <p:spPr>
          <a:xfrm>
            <a:off x="7092280" y="3068960"/>
            <a:ext cx="864096" cy="864096"/>
          </a:xfrm>
          <a:prstGeom prst="ellipse">
            <a:avLst/>
          </a:prstGeom>
          <a:solidFill>
            <a:srgbClr val="F0C30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800" dirty="0" smtClean="0"/>
              <a:t>B</a:t>
            </a:r>
            <a:endParaRPr lang="zh-TW" altLang="en-US" sz="4800" dirty="0"/>
          </a:p>
        </p:txBody>
      </p:sp>
      <p:sp>
        <p:nvSpPr>
          <p:cNvPr id="7" name="橢圓 6"/>
          <p:cNvSpPr/>
          <p:nvPr/>
        </p:nvSpPr>
        <p:spPr>
          <a:xfrm>
            <a:off x="7092280" y="4581128"/>
            <a:ext cx="864096" cy="864096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800" dirty="0" smtClean="0"/>
              <a:t>C</a:t>
            </a:r>
            <a:endParaRPr lang="zh-TW" altLang="en-US" sz="4800" dirty="0"/>
          </a:p>
        </p:txBody>
      </p:sp>
      <p:sp>
        <p:nvSpPr>
          <p:cNvPr id="8" name="矩形 7"/>
          <p:cNvSpPr/>
          <p:nvPr/>
        </p:nvSpPr>
        <p:spPr>
          <a:xfrm>
            <a:off x="6559625" y="400506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大英百科全書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》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44208" y="558924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科里爾百科全書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》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4653136"/>
            <a:ext cx="3456384" cy="199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文字方塊 13"/>
          <p:cNvSpPr txBox="1"/>
          <p:nvPr/>
        </p:nvSpPr>
        <p:spPr>
          <a:xfrm>
            <a:off x="6588224" y="6309320"/>
            <a:ext cx="2262158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按下一頁看賓果號碼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賓果號碼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20000" dirty="0" smtClean="0"/>
              <a:t>６</a:t>
            </a:r>
            <a:endParaRPr lang="zh-TW" altLang="en-US" sz="20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588224" y="594928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hlinkClick r:id="rId2" action="ppaction://hlinksldjump"/>
              </a:rPr>
              <a:t>回賓果頁</a:t>
            </a:r>
            <a:endParaRPr lang="zh-TW" altLang="en-US" sz="4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zh-TW" dirty="0" smtClean="0">
                <a:solidFill>
                  <a:srgbClr val="0000FF"/>
                </a:solidFill>
              </a:rPr>
              <a:t>活動</a:t>
            </a:r>
            <a:r>
              <a:rPr lang="zh-TW" altLang="en-US" dirty="0" smtClean="0">
                <a:solidFill>
                  <a:srgbClr val="0000FF"/>
                </a:solidFill>
              </a:rPr>
              <a:t>二</a:t>
            </a:r>
            <a:endParaRPr lang="zh-TW" altLang="en-US" dirty="0">
              <a:solidFill>
                <a:srgbClr val="0000FF"/>
              </a:solidFill>
            </a:endParaRPr>
          </a:p>
        </p:txBody>
      </p:sp>
      <p:pic>
        <p:nvPicPr>
          <p:cNvPr id="21506" name="Picture 2" descr="「黑板 icon」的圖片搜尋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509274" cy="4660962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1835696" y="2121237"/>
            <a:ext cx="58326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Q1: </a:t>
            </a:r>
          </a:p>
          <a:p>
            <a:r>
              <a:rPr lang="zh-TW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恐龍依照吃的食物不同，分為</a:t>
            </a:r>
            <a:r>
              <a:rPr lang="en-US" altLang="zh-TW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_______</a:t>
            </a:r>
            <a:r>
              <a:rPr lang="zh-TW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恐龍及</a:t>
            </a:r>
            <a:r>
              <a:rPr lang="en-US" altLang="zh-TW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_______</a:t>
            </a:r>
            <a:r>
              <a:rPr lang="zh-TW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恐龍；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爬蟲類依照生活的環境不同，分為</a:t>
            </a:r>
            <a:r>
              <a:rPr lang="en-US" altLang="zh-TW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________</a:t>
            </a:r>
            <a:r>
              <a:rPr lang="zh-TW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的爬蟲類及</a:t>
            </a:r>
            <a:r>
              <a:rPr lang="en-US" altLang="zh-TW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_________</a:t>
            </a:r>
            <a:r>
              <a:rPr lang="zh-TW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的爬蟲類。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4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利用目次，認識本書分類及主題編排方式</a:t>
            </a:r>
            <a:r>
              <a:rPr lang="en-US" altLang="zh-TW" sz="24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</a:p>
          <a:p>
            <a:pPr algn="ctr"/>
            <a:r>
              <a:rPr lang="zh-TW" altLang="zh-TW" sz="24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挑戰度</a:t>
            </a:r>
            <a:r>
              <a:rPr lang="zh-TW" altLang="zh-TW" sz="24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★ ★</a:t>
            </a:r>
            <a:endParaRPr lang="zh-TW" altLang="zh-TW" sz="2400" b="1" dirty="0" smtClean="0">
              <a:solidFill>
                <a:srgbClr val="FFFF66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27784" y="404664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 smtClean="0">
                <a:latin typeface="微軟正黑體" pitchFamily="34" charset="-120"/>
                <a:ea typeface="微軟正黑體" pitchFamily="34" charset="-120"/>
              </a:rPr>
              <a:t>利用百科全書的目次（主題）及索引功能，找出答案。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27984" y="908720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EA5413"/>
                </a:solidFill>
                <a:latin typeface="微軟正黑體" pitchFamily="34" charset="-120"/>
                <a:ea typeface="微軟正黑體" pitchFamily="34" charset="-120"/>
              </a:rPr>
              <a:t>題目來源：百科全書</a:t>
            </a:r>
            <a:r>
              <a:rPr lang="zh-TW" altLang="en-US" dirty="0" smtClean="0">
                <a:solidFill>
                  <a:srgbClr val="EA5413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zh-TW" dirty="0" smtClean="0">
                <a:solidFill>
                  <a:srgbClr val="EA5413"/>
                </a:solidFill>
                <a:latin typeface="微軟正黑體" pitchFamily="34" charset="-120"/>
                <a:ea typeface="微軟正黑體" pitchFamily="34" charset="-120"/>
              </a:rPr>
              <a:t>兒童圖解恐龍百科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「黑板 icon」的圖片搜尋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80206"/>
            <a:ext cx="8621095" cy="617313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1547664" y="1196752"/>
            <a:ext cx="6480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Q2: </a:t>
            </a:r>
          </a:p>
          <a:p>
            <a:r>
              <a:rPr lang="zh-TW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請找出異齒龍，牠因為有</a:t>
            </a:r>
            <a:r>
              <a:rPr lang="en-US" altLang="zh-TW" sz="3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_______</a:t>
            </a:r>
            <a:r>
              <a:rPr lang="zh-TW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種不同的牙齒而得名。</a:t>
            </a:r>
            <a:endParaRPr lang="en-US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異齒龍要查</a:t>
            </a:r>
            <a:r>
              <a:rPr lang="en-US" altLang="zh-TW" sz="3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________</a:t>
            </a:r>
            <a:r>
              <a:rPr lang="zh-TW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注音符號。</a:t>
            </a:r>
            <a:endParaRPr lang="en-US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32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32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利用索引注音符號查找資料</a:t>
            </a:r>
            <a:r>
              <a:rPr lang="en-US" altLang="zh-TW" sz="32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</a:p>
          <a:p>
            <a:pPr algn="ctr"/>
            <a:r>
              <a:rPr lang="zh-TW" altLang="zh-TW" sz="32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挑戰度</a:t>
            </a:r>
            <a:r>
              <a:rPr lang="zh-TW" altLang="zh-TW" sz="32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★ ★ ★</a:t>
            </a:r>
            <a:endParaRPr lang="zh-TW" altLang="zh-TW" sz="3200" b="1" dirty="0" smtClean="0">
              <a:solidFill>
                <a:srgbClr val="FFFF66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zh-TW" altLang="zh-TW" dirty="0" smtClean="0"/>
              <a:t>找一找，</a:t>
            </a:r>
            <a:r>
              <a:rPr lang="zh-TW" altLang="en-US" dirty="0" smtClean="0"/>
              <a:t>學校的</a:t>
            </a:r>
            <a:r>
              <a:rPr lang="zh-TW" altLang="zh-TW" dirty="0" smtClean="0"/>
              <a:t>圖書館還有哪些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百科全書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8" name="副標題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橢圓形圖說文字 8"/>
          <p:cNvSpPr/>
          <p:nvPr/>
        </p:nvSpPr>
        <p:spPr>
          <a:xfrm>
            <a:off x="6012160" y="4149080"/>
            <a:ext cx="2880320" cy="1224136"/>
          </a:xfrm>
          <a:prstGeom prst="wedgeEllipseCallout">
            <a:avLst>
              <a:gd name="adj1" fmla="val -9924"/>
              <a:gd name="adj2" fmla="val -9582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小牛頓科學百科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395536" y="3933056"/>
            <a:ext cx="2880320" cy="1224136"/>
          </a:xfrm>
          <a:prstGeom prst="wedgeEllipseCallout">
            <a:avLst>
              <a:gd name="adj1" fmla="val 37351"/>
              <a:gd name="adj2" fmla="val -8689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小牛頓數學百科</a:t>
            </a:r>
          </a:p>
        </p:txBody>
      </p:sp>
      <p:sp>
        <p:nvSpPr>
          <p:cNvPr id="11" name="橢圓形圖說文字 10"/>
          <p:cNvSpPr/>
          <p:nvPr/>
        </p:nvSpPr>
        <p:spPr>
          <a:xfrm>
            <a:off x="5004048" y="404664"/>
            <a:ext cx="2880320" cy="1224136"/>
          </a:xfrm>
          <a:prstGeom prst="wedgeEllipseCallout">
            <a:avLst>
              <a:gd name="adj1" fmla="val -25452"/>
              <a:gd name="adj2" fmla="val 7792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中華兒童百科全書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網路上的百科全書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9592" y="1844824"/>
            <a:ext cx="7787208" cy="4281339"/>
          </a:xfrm>
        </p:spPr>
        <p:txBody>
          <a:bodyPr/>
          <a:lstStyle/>
          <a:p>
            <a:r>
              <a:rPr lang="zh-TW" altLang="en-US" dirty="0" smtClean="0"/>
              <a:t>維基百科                   </a:t>
            </a:r>
            <a:endParaRPr lang="en-US" altLang="zh-TW" dirty="0" smtClean="0"/>
          </a:p>
          <a:p>
            <a:pPr>
              <a:buNone/>
            </a:pPr>
            <a:r>
              <a:rPr lang="en-US" altLang="zh-TW" sz="2000" dirty="0" smtClean="0">
                <a:hlinkClick r:id="rId2"/>
              </a:rPr>
              <a:t>www.wikipedia.org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大英百科全書線上版</a:t>
            </a:r>
            <a:r>
              <a:rPr lang="en-US" altLang="zh-TW" dirty="0" smtClean="0"/>
              <a:t>(</a:t>
            </a:r>
            <a:r>
              <a:rPr lang="zh-TW" altLang="en-US" dirty="0" smtClean="0"/>
              <a:t>英文</a:t>
            </a:r>
            <a:r>
              <a:rPr lang="en-US" altLang="zh-TW" dirty="0" smtClean="0"/>
              <a:t>)</a:t>
            </a:r>
          </a:p>
          <a:p>
            <a:pPr>
              <a:buNone/>
            </a:pPr>
            <a:r>
              <a:rPr lang="en-US" altLang="zh-TW" sz="2000" dirty="0" smtClean="0">
                <a:hlinkClick r:id="rId3"/>
              </a:rPr>
              <a:t>https://www.britannica.com/</a:t>
            </a:r>
            <a:endParaRPr lang="en-US" altLang="zh-TW" sz="2000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484784"/>
            <a:ext cx="14382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群組 6"/>
          <p:cNvGrpSpPr/>
          <p:nvPr/>
        </p:nvGrpSpPr>
        <p:grpSpPr>
          <a:xfrm>
            <a:off x="6084168" y="3140968"/>
            <a:ext cx="2940998" cy="2016224"/>
            <a:chOff x="5868144" y="3356992"/>
            <a:chExt cx="2940998" cy="2016224"/>
          </a:xfrm>
        </p:grpSpPr>
        <p:pic>
          <p:nvPicPr>
            <p:cNvPr id="16388" name="Picture 4" descr="「computer」的圖片搜尋結果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68144" y="3356992"/>
              <a:ext cx="2940998" cy="2016224"/>
            </a:xfrm>
            <a:prstGeom prst="rect">
              <a:avLst/>
            </a:prstGeom>
            <a:noFill/>
          </p:spPr>
        </p:pic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56176" y="3501008"/>
              <a:ext cx="2301106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認識</a:t>
            </a:r>
            <a:r>
              <a:rPr lang="zh-TW" altLang="en-US" dirty="0" smtClean="0">
                <a:solidFill>
                  <a:srgbClr val="FF0000"/>
                </a:solidFill>
              </a:rPr>
              <a:t>百科全書</a:t>
            </a:r>
            <a:r>
              <a:rPr lang="en-US" altLang="zh-TW" dirty="0" smtClean="0"/>
              <a:t>(2)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 smtClean="0"/>
              <a:t>內容</a:t>
            </a:r>
            <a:r>
              <a:rPr lang="zh-TW" altLang="en-US" dirty="0" smtClean="0"/>
              <a:t>：人類的各種知識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包含常識、科學、地理、歷史、醫學</a:t>
            </a:r>
            <a:r>
              <a:rPr lang="en-US" altLang="zh-TW" dirty="0" smtClean="0"/>
              <a:t>..</a:t>
            </a:r>
            <a:r>
              <a:rPr lang="zh-TW" altLang="en-US" dirty="0" smtClean="0"/>
              <a:t>等等。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zh-TW" dirty="0" smtClean="0"/>
              <a:t>編排</a:t>
            </a:r>
            <a:r>
              <a:rPr lang="zh-TW" altLang="zh-TW" dirty="0" smtClean="0"/>
              <a:t>方式</a:t>
            </a:r>
            <a:r>
              <a:rPr lang="zh-TW" altLang="en-US" dirty="0" smtClean="0"/>
              <a:t>：依特定方式排列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例如</a:t>
            </a:r>
            <a:r>
              <a:rPr lang="zh-TW" altLang="zh-TW" dirty="0" smtClean="0"/>
              <a:t>注音符號、英文字母順序、部首、筆畫、分類或主題編列、日期或年代先後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764866"/>
            <a:ext cx="936104" cy="896220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5476416"/>
            <a:ext cx="1477516" cy="60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「ABC png」的圖片搜尋結果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273140"/>
            <a:ext cx="1368152" cy="1008112"/>
          </a:xfrm>
          <a:prstGeom prst="rect">
            <a:avLst/>
          </a:prstGeom>
          <a:noFill/>
        </p:spPr>
      </p:pic>
      <p:pic>
        <p:nvPicPr>
          <p:cNvPr id="17414" name="Picture 6" descr="「部首 png」的圖片搜尋結果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5337212"/>
            <a:ext cx="936104" cy="879968"/>
          </a:xfrm>
          <a:prstGeom prst="rect">
            <a:avLst/>
          </a:prstGeom>
          <a:noFill/>
        </p:spPr>
      </p:pic>
      <p:sp>
        <p:nvSpPr>
          <p:cNvPr id="4108" name="AutoShape 12" descr="「歷史古蹟 icon」的圖片搜尋結果"/>
          <p:cNvSpPr>
            <a:spLocks noChangeAspect="1" noChangeArrowheads="1"/>
          </p:cNvSpPr>
          <p:nvPr/>
        </p:nvSpPr>
        <p:spPr bwMode="auto">
          <a:xfrm>
            <a:off x="155575" y="-1119188"/>
            <a:ext cx="2381250" cy="2343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115" name="Picture 19" descr="相關圖片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2708920"/>
            <a:ext cx="1008112" cy="1008112"/>
          </a:xfrm>
          <a:prstGeom prst="rect">
            <a:avLst/>
          </a:prstGeom>
          <a:noFill/>
        </p:spPr>
      </p:pic>
      <p:pic>
        <p:nvPicPr>
          <p:cNvPr id="4117" name="Picture 21" descr="相關圖片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696" y="2732376"/>
            <a:ext cx="961200" cy="961200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2708920"/>
            <a:ext cx="1008112" cy="1008112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20" name="Picture 24" descr="「醫生 icon」的圖片搜尋結果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6176" y="2732376"/>
            <a:ext cx="961200" cy="961200"/>
          </a:xfrm>
          <a:prstGeom prst="rect">
            <a:avLst/>
          </a:prstGeom>
          <a:noFill/>
        </p:spPr>
      </p:pic>
      <p:pic>
        <p:nvPicPr>
          <p:cNvPr id="4124" name="Picture 28" descr="「書法 icon」的圖片搜尋結果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40352" y="5453160"/>
            <a:ext cx="648072" cy="648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使用</a:t>
            </a:r>
            <a:r>
              <a:rPr lang="zh-TW" altLang="en-US" dirty="0" smtClean="0">
                <a:solidFill>
                  <a:srgbClr val="FF0000"/>
                </a:solidFill>
              </a:rPr>
              <a:t>百科全書</a:t>
            </a:r>
            <a:endParaRPr lang="zh-TW" altLang="en-US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13913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42" name="Picture 6" descr="「圖書館 png」的圖片搜尋結果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2276872"/>
            <a:ext cx="2736304" cy="27410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zh-TW" altLang="en-US" dirty="0" smtClean="0">
                <a:solidFill>
                  <a:srgbClr val="EA5413"/>
                </a:solidFill>
              </a:rPr>
              <a:t>百科全書：</a:t>
            </a:r>
            <a:r>
              <a:rPr lang="zh-TW" altLang="zh-TW" dirty="0" smtClean="0">
                <a:solidFill>
                  <a:srgbClr val="EA5413"/>
                </a:solidFill>
              </a:rPr>
              <a:t>兒童</a:t>
            </a:r>
            <a:r>
              <a:rPr lang="zh-TW" altLang="zh-TW" dirty="0" smtClean="0">
                <a:solidFill>
                  <a:srgbClr val="EA5413"/>
                </a:solidFill>
              </a:rPr>
              <a:t>圖解恐龍百科</a:t>
            </a:r>
            <a:endParaRPr lang="zh-TW" altLang="en-US" dirty="0">
              <a:solidFill>
                <a:srgbClr val="EA5413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/>
          <a:lstStyle/>
          <a:p>
            <a:r>
              <a:rPr lang="zh-TW" altLang="en-US" b="1" dirty="0" smtClean="0"/>
              <a:t>書目資訊</a:t>
            </a:r>
          </a:p>
          <a:p>
            <a:r>
              <a:rPr lang="zh-TW" altLang="en-US" sz="2400" dirty="0" smtClean="0"/>
              <a:t>作者： 宋明秀</a:t>
            </a:r>
          </a:p>
          <a:p>
            <a:r>
              <a:rPr lang="zh-TW" altLang="en-US" sz="2400" dirty="0" smtClean="0"/>
              <a:t>出版社： 風車出版</a:t>
            </a:r>
          </a:p>
          <a:p>
            <a:r>
              <a:rPr lang="zh-TW" altLang="en-US" sz="2400" dirty="0" smtClean="0"/>
              <a:t>出版</a:t>
            </a:r>
            <a:r>
              <a:rPr lang="zh-TW" altLang="en-US" sz="2400" dirty="0" smtClean="0"/>
              <a:t>年： </a:t>
            </a:r>
            <a:r>
              <a:rPr lang="en-US" altLang="zh-TW" sz="2400" dirty="0" smtClean="0"/>
              <a:t>2010[</a:t>
            </a:r>
            <a:r>
              <a:rPr lang="zh-TW" altLang="en-US" sz="2400" dirty="0" smtClean="0"/>
              <a:t>民</a:t>
            </a:r>
            <a:r>
              <a:rPr lang="en-US" altLang="zh-TW" sz="2400" dirty="0" smtClean="0"/>
              <a:t>99]</a:t>
            </a:r>
          </a:p>
          <a:p>
            <a:r>
              <a:rPr lang="zh-TW" altLang="en-US" sz="2400" dirty="0" smtClean="0"/>
              <a:t>語文： 中文</a:t>
            </a:r>
          </a:p>
          <a:p>
            <a:endParaRPr lang="zh-TW" alt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4888">
            <a:off x="4656848" y="1439882"/>
            <a:ext cx="3192818" cy="490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0" y="0"/>
            <a:ext cx="344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適合兒童的</a:t>
            </a:r>
            <a:r>
              <a:rPr lang="zh-TW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百科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全書</a:t>
            </a:r>
            <a:r>
              <a:rPr lang="en-US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舉例</a:t>
            </a:r>
            <a:r>
              <a:rPr lang="en-US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(1)</a:t>
            </a:r>
            <a:endParaRPr lang="zh-TW" altLang="en-US" sz="2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zh-TW" altLang="en-US" sz="4000" dirty="0" smtClean="0">
                <a:solidFill>
                  <a:srgbClr val="EA5413"/>
                </a:solidFill>
              </a:rPr>
              <a:t>你想找的知識在哪裡？</a:t>
            </a:r>
            <a:endParaRPr lang="zh-TW" altLang="en-US" sz="4000" dirty="0">
              <a:solidFill>
                <a:srgbClr val="EA5413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73934">
            <a:off x="493584" y="2794401"/>
            <a:ext cx="3898650" cy="299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412776"/>
            <a:ext cx="4406129" cy="337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/>
          <p:cNvSpPr/>
          <p:nvPr/>
        </p:nvSpPr>
        <p:spPr>
          <a:xfrm>
            <a:off x="1187624" y="1340768"/>
            <a:ext cx="2880320" cy="1224136"/>
          </a:xfrm>
          <a:prstGeom prst="wedgeEllipseCallout">
            <a:avLst>
              <a:gd name="adj1" fmla="val -44086"/>
              <a:gd name="adj2" fmla="val 5438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書的</a:t>
            </a:r>
            <a:r>
              <a:rPr lang="zh-TW" altLang="en-US" sz="36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＋頁碼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橢圓形圖說文字 6"/>
          <p:cNvSpPr/>
          <p:nvPr/>
        </p:nvSpPr>
        <p:spPr>
          <a:xfrm>
            <a:off x="5292080" y="4797152"/>
            <a:ext cx="2880320" cy="1224136"/>
          </a:xfrm>
          <a:prstGeom prst="wedgeEllipseCallout">
            <a:avLst>
              <a:gd name="adj1" fmla="val 37006"/>
              <a:gd name="adj2" fmla="val -7228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閱讀指南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4067944" y="6174432"/>
            <a:ext cx="5328592" cy="494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A541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如何使用這本百科？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A5413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92480" cy="6853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形圖說文字 4"/>
          <p:cNvSpPr/>
          <p:nvPr/>
        </p:nvSpPr>
        <p:spPr>
          <a:xfrm>
            <a:off x="5580112" y="116632"/>
            <a:ext cx="3312368" cy="1200329"/>
          </a:xfrm>
          <a:prstGeom prst="wedgeEllipseCallout">
            <a:avLst>
              <a:gd name="adj1" fmla="val -31952"/>
              <a:gd name="adj2" fmla="val 8237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索引在書的最後面，用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注音符號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編排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D60093"/>
                </a:solidFill>
              </a:rPr>
              <a:t>百科全書</a:t>
            </a:r>
            <a:r>
              <a:rPr lang="zh-TW" altLang="en-US" dirty="0" smtClean="0">
                <a:solidFill>
                  <a:srgbClr val="D60093"/>
                </a:solidFill>
              </a:rPr>
              <a:t>：</a:t>
            </a:r>
            <a:r>
              <a:rPr lang="zh-TW" altLang="en-US" dirty="0" smtClean="0">
                <a:solidFill>
                  <a:srgbClr val="D60093"/>
                </a:solidFill>
              </a:rPr>
              <a:t>漫畫大英百科</a:t>
            </a:r>
            <a:r>
              <a:rPr lang="zh-TW" altLang="en-US" sz="2000" dirty="0" smtClean="0">
                <a:solidFill>
                  <a:srgbClr val="D60093"/>
                </a:solidFill>
              </a:rPr>
              <a:t>（全</a:t>
            </a:r>
            <a:r>
              <a:rPr lang="en-US" altLang="zh-TW" sz="2000" dirty="0" smtClean="0">
                <a:solidFill>
                  <a:srgbClr val="D60093"/>
                </a:solidFill>
              </a:rPr>
              <a:t>50</a:t>
            </a:r>
            <a:r>
              <a:rPr lang="zh-TW" altLang="en-US" sz="2000" dirty="0" smtClean="0">
                <a:solidFill>
                  <a:srgbClr val="D60093"/>
                </a:solidFill>
              </a:rPr>
              <a:t>冊）</a:t>
            </a:r>
            <a:endParaRPr lang="zh-TW" altLang="en-US" dirty="0">
              <a:solidFill>
                <a:srgbClr val="D60093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b="1" dirty="0" smtClean="0"/>
              <a:t>書目資訊</a:t>
            </a:r>
          </a:p>
          <a:p>
            <a:r>
              <a:rPr lang="zh-TW" altLang="en-US" sz="2400" dirty="0" smtClean="0"/>
              <a:t>作者： </a:t>
            </a:r>
            <a:r>
              <a:rPr lang="en-US" altLang="zh-TW" sz="2400" dirty="0" err="1" smtClean="0"/>
              <a:t>Bombom</a:t>
            </a:r>
            <a:r>
              <a:rPr lang="en-US" altLang="zh-TW" sz="2400" dirty="0" smtClean="0"/>
              <a:t> story   </a:t>
            </a:r>
            <a:endParaRPr lang="en-US" altLang="zh-TW" sz="2400" dirty="0" smtClean="0"/>
          </a:p>
          <a:p>
            <a:r>
              <a:rPr lang="zh-TW" altLang="en-US" sz="2400" dirty="0" smtClean="0"/>
              <a:t>譯者</a:t>
            </a:r>
            <a:r>
              <a:rPr lang="zh-TW" altLang="en-US" sz="2400" dirty="0" smtClean="0"/>
              <a:t>： 徐月珠</a:t>
            </a:r>
            <a:r>
              <a:rPr lang="en-US" altLang="zh-TW" sz="2400" dirty="0" smtClean="0"/>
              <a:t>, </a:t>
            </a:r>
            <a:r>
              <a:rPr lang="zh-TW" altLang="en-US" sz="2400" dirty="0" smtClean="0"/>
              <a:t>張友</a:t>
            </a:r>
            <a:r>
              <a:rPr lang="zh-TW" altLang="en-US" sz="2400" dirty="0" smtClean="0"/>
              <a:t>怜</a:t>
            </a:r>
            <a:endParaRPr lang="en-US" altLang="zh-TW" sz="2400" dirty="0" smtClean="0"/>
          </a:p>
          <a:p>
            <a:r>
              <a:rPr lang="zh-TW" altLang="en-US" sz="2400" dirty="0" smtClean="0"/>
              <a:t>出版社</a:t>
            </a:r>
            <a:r>
              <a:rPr lang="zh-TW" altLang="en-US" sz="2400" dirty="0" smtClean="0"/>
              <a:t>： </a:t>
            </a:r>
            <a:r>
              <a:rPr lang="zh-TW" altLang="en-US" sz="2400" dirty="0" smtClean="0"/>
              <a:t>三采</a:t>
            </a:r>
            <a:endParaRPr lang="zh-TW" altLang="en-US" sz="2400" dirty="0" smtClean="0"/>
          </a:p>
          <a:p>
            <a:r>
              <a:rPr lang="zh-TW" altLang="en-US" sz="2400" dirty="0" smtClean="0"/>
              <a:t>出版</a:t>
            </a:r>
            <a:r>
              <a:rPr lang="zh-TW" altLang="en-US" sz="2400" dirty="0" smtClean="0"/>
              <a:t>年： </a:t>
            </a:r>
            <a:r>
              <a:rPr lang="en-US" altLang="zh-TW" sz="2400" dirty="0" smtClean="0"/>
              <a:t>2016</a:t>
            </a:r>
            <a:endParaRPr lang="en-US" altLang="zh-TW" sz="2400" dirty="0" smtClean="0"/>
          </a:p>
          <a:p>
            <a:r>
              <a:rPr lang="zh-TW" altLang="en-US" sz="2400" dirty="0" smtClean="0"/>
              <a:t>語文： 中文</a:t>
            </a: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3552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適合兒童的</a:t>
            </a:r>
            <a:r>
              <a:rPr lang="zh-TW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百科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全書</a:t>
            </a:r>
            <a:r>
              <a:rPr lang="en-US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舉例</a:t>
            </a:r>
            <a:r>
              <a:rPr lang="en-US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２</a:t>
            </a:r>
            <a:r>
              <a:rPr lang="en-US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6631"/>
          <a:stretch>
            <a:fillRect/>
          </a:stretch>
        </p:blipFill>
        <p:spPr bwMode="auto">
          <a:xfrm>
            <a:off x="4788024" y="1700808"/>
            <a:ext cx="3986212" cy="458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流程圖: 替代處理程序 6"/>
          <p:cNvSpPr/>
          <p:nvPr/>
        </p:nvSpPr>
        <p:spPr>
          <a:xfrm>
            <a:off x="683568" y="4581128"/>
            <a:ext cx="3600400" cy="1224136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按照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大知識領域分類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1837</TotalTime>
  <Words>1668</Words>
  <Application>Microsoft Office PowerPoint</Application>
  <PresentationFormat>如螢幕大小 (4:3)</PresentationFormat>
  <Paragraphs>214</Paragraphs>
  <Slides>39</Slides>
  <Notes>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0" baseType="lpstr">
      <vt:lpstr>Office 佈景主題</vt:lpstr>
      <vt:lpstr>認識百科全書</vt:lpstr>
      <vt:lpstr>我的知識百寶袋</vt:lpstr>
      <vt:lpstr>認識百科全書(1)</vt:lpstr>
      <vt:lpstr>認識百科全書(2)</vt:lpstr>
      <vt:lpstr>使用百科全書</vt:lpstr>
      <vt:lpstr>百科全書：兒童圖解恐龍百科</vt:lpstr>
      <vt:lpstr>你想找的知識在哪裡？</vt:lpstr>
      <vt:lpstr>投影片 8</vt:lpstr>
      <vt:lpstr>百科全書：漫畫大英百科（全50冊）</vt:lpstr>
      <vt:lpstr>你想找的知識在哪裡？</vt:lpstr>
      <vt:lpstr>如何快速找到書中的重要知識？</vt:lpstr>
      <vt:lpstr>百科全書：兒童學習百科(全20冊)</vt:lpstr>
      <vt:lpstr>如何使用這本百科？</vt:lpstr>
      <vt:lpstr>投影片 14</vt:lpstr>
      <vt:lpstr>我學會了！使用「索引」查找資料</vt:lpstr>
      <vt:lpstr>學生練習活動</vt:lpstr>
      <vt:lpstr>活動一</vt:lpstr>
      <vt:lpstr>被稱為「現代百科全書之父」的人</vt:lpstr>
      <vt:lpstr>賓果號碼</vt:lpstr>
      <vt:lpstr>可以聽音樂的百科全書</vt:lpstr>
      <vt:lpstr>賓果號碼</vt:lpstr>
      <vt:lpstr>每個人都可以一起寫的百科全書</vt:lpstr>
      <vt:lpstr>賓果號碼</vt:lpstr>
      <vt:lpstr>世界上最早、最宏偉的百科全書</vt:lpstr>
      <vt:lpstr>賓果號碼</vt:lpstr>
      <vt:lpstr>臺灣第一套寫給兒童的百科全書</vt:lpstr>
      <vt:lpstr>賓果號碼</vt:lpstr>
      <vt:lpstr>把百科全書變成漫畫了</vt:lpstr>
      <vt:lpstr>賓果號碼</vt:lpstr>
      <vt:lpstr>當今最知名、最具權威的百科全書</vt:lpstr>
      <vt:lpstr>賓果號碼</vt:lpstr>
      <vt:lpstr>手機上也可以看的百科全書</vt:lpstr>
      <vt:lpstr>賓果號碼</vt:lpstr>
      <vt:lpstr>大家稱作ABC的百科全書</vt:lpstr>
      <vt:lpstr>賓果號碼</vt:lpstr>
      <vt:lpstr>活動二</vt:lpstr>
      <vt:lpstr>投影片 37</vt:lpstr>
      <vt:lpstr>找一找，學校的圖書館還有哪些 百科全書?</vt:lpstr>
      <vt:lpstr>網路上的百科全書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學會使用電子書</dc:title>
  <dc:creator>a14101</dc:creator>
  <cp:lastModifiedBy>a14101</cp:lastModifiedBy>
  <cp:revision>690</cp:revision>
  <dcterms:created xsi:type="dcterms:W3CDTF">2017-04-17T09:02:53Z</dcterms:created>
  <dcterms:modified xsi:type="dcterms:W3CDTF">2018-06-05T03:10:31Z</dcterms:modified>
</cp:coreProperties>
</file>