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343" r:id="rId2"/>
    <p:sldId id="284" r:id="rId3"/>
    <p:sldId id="263" r:id="rId4"/>
    <p:sldId id="285" r:id="rId5"/>
    <p:sldId id="280" r:id="rId6"/>
    <p:sldId id="286" r:id="rId7"/>
    <p:sldId id="287" r:id="rId8"/>
    <p:sldId id="296" r:id="rId9"/>
    <p:sldId id="340" r:id="rId10"/>
    <p:sldId id="288" r:id="rId11"/>
    <p:sldId id="289" r:id="rId12"/>
    <p:sldId id="290" r:id="rId13"/>
    <p:sldId id="299" r:id="rId14"/>
    <p:sldId id="297" r:id="rId15"/>
    <p:sldId id="291" r:id="rId16"/>
    <p:sldId id="292" r:id="rId17"/>
    <p:sldId id="293" r:id="rId18"/>
    <p:sldId id="295" r:id="rId19"/>
    <p:sldId id="300" r:id="rId20"/>
    <p:sldId id="298" r:id="rId21"/>
    <p:sldId id="325" r:id="rId22"/>
    <p:sldId id="324" r:id="rId23"/>
    <p:sldId id="345" r:id="rId24"/>
    <p:sldId id="313" r:id="rId25"/>
    <p:sldId id="315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7" r:id="rId35"/>
    <p:sldId id="338" r:id="rId36"/>
    <p:sldId id="259" r:id="rId37"/>
    <p:sldId id="279" r:id="rId38"/>
    <p:sldId id="344" r:id="rId3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85612" autoAdjust="0"/>
  </p:normalViewPr>
  <p:slideViewPr>
    <p:cSldViewPr snapToGrid="0" showGuides="1">
      <p:cViewPr varScale="1">
        <p:scale>
          <a:sx n="68" d="100"/>
          <a:sy n="68" d="100"/>
        </p:scale>
        <p:origin x="582" y="66"/>
      </p:cViewPr>
      <p:guideLst>
        <p:guide orient="horz" pos="2183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7417E-2332-4239-917B-52A88A77A75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1FC68-91F5-4894-B01A-17A0E8B034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66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章魚探長正在命案現場調查，發現沙灘上只剩下一支寄居蟹的腳，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章魚探長覺得很奇怪，寄居蟹不是會自己找殼嗎？縮進殼裡應該不會被攻擊呀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然後，他發現了不遠處，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有一個可疑的物體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在不遠的沙地上，章魚探長看到了一個破掉的透明塑膠杯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章魚探長在沙灘上發現了關鍵證據，是個破碎的透明塑膠杯，讓我們繼續推理下去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2047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第二種情況：塑膠偽裝成喜歡的食物：透明的塑膠袋在海裡飄呀飄，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看起來就像水母一樣，有些海龜誤以為它是水母，就把它吃下肚了。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703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第三種情況：塑膠變得很小很小，吸一口就進肚子裡了：塑膠在海裡被磨來磨去，磨成細細的塑膠顆粒，魚大口一吸，塑膠顆粒就跟著被吞進肚子裡，然後就累積在魚的身體裡面，慢慢的造成魚的死亡。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3177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塑膠危害的不是只有海裡的生物：</a:t>
            </a: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鳥也會吃塑膠。像是海邊有很多堆積的塑膠垃圾，鳥也會以為那是食物，就撿起來吃。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573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581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食物鏈：海裡面的塑膠顆粒被小蝦吃了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小蝦被小魚吃了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小魚被大魚吃了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大魚被人類吃掉。累積的毒素或是塑膠顆粒，也會被人類一起吃進肚子。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515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鹽；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我們吃進去的鹽，可能裡面參雜了很多塑膠顆粒。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大家知道鹽是怎麼來的嗎？鹽可以從海水、湖水、或是岩石裡面提煉出來，大家可以猜一猜，有最多塑膠微粒的是哪種鹽？答案就是海鹽。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332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呼吸：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空氣裡漂浮很多人眼看不見的塑膠微粒，我們呼吸的時候就會把它吸進肺裡面，最後肺可能就出現問題了。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603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人類說：「看來塑膠真的是個大問題，如果不趕快解決的話，不只會危害環境，還有我們的健康也會受到威脅。那我們要怎麼解決塑膠問題呢？」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7531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章魚探長說：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「塑膠問題不是一時就可以解決的，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如果從現在開始做，可能要花幾十年或幾百年的時間來解決」。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9310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「我這裡有一些從各地蒐集來的秘笈，放在膠囊裡，一起來實驗看看，哪些方法可以有效的消滅塑膠人吧。」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42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原來是因為人類都把貝殼撿走了，只留下塑膠垃圾，寄居蟹只好找了一個透明的塑膠杯暫時當殼，但這個塑膠杯太軟，又是透明的，敵人一眼就看到寄居蟹，所以才造成了這個悲劇。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006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章魚探長和人類一起做了一台塑膠人消滅機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準備把蒐集來的膠囊秘笈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，一個一個投入機器，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究竟哪些方法，可以有效的消滅塑膠人呢？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038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大家的手上也有這些膠囊秘笈，</a:t>
            </a:r>
            <a:endParaRPr lang="en-US" altLang="zh-TW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我們一起來幫章魚探長做紀錄，看看哪個方法是有效的。</a:t>
            </a:r>
            <a:endParaRPr lang="en-US" altLang="zh-TW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如果方法非常有效，機器的能量會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+2</a:t>
            </a:r>
            <a:endParaRPr lang="zh-TW" altLang="en-US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如果沒什麼效果，機器會沒反應，所以是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如果這個方法不太好，那機器能量就會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如果這個方法反而會讓情況更糟，那機器能量就會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-2</a:t>
            </a:r>
            <a:endParaRPr lang="zh-TW" altLang="en-US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145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大家對照自己手上的紀錄表，跟章魚探長一起做實驗記錄，在每個秘笈後面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太陽形狀的圈圈裡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寫下可以加多少能量，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如果能量增加了，就把增加的能量，用鉛筆畫滿那一格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</a:t>
            </a: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如果能量減少了，就用橡皮擦擦掉那一格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看看最後，究竟能不能集滿能量，把塑膠人消滅呢？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0330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：使用陶瓷或金屬餐具：能量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+2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現在我們都會隨身攜帶環保筷或環保餐具，使用金屬或陶瓷材質，就能減少製造塑膠產品。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118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：自己攜帶水杯：能量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+2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在外面的飲料店或是便利商店買現做的飲料，請店員用我們自己帶的環保杯裝，就可以減少塑膠杯的製造，當然，喝水還是健康的，大家有沒有自己的水壺或水杯呢？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941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：集中埋起來：能量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把塑膠垃圾集中在一起埋起來，塑膠就不會跑出來危害環境了嗎？當然不是這樣，塑膠是一種很難分解的物質，就算埋在土裡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年，也不會消滅，只會越積越多，而且，還有可能被動物挖出來吃掉，或是被雨水沖到河裡，然後漂流到海邊，埋起來這個方法只是暫時讓我們看不見塑膠垃圾而已，絕對不是消滅塑膠的好方法。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475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：使用可分解的塑膠：能量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實，可分解的塑膠只是會分解成我們看不見的塑膠微粒，塑膠微粒飄散在空氣中，我們再吸入體內，可能會對身體造成傷害，所以「可分解」的塑膠不會讓塑膠消失，只會變成看不見的塑膠微粒而已，不是消滅塑膠的好方法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921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：不買過度包裝的產品：能量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+2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去買東西的時候，有沒有注意到它的包裝呢？有些商品包裝的非常精美，打開盒子後裡面還有一個一個的塑膠包裝，其實過度的包裝，只會製造更多塑膠垃圾，所以，買東西的時候，挑選包裝簡單的商品，就可以減少塑膠的製造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768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：改用紙製品：能量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在大家都很重視環保，所以常常會有紙盒、紙做的包裝來代替使用塑膠，可是這樣真的比較環保嗎？大家想一下，紙從哪裡來的？我們為了製造多的紙盒、紙袋，砍掉更多的樹，這樣對環境也會造成很大的傷害，而且，很多裝食物的紙容器，例如便當盒，為了防油，紙上面會再多一層塑膠膜，這種紙類無法回收，對環境也會造成傷害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2762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：用蟲來分解塑膠：能量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+0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蟲來分解塑膠，是不是一個好方法呢？其實，真的有一種蟲，牠會吃塑膠，這種蟲叫蠟蛾，牠是真的會把塑膠吃掉，但是我們每天產生的塑膠垃圾量太大，就算養很多蟲，他們也來不及吃完，雖然真的有蟲可以吃塑膠，但是為了養蟲可能會花很多的錢，效果又很慢，不能算是一個有效的方法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04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這天章魚探長來到了解剖室，有人回報在沙灘上死亡的鯨魚哥，外表看起來好好的，怎麼會死呢？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法醫解剖報告顯示，鯨魚哥是餓死的，但是他的胃鼓鼓的，裡面應該有東西呀，原來，將胃剖開來，裡面竟然是滿滿的塑膠袋和各種垃圾，但是，鯨魚哥為什麼要吃塑膠呢？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7051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：重複使用包裝：能量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+2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塑膠這種東西很便宜、很輕，方便攜帶，人類現在還沒有找到更好更環保的材料，我們的身邊一定有很多塑膠製品，我們除了慢慢習慣減少使用塑膠，現在手上有的塑膠產品，像是買東西拿到的塑膠盒，我們可以想辦法重複利用，不要用一次就丟，這樣也可以減少塑膠的製造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330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：收集起來燒掉：能量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塑膠不能埋起來，那燒掉不就會消失了嗎？燒塑膠是很危險的事情，因為塑膠在燒的過程中會產生一種毒，叫做戴奧辛，這種毒會累積在人體裡，可能會生出畸型的嬰兒，或是讓我們得癌症。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14803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：攜帶環保袋：能量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+2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隨身攜帶環保袋，買東西的時候不跟店家拿塑膠袋，改用自己準備的環保袋，減少塑膠袋的使用，當然是消滅塑膠的好方法。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783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：資源回收：能量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+0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都知道塑膠不能隨便亂丟，要資源回收，但是不是所有的塑膠都會真的被回收掉，就算回收了也沒有辦法再被利用，所以資源回收並不是解決塑膠垃圾的好方法，最好的方法就是從一開始就不要被製造出來。當然，即使資源回收不能完全解決塑膠汙染，我們還是要努力的實行，不然污染的情況或更嚴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6812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秘笈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：不使用免洗餐具：能量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+2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多免洗餐具都是用塑膠做的，像是塑膠盤子、塑膠湯匙，就算是紙做的餐具，為了讓它可以裝油的食物，上面還是會加上一層塑膠薄膜，沒有辦法直接回收，要再用機器把塑膠跟紙分開，分開後打成紙漿的品質也不好，所以最好的方式就是不要用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451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現在，看看自己手上的記錄表，對照一下簡報上的表格，大家都寫對了嗎？</a:t>
            </a: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提問：請幾位同學發表，自己實踐了哪些方法。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1332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大家學到了減少塑膠垃圾的方法，除了重複使用塑膠產品之外，最好的方法就是不要用，當大家慢慢不使用塑膠之後，塑膠就慢慢減少製造，雖然塑膠要完全消失要很久很久，但是我們從現在開始努力，可以減低塑膠汙染的狀況，也許再過幾年，會有比塑膠更好更環保的材料出現喔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57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原來是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因為鯨魚哥把塑膠袋當成食物吃下肚，可是塑膠袋又沒有營養，所以最後鯨魚哥營養不良，就去世了。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3911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章魚探長根據這些案件的結果推理出一個結論，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看來，這一切的源頭就是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塑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膠！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77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章魚探長抓到了塑膠人，並把他帶回警局訊問。</a:t>
            </a: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塑膠人很冤枉的說：「你現在抓到我了，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可是你知道製造我又把我亂丟的是誰嗎？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人類才是幕後兇手啊。」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68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章魚探長找到了人類，跟他說隨便製造又亂丟塑膠的嚴重性。</a:t>
            </a: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人類說：「可是塑膠真的很方便啊！」</a:t>
            </a: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章魚探長很生氣：「你覺得方便，但是我們海洋的居民都被害死了！」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12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問題來了：海洋生物為什麼會把塑膠吃進肚子裡呢？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274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第一種情況：塑膠偽裝成香香的食物：因為塑膠泡在海水裡，會吸附一些魚喜歡吃的藻類，藻類覆蓋在塑膠上面，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讓塑膠看起來就像香香的食物一樣，結果吃進肚子裡不但沒有營養，也無法消化，最後魚類就死亡了。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FC68-91F5-4894-B01A-17A0E8B034F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14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92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875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12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36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72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150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57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1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021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287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02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B271F-C726-4680-B241-5EAC8AF59725}" type="datetimeFigureOut">
              <a:rPr lang="zh-TW" altLang="en-US" smtClean="0"/>
              <a:t>2023/4/26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0EF31-8D6B-4CD1-9286-F57C14168B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15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1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 rot="860489">
            <a:off x="5128591" y="2905780"/>
            <a:ext cx="356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好香好香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是食物！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190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918021" y="2724150"/>
            <a:ext cx="177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是水母！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101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 rot="2162833">
            <a:off x="705679" y="844826"/>
            <a:ext cx="308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塑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 rot="1042503">
            <a:off x="1040162" y="1336635"/>
            <a:ext cx="3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膠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 rot="861225">
            <a:off x="1535205" y="1718249"/>
            <a:ext cx="308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顆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rot="861225">
            <a:off x="2164683" y="1950251"/>
            <a:ext cx="308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粒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22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91" y="2534478"/>
            <a:ext cx="5155096" cy="3866322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21930" y="432962"/>
            <a:ext cx="8227115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</a:rPr>
              <a:t>塑膠危害的不是只有海裡的生物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930" y="1758525"/>
            <a:ext cx="440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</a:rPr>
              <a:t>你以為塑膠只會危害海洋嗎？海邊的鳥也會撿塑膠來吃</a:t>
            </a:r>
            <a:endParaRPr lang="en-US" altLang="zh-TW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14522" y="1458812"/>
            <a:ext cx="4847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人也會吃塑膠嗎？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331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180522" y="5148469"/>
            <a:ext cx="29817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食物鏈。</a:t>
            </a:r>
            <a:endParaRPr lang="zh-TW" altLang="en-US" sz="6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8479" y="281169"/>
            <a:ext cx="6813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人，是怎麼吃進塑膠的？</a:t>
            </a:r>
            <a:endParaRPr lang="zh-TW" altLang="en-US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783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8418" y="278295"/>
            <a:ext cx="758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我們吃進去的鹽，可能裡面參雜了很多塑膠顆粒。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925957" y="2733261"/>
            <a:ext cx="15505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5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鹽</a:t>
            </a:r>
          </a:p>
        </p:txBody>
      </p:sp>
    </p:spTree>
    <p:extLst>
      <p:ext uri="{BB962C8B-B14F-4D97-AF65-F5344CB8AC3E}">
        <p14:creationId xmlns:p14="http://schemas.microsoft.com/office/powerpoint/2010/main" val="110873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880114" y="149086"/>
            <a:ext cx="5665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空氣裡漂浮很多人眼看不見的塑膠微粒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呼吸的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時候會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進肺裡面。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 rot="1225478">
            <a:off x="1147971" y="1302026"/>
            <a:ext cx="1808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呼 吸</a:t>
            </a:r>
            <a:endParaRPr lang="zh-TW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507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0863" y="451438"/>
            <a:ext cx="3164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看來塑膠真的是個大問題，</a:t>
            </a:r>
          </a:p>
        </p:txBody>
      </p:sp>
      <p:sp>
        <p:nvSpPr>
          <p:cNvPr id="5" name="矩形 4"/>
          <p:cNvSpPr/>
          <p:nvPr/>
        </p:nvSpPr>
        <p:spPr>
          <a:xfrm>
            <a:off x="450862" y="899348"/>
            <a:ext cx="7768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如果不趕快解決的話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不只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會危害環境，還有我們的健康也會受到威脅。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0862" y="1624257"/>
            <a:ext cx="365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那我們要怎麼解決塑膠問題呢？</a:t>
            </a:r>
          </a:p>
        </p:txBody>
      </p:sp>
    </p:spTree>
    <p:extLst>
      <p:ext uri="{BB962C8B-B14F-4D97-AF65-F5344CB8AC3E}">
        <p14:creationId xmlns:p14="http://schemas.microsoft.com/office/powerpoint/2010/main" val="341935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8417" y="43285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塑膠問題不是一時就可以解決的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8417" y="99873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如果從現在開始做，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可能要花幾十年或幾百年的時間來解決。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888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6" t="21015" r="51957" b="66811"/>
          <a:stretch/>
        </p:blipFill>
        <p:spPr>
          <a:xfrm>
            <a:off x="3160643" y="1232452"/>
            <a:ext cx="1162879" cy="83488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919869" y="5162561"/>
            <a:ext cx="309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華康圓體 Std W9" panose="02000900000000000000" pitchFamily="50" charset="-120"/>
                <a:ea typeface="華康圓體 Std W9" panose="02000900000000000000" pitchFamily="50" charset="-120"/>
              </a:rPr>
              <a:t>發現證據！</a:t>
            </a:r>
            <a:endParaRPr lang="zh-TW" altLang="en-US" sz="3200" dirty="0">
              <a:latin typeface="華康圓體 Std W9" panose="02000900000000000000" pitchFamily="50" charset="-120"/>
              <a:ea typeface="華康圓體 Std W9" panose="02000900000000000000" pitchFamily="50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31634" y="4577786"/>
            <a:ext cx="3578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華康圓體 Std W9" panose="02000900000000000000" pitchFamily="50" charset="-120"/>
                <a:ea typeface="華康圓體 Std W9" panose="02000900000000000000" pitchFamily="50" charset="-120"/>
              </a:rPr>
              <a:t>究竟發生了什麼事？</a:t>
            </a:r>
            <a:endParaRPr lang="zh-TW" altLang="en-US" sz="3200" dirty="0">
              <a:latin typeface="華康圓體 Std W9" panose="02000900000000000000" pitchFamily="50" charset="-120"/>
              <a:ea typeface="華康圓體 Std W9" panose="02000900000000000000" pitchFamily="5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630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7748" y="43220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這裡有一些從各地蒐集來的秘笈，放在膠囊裡，一起來實驗看看，哪些方法可以有效的消滅塑膠人吧。</a:t>
            </a:r>
          </a:p>
        </p:txBody>
      </p:sp>
    </p:spTree>
    <p:extLst>
      <p:ext uri="{BB962C8B-B14F-4D97-AF65-F5344CB8AC3E}">
        <p14:creationId xmlns:p14="http://schemas.microsoft.com/office/powerpoint/2010/main" val="33894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1"/>
          <a:stretch/>
        </p:blipFill>
        <p:spPr>
          <a:xfrm>
            <a:off x="0" y="2544416"/>
            <a:ext cx="9144000" cy="43135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7747" y="432209"/>
            <a:ext cx="7205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章魚探長和人類一起做了一台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塑膠人消滅機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7747" y="1835714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究竟哪些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方法，</a:t>
            </a:r>
            <a:endParaRPr lang="en-US" altLang="zh-TW" sz="24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有效的消滅塑膠人呢？</a:t>
            </a:r>
          </a:p>
        </p:txBody>
      </p:sp>
      <p:sp>
        <p:nvSpPr>
          <p:cNvPr id="7" name="矩形 6"/>
          <p:cNvSpPr/>
          <p:nvPr/>
        </p:nvSpPr>
        <p:spPr>
          <a:xfrm>
            <a:off x="367747" y="844228"/>
            <a:ext cx="6092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準備把蒐集來的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膠囊秘笈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，一個一個投入機器，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5794513" y="715617"/>
            <a:ext cx="944217" cy="3075401"/>
            <a:chOff x="5794513" y="715617"/>
            <a:chExt cx="944217" cy="3075401"/>
          </a:xfrm>
        </p:grpSpPr>
        <p:sp>
          <p:nvSpPr>
            <p:cNvPr id="10" name="手繪多邊形 9"/>
            <p:cNvSpPr/>
            <p:nvPr/>
          </p:nvSpPr>
          <p:spPr>
            <a:xfrm>
              <a:off x="5794513" y="715617"/>
              <a:ext cx="944217" cy="3071192"/>
            </a:xfrm>
            <a:custGeom>
              <a:avLst/>
              <a:gdLst>
                <a:gd name="connsiteX0" fmla="*/ 0 w 944217"/>
                <a:gd name="connsiteY0" fmla="*/ 0 h 3071192"/>
                <a:gd name="connsiteX1" fmla="*/ 139148 w 944217"/>
                <a:gd name="connsiteY1" fmla="*/ 19879 h 3071192"/>
                <a:gd name="connsiteX2" fmla="*/ 168965 w 944217"/>
                <a:gd name="connsiteY2" fmla="*/ 29818 h 3071192"/>
                <a:gd name="connsiteX3" fmla="*/ 188844 w 944217"/>
                <a:gd name="connsiteY3" fmla="*/ 49696 h 3071192"/>
                <a:gd name="connsiteX4" fmla="*/ 228600 w 944217"/>
                <a:gd name="connsiteY4" fmla="*/ 69574 h 3071192"/>
                <a:gd name="connsiteX5" fmla="*/ 298174 w 944217"/>
                <a:gd name="connsiteY5" fmla="*/ 109331 h 3071192"/>
                <a:gd name="connsiteX6" fmla="*/ 397565 w 944217"/>
                <a:gd name="connsiteY6" fmla="*/ 168966 h 3071192"/>
                <a:gd name="connsiteX7" fmla="*/ 496957 w 944217"/>
                <a:gd name="connsiteY7" fmla="*/ 268357 h 3071192"/>
                <a:gd name="connsiteX8" fmla="*/ 536713 w 944217"/>
                <a:gd name="connsiteY8" fmla="*/ 308113 h 3071192"/>
                <a:gd name="connsiteX9" fmla="*/ 576470 w 944217"/>
                <a:gd name="connsiteY9" fmla="*/ 357809 h 3071192"/>
                <a:gd name="connsiteX10" fmla="*/ 596348 w 944217"/>
                <a:gd name="connsiteY10" fmla="*/ 397566 h 3071192"/>
                <a:gd name="connsiteX11" fmla="*/ 616226 w 944217"/>
                <a:gd name="connsiteY11" fmla="*/ 427383 h 3071192"/>
                <a:gd name="connsiteX12" fmla="*/ 646044 w 944217"/>
                <a:gd name="connsiteY12" fmla="*/ 477079 h 3071192"/>
                <a:gd name="connsiteX13" fmla="*/ 685800 w 944217"/>
                <a:gd name="connsiteY13" fmla="*/ 556592 h 3071192"/>
                <a:gd name="connsiteX14" fmla="*/ 695739 w 944217"/>
                <a:gd name="connsiteY14" fmla="*/ 596348 h 3071192"/>
                <a:gd name="connsiteX15" fmla="*/ 725557 w 944217"/>
                <a:gd name="connsiteY15" fmla="*/ 646044 h 3071192"/>
                <a:gd name="connsiteX16" fmla="*/ 735496 w 944217"/>
                <a:gd name="connsiteY16" fmla="*/ 705679 h 3071192"/>
                <a:gd name="connsiteX17" fmla="*/ 745435 w 944217"/>
                <a:gd name="connsiteY17" fmla="*/ 775253 h 3071192"/>
                <a:gd name="connsiteX18" fmla="*/ 765313 w 944217"/>
                <a:gd name="connsiteY18" fmla="*/ 824948 h 3071192"/>
                <a:gd name="connsiteX19" fmla="*/ 815009 w 944217"/>
                <a:gd name="connsiteY19" fmla="*/ 993913 h 3071192"/>
                <a:gd name="connsiteX20" fmla="*/ 864704 w 944217"/>
                <a:gd name="connsiteY20" fmla="*/ 1162879 h 3071192"/>
                <a:gd name="connsiteX21" fmla="*/ 874644 w 944217"/>
                <a:gd name="connsiteY21" fmla="*/ 1232453 h 3071192"/>
                <a:gd name="connsiteX22" fmla="*/ 884583 w 944217"/>
                <a:gd name="connsiteY22" fmla="*/ 1292087 h 3071192"/>
                <a:gd name="connsiteX23" fmla="*/ 894522 w 944217"/>
                <a:gd name="connsiteY23" fmla="*/ 1391479 h 3071192"/>
                <a:gd name="connsiteX24" fmla="*/ 914400 w 944217"/>
                <a:gd name="connsiteY24" fmla="*/ 1461053 h 3071192"/>
                <a:gd name="connsiteX25" fmla="*/ 944217 w 944217"/>
                <a:gd name="connsiteY25" fmla="*/ 1719470 h 3071192"/>
                <a:gd name="connsiteX26" fmla="*/ 924339 w 944217"/>
                <a:gd name="connsiteY26" fmla="*/ 2395331 h 3071192"/>
                <a:gd name="connsiteX27" fmla="*/ 884583 w 944217"/>
                <a:gd name="connsiteY27" fmla="*/ 2574235 h 3071192"/>
                <a:gd name="connsiteX28" fmla="*/ 854765 w 944217"/>
                <a:gd name="connsiteY28" fmla="*/ 2663687 h 3071192"/>
                <a:gd name="connsiteX29" fmla="*/ 824948 w 944217"/>
                <a:gd name="connsiteY29" fmla="*/ 2763079 h 3071192"/>
                <a:gd name="connsiteX30" fmla="*/ 795130 w 944217"/>
                <a:gd name="connsiteY30" fmla="*/ 2782957 h 3071192"/>
                <a:gd name="connsiteX31" fmla="*/ 775252 w 944217"/>
                <a:gd name="connsiteY31" fmla="*/ 2862470 h 3071192"/>
                <a:gd name="connsiteX32" fmla="*/ 735496 w 944217"/>
                <a:gd name="connsiteY32" fmla="*/ 2932044 h 3071192"/>
                <a:gd name="connsiteX33" fmla="*/ 695739 w 944217"/>
                <a:gd name="connsiteY33" fmla="*/ 3041374 h 3071192"/>
                <a:gd name="connsiteX34" fmla="*/ 685800 w 944217"/>
                <a:gd name="connsiteY34" fmla="*/ 3071192 h 307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44217" h="3071192">
                  <a:moveTo>
                    <a:pt x="0" y="0"/>
                  </a:moveTo>
                  <a:cubicBezTo>
                    <a:pt x="46383" y="6626"/>
                    <a:pt x="93007" y="11736"/>
                    <a:pt x="139148" y="19879"/>
                  </a:cubicBezTo>
                  <a:cubicBezTo>
                    <a:pt x="149465" y="21700"/>
                    <a:pt x="159981" y="24428"/>
                    <a:pt x="168965" y="29818"/>
                  </a:cubicBezTo>
                  <a:cubicBezTo>
                    <a:pt x="177000" y="34639"/>
                    <a:pt x="181047" y="44498"/>
                    <a:pt x="188844" y="49696"/>
                  </a:cubicBezTo>
                  <a:cubicBezTo>
                    <a:pt x="201172" y="57914"/>
                    <a:pt x="215348" y="62948"/>
                    <a:pt x="228600" y="69574"/>
                  </a:cubicBezTo>
                  <a:cubicBezTo>
                    <a:pt x="269856" y="110832"/>
                    <a:pt x="223094" y="69288"/>
                    <a:pt x="298174" y="109331"/>
                  </a:cubicBezTo>
                  <a:cubicBezTo>
                    <a:pt x="332265" y="127513"/>
                    <a:pt x="370245" y="141646"/>
                    <a:pt x="397565" y="168966"/>
                  </a:cubicBezTo>
                  <a:lnTo>
                    <a:pt x="496957" y="268357"/>
                  </a:lnTo>
                  <a:cubicBezTo>
                    <a:pt x="510209" y="281609"/>
                    <a:pt x="526318" y="292519"/>
                    <a:pt x="536713" y="308113"/>
                  </a:cubicBezTo>
                  <a:cubicBezTo>
                    <a:pt x="561789" y="345728"/>
                    <a:pt x="548144" y="329484"/>
                    <a:pt x="576470" y="357809"/>
                  </a:cubicBezTo>
                  <a:cubicBezTo>
                    <a:pt x="583096" y="371061"/>
                    <a:pt x="588997" y="384702"/>
                    <a:pt x="596348" y="397566"/>
                  </a:cubicBezTo>
                  <a:cubicBezTo>
                    <a:pt x="602274" y="407937"/>
                    <a:pt x="609895" y="417254"/>
                    <a:pt x="616226" y="427383"/>
                  </a:cubicBezTo>
                  <a:cubicBezTo>
                    <a:pt x="626465" y="443765"/>
                    <a:pt x="636885" y="460070"/>
                    <a:pt x="646044" y="477079"/>
                  </a:cubicBezTo>
                  <a:cubicBezTo>
                    <a:pt x="660093" y="503170"/>
                    <a:pt x="678613" y="527844"/>
                    <a:pt x="685800" y="556592"/>
                  </a:cubicBezTo>
                  <a:cubicBezTo>
                    <a:pt x="689113" y="569844"/>
                    <a:pt x="690191" y="583866"/>
                    <a:pt x="695739" y="596348"/>
                  </a:cubicBezTo>
                  <a:cubicBezTo>
                    <a:pt x="703585" y="614001"/>
                    <a:pt x="715618" y="629479"/>
                    <a:pt x="725557" y="646044"/>
                  </a:cubicBezTo>
                  <a:cubicBezTo>
                    <a:pt x="728870" y="665922"/>
                    <a:pt x="732432" y="685761"/>
                    <a:pt x="735496" y="705679"/>
                  </a:cubicBezTo>
                  <a:cubicBezTo>
                    <a:pt x="739058" y="728833"/>
                    <a:pt x="739753" y="752526"/>
                    <a:pt x="745435" y="775253"/>
                  </a:cubicBezTo>
                  <a:cubicBezTo>
                    <a:pt x="749762" y="792561"/>
                    <a:pt x="758687" y="808383"/>
                    <a:pt x="765313" y="824948"/>
                  </a:cubicBezTo>
                  <a:cubicBezTo>
                    <a:pt x="785254" y="1004418"/>
                    <a:pt x="755188" y="827743"/>
                    <a:pt x="815009" y="993913"/>
                  </a:cubicBezTo>
                  <a:cubicBezTo>
                    <a:pt x="834894" y="1049150"/>
                    <a:pt x="864704" y="1162879"/>
                    <a:pt x="864704" y="1162879"/>
                  </a:cubicBezTo>
                  <a:cubicBezTo>
                    <a:pt x="868017" y="1186070"/>
                    <a:pt x="871082" y="1209299"/>
                    <a:pt x="874644" y="1232453"/>
                  </a:cubicBezTo>
                  <a:cubicBezTo>
                    <a:pt x="877708" y="1252371"/>
                    <a:pt x="882083" y="1272090"/>
                    <a:pt x="884583" y="1292087"/>
                  </a:cubicBezTo>
                  <a:cubicBezTo>
                    <a:pt x="888713" y="1325126"/>
                    <a:pt x="888736" y="1358690"/>
                    <a:pt x="894522" y="1391479"/>
                  </a:cubicBezTo>
                  <a:cubicBezTo>
                    <a:pt x="898714" y="1415231"/>
                    <a:pt x="907774" y="1437862"/>
                    <a:pt x="914400" y="1461053"/>
                  </a:cubicBezTo>
                  <a:cubicBezTo>
                    <a:pt x="921619" y="1518807"/>
                    <a:pt x="944217" y="1696642"/>
                    <a:pt x="944217" y="1719470"/>
                  </a:cubicBezTo>
                  <a:cubicBezTo>
                    <a:pt x="944217" y="1944854"/>
                    <a:pt x="935320" y="2170214"/>
                    <a:pt x="924339" y="2395331"/>
                  </a:cubicBezTo>
                  <a:cubicBezTo>
                    <a:pt x="918400" y="2517077"/>
                    <a:pt x="920344" y="2502713"/>
                    <a:pt x="884583" y="2574235"/>
                  </a:cubicBezTo>
                  <a:cubicBezTo>
                    <a:pt x="862801" y="2683146"/>
                    <a:pt x="890038" y="2569629"/>
                    <a:pt x="854765" y="2663687"/>
                  </a:cubicBezTo>
                  <a:cubicBezTo>
                    <a:pt x="848134" y="2681369"/>
                    <a:pt x="836276" y="2755527"/>
                    <a:pt x="824948" y="2763079"/>
                  </a:cubicBezTo>
                  <a:lnTo>
                    <a:pt x="795130" y="2782957"/>
                  </a:lnTo>
                  <a:cubicBezTo>
                    <a:pt x="791350" y="2801859"/>
                    <a:pt x="785440" y="2842095"/>
                    <a:pt x="775252" y="2862470"/>
                  </a:cubicBezTo>
                  <a:cubicBezTo>
                    <a:pt x="753438" y="2906098"/>
                    <a:pt x="752923" y="2879764"/>
                    <a:pt x="735496" y="2932044"/>
                  </a:cubicBezTo>
                  <a:cubicBezTo>
                    <a:pt x="697537" y="3045919"/>
                    <a:pt x="737410" y="2978868"/>
                    <a:pt x="695739" y="3041374"/>
                  </a:cubicBezTo>
                  <a:lnTo>
                    <a:pt x="685800" y="3071192"/>
                  </a:lnTo>
                </a:path>
              </a:pathLst>
            </a:custGeom>
            <a:ln w="28575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6464300" y="3660775"/>
              <a:ext cx="136525" cy="130243"/>
            </a:xfrm>
            <a:custGeom>
              <a:avLst/>
              <a:gdLst>
                <a:gd name="connsiteX0" fmla="*/ 0 w 136525"/>
                <a:gd name="connsiteY0" fmla="*/ 0 h 130243"/>
                <a:gd name="connsiteX1" fmla="*/ 3175 w 136525"/>
                <a:gd name="connsiteY1" fmla="*/ 63500 h 130243"/>
                <a:gd name="connsiteX2" fmla="*/ 6350 w 136525"/>
                <a:gd name="connsiteY2" fmla="*/ 79375 h 130243"/>
                <a:gd name="connsiteX3" fmla="*/ 12700 w 136525"/>
                <a:gd name="connsiteY3" fmla="*/ 98425 h 130243"/>
                <a:gd name="connsiteX4" fmla="*/ 15875 w 136525"/>
                <a:gd name="connsiteY4" fmla="*/ 120650 h 130243"/>
                <a:gd name="connsiteX5" fmla="*/ 22225 w 136525"/>
                <a:gd name="connsiteY5" fmla="*/ 130175 h 130243"/>
                <a:gd name="connsiteX6" fmla="*/ 31750 w 136525"/>
                <a:gd name="connsiteY6" fmla="*/ 123825 h 130243"/>
                <a:gd name="connsiteX7" fmla="*/ 53975 w 136525"/>
                <a:gd name="connsiteY7" fmla="*/ 117475 h 130243"/>
                <a:gd name="connsiteX8" fmla="*/ 79375 w 136525"/>
                <a:gd name="connsiteY8" fmla="*/ 107950 h 130243"/>
                <a:gd name="connsiteX9" fmla="*/ 88900 w 136525"/>
                <a:gd name="connsiteY9" fmla="*/ 101600 h 130243"/>
                <a:gd name="connsiteX10" fmla="*/ 117475 w 136525"/>
                <a:gd name="connsiteY10" fmla="*/ 92075 h 130243"/>
                <a:gd name="connsiteX11" fmla="*/ 136525 w 136525"/>
                <a:gd name="connsiteY11" fmla="*/ 85725 h 13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525" h="130243">
                  <a:moveTo>
                    <a:pt x="0" y="0"/>
                  </a:moveTo>
                  <a:cubicBezTo>
                    <a:pt x="1058" y="21167"/>
                    <a:pt x="1485" y="42374"/>
                    <a:pt x="3175" y="63500"/>
                  </a:cubicBezTo>
                  <a:cubicBezTo>
                    <a:pt x="3605" y="68879"/>
                    <a:pt x="4930" y="74169"/>
                    <a:pt x="6350" y="79375"/>
                  </a:cubicBezTo>
                  <a:cubicBezTo>
                    <a:pt x="8111" y="85833"/>
                    <a:pt x="12700" y="98425"/>
                    <a:pt x="12700" y="98425"/>
                  </a:cubicBezTo>
                  <a:cubicBezTo>
                    <a:pt x="13758" y="105833"/>
                    <a:pt x="13725" y="113482"/>
                    <a:pt x="15875" y="120650"/>
                  </a:cubicBezTo>
                  <a:cubicBezTo>
                    <a:pt x="16971" y="124305"/>
                    <a:pt x="18483" y="129427"/>
                    <a:pt x="22225" y="130175"/>
                  </a:cubicBezTo>
                  <a:cubicBezTo>
                    <a:pt x="25967" y="130923"/>
                    <a:pt x="28243" y="125328"/>
                    <a:pt x="31750" y="123825"/>
                  </a:cubicBezTo>
                  <a:cubicBezTo>
                    <a:pt x="45992" y="117721"/>
                    <a:pt x="41618" y="123654"/>
                    <a:pt x="53975" y="117475"/>
                  </a:cubicBezTo>
                  <a:cubicBezTo>
                    <a:pt x="75776" y="106574"/>
                    <a:pt x="48747" y="114076"/>
                    <a:pt x="79375" y="107950"/>
                  </a:cubicBezTo>
                  <a:cubicBezTo>
                    <a:pt x="82550" y="105833"/>
                    <a:pt x="85487" y="103307"/>
                    <a:pt x="88900" y="101600"/>
                  </a:cubicBezTo>
                  <a:cubicBezTo>
                    <a:pt x="104816" y="93642"/>
                    <a:pt x="102317" y="96622"/>
                    <a:pt x="117475" y="92075"/>
                  </a:cubicBezTo>
                  <a:cubicBezTo>
                    <a:pt x="123886" y="90152"/>
                    <a:pt x="136525" y="85725"/>
                    <a:pt x="136525" y="85725"/>
                  </a:cubicBezTo>
                </a:path>
              </a:pathLst>
            </a:custGeom>
            <a:ln w="28575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305175" y="1238250"/>
            <a:ext cx="3829050" cy="1985963"/>
            <a:chOff x="3305175" y="1238250"/>
            <a:chExt cx="3829050" cy="1985963"/>
          </a:xfrm>
        </p:grpSpPr>
        <p:sp>
          <p:nvSpPr>
            <p:cNvPr id="14" name="手繪多邊形 13"/>
            <p:cNvSpPr/>
            <p:nvPr/>
          </p:nvSpPr>
          <p:spPr>
            <a:xfrm>
              <a:off x="3305175" y="1238250"/>
              <a:ext cx="3829050" cy="1971730"/>
            </a:xfrm>
            <a:custGeom>
              <a:avLst/>
              <a:gdLst>
                <a:gd name="connsiteX0" fmla="*/ 0 w 3829050"/>
                <a:gd name="connsiteY0" fmla="*/ 0 h 1971730"/>
                <a:gd name="connsiteX1" fmla="*/ 28575 w 3829050"/>
                <a:gd name="connsiteY1" fmla="*/ 114300 h 1971730"/>
                <a:gd name="connsiteX2" fmla="*/ 85725 w 3829050"/>
                <a:gd name="connsiteY2" fmla="*/ 180975 h 1971730"/>
                <a:gd name="connsiteX3" fmla="*/ 219075 w 3829050"/>
                <a:gd name="connsiteY3" fmla="*/ 333375 h 1971730"/>
                <a:gd name="connsiteX4" fmla="*/ 276225 w 3829050"/>
                <a:gd name="connsiteY4" fmla="*/ 371475 h 1971730"/>
                <a:gd name="connsiteX5" fmla="*/ 409575 w 3829050"/>
                <a:gd name="connsiteY5" fmla="*/ 476250 h 1971730"/>
                <a:gd name="connsiteX6" fmla="*/ 552450 w 3829050"/>
                <a:gd name="connsiteY6" fmla="*/ 571500 h 1971730"/>
                <a:gd name="connsiteX7" fmla="*/ 609600 w 3829050"/>
                <a:gd name="connsiteY7" fmla="*/ 619125 h 1971730"/>
                <a:gd name="connsiteX8" fmla="*/ 685800 w 3829050"/>
                <a:gd name="connsiteY8" fmla="*/ 657225 h 1971730"/>
                <a:gd name="connsiteX9" fmla="*/ 847725 w 3829050"/>
                <a:gd name="connsiteY9" fmla="*/ 742950 h 1971730"/>
                <a:gd name="connsiteX10" fmla="*/ 933450 w 3829050"/>
                <a:gd name="connsiteY10" fmla="*/ 771525 h 1971730"/>
                <a:gd name="connsiteX11" fmla="*/ 1095375 w 3829050"/>
                <a:gd name="connsiteY11" fmla="*/ 857250 h 1971730"/>
                <a:gd name="connsiteX12" fmla="*/ 1171575 w 3829050"/>
                <a:gd name="connsiteY12" fmla="*/ 895350 h 1971730"/>
                <a:gd name="connsiteX13" fmla="*/ 1238250 w 3829050"/>
                <a:gd name="connsiteY13" fmla="*/ 914400 h 1971730"/>
                <a:gd name="connsiteX14" fmla="*/ 1304925 w 3829050"/>
                <a:gd name="connsiteY14" fmla="*/ 952500 h 1971730"/>
                <a:gd name="connsiteX15" fmla="*/ 1381125 w 3829050"/>
                <a:gd name="connsiteY15" fmla="*/ 990600 h 1971730"/>
                <a:gd name="connsiteX16" fmla="*/ 1428750 w 3829050"/>
                <a:gd name="connsiteY16" fmla="*/ 1019175 h 1971730"/>
                <a:gd name="connsiteX17" fmla="*/ 1504950 w 3829050"/>
                <a:gd name="connsiteY17" fmla="*/ 1047750 h 1971730"/>
                <a:gd name="connsiteX18" fmla="*/ 1590675 w 3829050"/>
                <a:gd name="connsiteY18" fmla="*/ 1095375 h 1971730"/>
                <a:gd name="connsiteX19" fmla="*/ 1647825 w 3829050"/>
                <a:gd name="connsiteY19" fmla="*/ 1114425 h 1971730"/>
                <a:gd name="connsiteX20" fmla="*/ 1733550 w 3829050"/>
                <a:gd name="connsiteY20" fmla="*/ 1162050 h 1971730"/>
                <a:gd name="connsiteX21" fmla="*/ 1771650 w 3829050"/>
                <a:gd name="connsiteY21" fmla="*/ 1190625 h 1971730"/>
                <a:gd name="connsiteX22" fmla="*/ 1866900 w 3829050"/>
                <a:gd name="connsiteY22" fmla="*/ 1209675 h 1971730"/>
                <a:gd name="connsiteX23" fmla="*/ 1952625 w 3829050"/>
                <a:gd name="connsiteY23" fmla="*/ 1247775 h 1971730"/>
                <a:gd name="connsiteX24" fmla="*/ 2028825 w 3829050"/>
                <a:gd name="connsiteY24" fmla="*/ 1257300 h 1971730"/>
                <a:gd name="connsiteX25" fmla="*/ 2181225 w 3829050"/>
                <a:gd name="connsiteY25" fmla="*/ 1343025 h 1971730"/>
                <a:gd name="connsiteX26" fmla="*/ 2247900 w 3829050"/>
                <a:gd name="connsiteY26" fmla="*/ 1362075 h 1971730"/>
                <a:gd name="connsiteX27" fmla="*/ 2333625 w 3829050"/>
                <a:gd name="connsiteY27" fmla="*/ 1409700 h 1971730"/>
                <a:gd name="connsiteX28" fmla="*/ 2428875 w 3829050"/>
                <a:gd name="connsiteY28" fmla="*/ 1419225 h 1971730"/>
                <a:gd name="connsiteX29" fmla="*/ 2581275 w 3829050"/>
                <a:gd name="connsiteY29" fmla="*/ 1466850 h 1971730"/>
                <a:gd name="connsiteX30" fmla="*/ 2743200 w 3829050"/>
                <a:gd name="connsiteY30" fmla="*/ 1533525 h 1971730"/>
                <a:gd name="connsiteX31" fmla="*/ 2886075 w 3829050"/>
                <a:gd name="connsiteY31" fmla="*/ 1552575 h 1971730"/>
                <a:gd name="connsiteX32" fmla="*/ 3257550 w 3829050"/>
                <a:gd name="connsiteY32" fmla="*/ 1666875 h 1971730"/>
                <a:gd name="connsiteX33" fmla="*/ 3314700 w 3829050"/>
                <a:gd name="connsiteY33" fmla="*/ 1695450 h 1971730"/>
                <a:gd name="connsiteX34" fmla="*/ 3362325 w 3829050"/>
                <a:gd name="connsiteY34" fmla="*/ 1704975 h 1971730"/>
                <a:gd name="connsiteX35" fmla="*/ 3429000 w 3829050"/>
                <a:gd name="connsiteY35" fmla="*/ 1724025 h 1971730"/>
                <a:gd name="connsiteX36" fmla="*/ 3457575 w 3829050"/>
                <a:gd name="connsiteY36" fmla="*/ 1733550 h 1971730"/>
                <a:gd name="connsiteX37" fmla="*/ 3533775 w 3829050"/>
                <a:gd name="connsiteY37" fmla="*/ 1781175 h 1971730"/>
                <a:gd name="connsiteX38" fmla="*/ 3571875 w 3829050"/>
                <a:gd name="connsiteY38" fmla="*/ 1819275 h 1971730"/>
                <a:gd name="connsiteX39" fmla="*/ 3629025 w 3829050"/>
                <a:gd name="connsiteY39" fmla="*/ 1828800 h 1971730"/>
                <a:gd name="connsiteX40" fmla="*/ 3657600 w 3829050"/>
                <a:gd name="connsiteY40" fmla="*/ 1857375 h 1971730"/>
                <a:gd name="connsiteX41" fmla="*/ 3714750 w 3829050"/>
                <a:gd name="connsiteY41" fmla="*/ 1895475 h 1971730"/>
                <a:gd name="connsiteX42" fmla="*/ 3800475 w 3829050"/>
                <a:gd name="connsiteY42" fmla="*/ 1943100 h 1971730"/>
                <a:gd name="connsiteX43" fmla="*/ 3829050 w 3829050"/>
                <a:gd name="connsiteY43" fmla="*/ 1971675 h 197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29050" h="1971730">
                  <a:moveTo>
                    <a:pt x="0" y="0"/>
                  </a:moveTo>
                  <a:cubicBezTo>
                    <a:pt x="9525" y="38100"/>
                    <a:pt x="14785" y="77528"/>
                    <a:pt x="28575" y="114300"/>
                  </a:cubicBezTo>
                  <a:cubicBezTo>
                    <a:pt x="37860" y="139059"/>
                    <a:pt x="69151" y="161639"/>
                    <a:pt x="85725" y="180975"/>
                  </a:cubicBezTo>
                  <a:cubicBezTo>
                    <a:pt x="118194" y="218856"/>
                    <a:pt x="173110" y="295768"/>
                    <a:pt x="219075" y="333375"/>
                  </a:cubicBezTo>
                  <a:cubicBezTo>
                    <a:pt x="236795" y="347873"/>
                    <a:pt x="257909" y="357738"/>
                    <a:pt x="276225" y="371475"/>
                  </a:cubicBezTo>
                  <a:cubicBezTo>
                    <a:pt x="321448" y="405393"/>
                    <a:pt x="361638" y="446290"/>
                    <a:pt x="409575" y="476250"/>
                  </a:cubicBezTo>
                  <a:cubicBezTo>
                    <a:pt x="470897" y="514576"/>
                    <a:pt x="496087" y="528143"/>
                    <a:pt x="552450" y="571500"/>
                  </a:cubicBezTo>
                  <a:cubicBezTo>
                    <a:pt x="572105" y="586619"/>
                    <a:pt x="588741" y="605716"/>
                    <a:pt x="609600" y="619125"/>
                  </a:cubicBezTo>
                  <a:cubicBezTo>
                    <a:pt x="633488" y="634481"/>
                    <a:pt x="660702" y="643938"/>
                    <a:pt x="685800" y="657225"/>
                  </a:cubicBezTo>
                  <a:cubicBezTo>
                    <a:pt x="729890" y="680567"/>
                    <a:pt x="800024" y="723308"/>
                    <a:pt x="847725" y="742950"/>
                  </a:cubicBezTo>
                  <a:cubicBezTo>
                    <a:pt x="875577" y="754418"/>
                    <a:pt x="905598" y="760057"/>
                    <a:pt x="933450" y="771525"/>
                  </a:cubicBezTo>
                  <a:cubicBezTo>
                    <a:pt x="981151" y="791167"/>
                    <a:pt x="1051285" y="833908"/>
                    <a:pt x="1095375" y="857250"/>
                  </a:cubicBezTo>
                  <a:cubicBezTo>
                    <a:pt x="1120473" y="870537"/>
                    <a:pt x="1145208" y="884803"/>
                    <a:pt x="1171575" y="895350"/>
                  </a:cubicBezTo>
                  <a:cubicBezTo>
                    <a:pt x="1193036" y="903934"/>
                    <a:pt x="1217005" y="905295"/>
                    <a:pt x="1238250" y="914400"/>
                  </a:cubicBezTo>
                  <a:cubicBezTo>
                    <a:pt x="1261778" y="924483"/>
                    <a:pt x="1282339" y="940454"/>
                    <a:pt x="1304925" y="952500"/>
                  </a:cubicBezTo>
                  <a:cubicBezTo>
                    <a:pt x="1329982" y="965864"/>
                    <a:pt x="1356121" y="977136"/>
                    <a:pt x="1381125" y="990600"/>
                  </a:cubicBezTo>
                  <a:cubicBezTo>
                    <a:pt x="1397425" y="999377"/>
                    <a:pt x="1411941" y="1011417"/>
                    <a:pt x="1428750" y="1019175"/>
                  </a:cubicBezTo>
                  <a:cubicBezTo>
                    <a:pt x="1453380" y="1030543"/>
                    <a:pt x="1480405" y="1036199"/>
                    <a:pt x="1504950" y="1047750"/>
                  </a:cubicBezTo>
                  <a:cubicBezTo>
                    <a:pt x="1534527" y="1061669"/>
                    <a:pt x="1561053" y="1081551"/>
                    <a:pt x="1590675" y="1095375"/>
                  </a:cubicBezTo>
                  <a:cubicBezTo>
                    <a:pt x="1608872" y="1103867"/>
                    <a:pt x="1629628" y="1105933"/>
                    <a:pt x="1647825" y="1114425"/>
                  </a:cubicBezTo>
                  <a:cubicBezTo>
                    <a:pt x="1677447" y="1128249"/>
                    <a:pt x="1705710" y="1144918"/>
                    <a:pt x="1733550" y="1162050"/>
                  </a:cubicBezTo>
                  <a:cubicBezTo>
                    <a:pt x="1747070" y="1170370"/>
                    <a:pt x="1756700" y="1185286"/>
                    <a:pt x="1771650" y="1190625"/>
                  </a:cubicBezTo>
                  <a:cubicBezTo>
                    <a:pt x="1802142" y="1201515"/>
                    <a:pt x="1835150" y="1203325"/>
                    <a:pt x="1866900" y="1209675"/>
                  </a:cubicBezTo>
                  <a:cubicBezTo>
                    <a:pt x="1895475" y="1222375"/>
                    <a:pt x="1922626" y="1238952"/>
                    <a:pt x="1952625" y="1247775"/>
                  </a:cubicBezTo>
                  <a:cubicBezTo>
                    <a:pt x="1977183" y="1254998"/>
                    <a:pt x="2005196" y="1247455"/>
                    <a:pt x="2028825" y="1257300"/>
                  </a:cubicBezTo>
                  <a:cubicBezTo>
                    <a:pt x="2082627" y="1279717"/>
                    <a:pt x="2125182" y="1327013"/>
                    <a:pt x="2181225" y="1343025"/>
                  </a:cubicBezTo>
                  <a:cubicBezTo>
                    <a:pt x="2203450" y="1349375"/>
                    <a:pt x="2226724" y="1352810"/>
                    <a:pt x="2247900" y="1362075"/>
                  </a:cubicBezTo>
                  <a:cubicBezTo>
                    <a:pt x="2277848" y="1375177"/>
                    <a:pt x="2302454" y="1399856"/>
                    <a:pt x="2333625" y="1409700"/>
                  </a:cubicBezTo>
                  <a:cubicBezTo>
                    <a:pt x="2364052" y="1419309"/>
                    <a:pt x="2397125" y="1416050"/>
                    <a:pt x="2428875" y="1419225"/>
                  </a:cubicBezTo>
                  <a:cubicBezTo>
                    <a:pt x="2627818" y="1504486"/>
                    <a:pt x="2344395" y="1387890"/>
                    <a:pt x="2581275" y="1466850"/>
                  </a:cubicBezTo>
                  <a:cubicBezTo>
                    <a:pt x="2632415" y="1483897"/>
                    <a:pt x="2689229" y="1521792"/>
                    <a:pt x="2743200" y="1533525"/>
                  </a:cubicBezTo>
                  <a:cubicBezTo>
                    <a:pt x="2790150" y="1543731"/>
                    <a:pt x="2838450" y="1546225"/>
                    <a:pt x="2886075" y="1552575"/>
                  </a:cubicBezTo>
                  <a:cubicBezTo>
                    <a:pt x="3225328" y="1662333"/>
                    <a:pt x="3098669" y="1635099"/>
                    <a:pt x="3257550" y="1666875"/>
                  </a:cubicBezTo>
                  <a:cubicBezTo>
                    <a:pt x="3276600" y="1676400"/>
                    <a:pt x="3294684" y="1688171"/>
                    <a:pt x="3314700" y="1695450"/>
                  </a:cubicBezTo>
                  <a:cubicBezTo>
                    <a:pt x="3329915" y="1700983"/>
                    <a:pt x="3346619" y="1701048"/>
                    <a:pt x="3362325" y="1704975"/>
                  </a:cubicBezTo>
                  <a:cubicBezTo>
                    <a:pt x="3384749" y="1710581"/>
                    <a:pt x="3406860" y="1717383"/>
                    <a:pt x="3429000" y="1724025"/>
                  </a:cubicBezTo>
                  <a:cubicBezTo>
                    <a:pt x="3438617" y="1726910"/>
                    <a:pt x="3448761" y="1728742"/>
                    <a:pt x="3457575" y="1733550"/>
                  </a:cubicBezTo>
                  <a:cubicBezTo>
                    <a:pt x="3483871" y="1747893"/>
                    <a:pt x="3512595" y="1759995"/>
                    <a:pt x="3533775" y="1781175"/>
                  </a:cubicBezTo>
                  <a:cubicBezTo>
                    <a:pt x="3546475" y="1793875"/>
                    <a:pt x="3555811" y="1811243"/>
                    <a:pt x="3571875" y="1819275"/>
                  </a:cubicBezTo>
                  <a:cubicBezTo>
                    <a:pt x="3589149" y="1827912"/>
                    <a:pt x="3609975" y="1825625"/>
                    <a:pt x="3629025" y="1828800"/>
                  </a:cubicBezTo>
                  <a:cubicBezTo>
                    <a:pt x="3638550" y="1838325"/>
                    <a:pt x="3646967" y="1849105"/>
                    <a:pt x="3657600" y="1857375"/>
                  </a:cubicBezTo>
                  <a:cubicBezTo>
                    <a:pt x="3675672" y="1871431"/>
                    <a:pt x="3695434" y="1883183"/>
                    <a:pt x="3714750" y="1895475"/>
                  </a:cubicBezTo>
                  <a:cubicBezTo>
                    <a:pt x="3758604" y="1923382"/>
                    <a:pt x="3758047" y="1921886"/>
                    <a:pt x="3800475" y="1943100"/>
                  </a:cubicBezTo>
                  <a:cubicBezTo>
                    <a:pt x="3821286" y="1974317"/>
                    <a:pt x="3808077" y="1971675"/>
                    <a:pt x="3829050" y="1971675"/>
                  </a:cubicBezTo>
                </a:path>
              </a:pathLst>
            </a:cu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/>
                <a:t> </a:t>
              </a:r>
              <a:endParaRPr lang="zh-TW" altLang="en-US" dirty="0"/>
            </a:p>
          </p:txBody>
        </p:sp>
        <p:sp>
          <p:nvSpPr>
            <p:cNvPr id="15" name="手繪多邊形 14"/>
            <p:cNvSpPr/>
            <p:nvPr/>
          </p:nvSpPr>
          <p:spPr>
            <a:xfrm>
              <a:off x="7100755" y="3062288"/>
              <a:ext cx="14420" cy="142875"/>
            </a:xfrm>
            <a:custGeom>
              <a:avLst/>
              <a:gdLst>
                <a:gd name="connsiteX0" fmla="*/ 14420 w 14420"/>
                <a:gd name="connsiteY0" fmla="*/ 142875 h 142875"/>
                <a:gd name="connsiteX1" fmla="*/ 9658 w 14420"/>
                <a:gd name="connsiteY1" fmla="*/ 47625 h 142875"/>
                <a:gd name="connsiteX2" fmla="*/ 133 w 14420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20" h="142875">
                  <a:moveTo>
                    <a:pt x="14420" y="142875"/>
                  </a:moveTo>
                  <a:cubicBezTo>
                    <a:pt x="12833" y="111125"/>
                    <a:pt x="13302" y="79205"/>
                    <a:pt x="9658" y="47625"/>
                  </a:cubicBezTo>
                  <a:cubicBezTo>
                    <a:pt x="-1875" y="-52332"/>
                    <a:pt x="133" y="70426"/>
                    <a:pt x="133" y="0"/>
                  </a:cubicBezTo>
                </a:path>
              </a:pathLst>
            </a:cu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6948488" y="3200400"/>
              <a:ext cx="171450" cy="23813"/>
            </a:xfrm>
            <a:custGeom>
              <a:avLst/>
              <a:gdLst>
                <a:gd name="connsiteX0" fmla="*/ 171450 w 171450"/>
                <a:gd name="connsiteY0" fmla="*/ 0 h 23813"/>
                <a:gd name="connsiteX1" fmla="*/ 42862 w 171450"/>
                <a:gd name="connsiteY1" fmla="*/ 4763 h 23813"/>
                <a:gd name="connsiteX2" fmla="*/ 14287 w 171450"/>
                <a:gd name="connsiteY2" fmla="*/ 9525 h 23813"/>
                <a:gd name="connsiteX3" fmla="*/ 0 w 171450"/>
                <a:gd name="connsiteY3" fmla="*/ 23813 h 2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3813">
                  <a:moveTo>
                    <a:pt x="171450" y="0"/>
                  </a:moveTo>
                  <a:cubicBezTo>
                    <a:pt x="128587" y="1588"/>
                    <a:pt x="85676" y="2168"/>
                    <a:pt x="42862" y="4763"/>
                  </a:cubicBezTo>
                  <a:cubicBezTo>
                    <a:pt x="33223" y="5347"/>
                    <a:pt x="23111" y="5603"/>
                    <a:pt x="14287" y="9525"/>
                  </a:cubicBezTo>
                  <a:cubicBezTo>
                    <a:pt x="8132" y="12260"/>
                    <a:pt x="0" y="23813"/>
                    <a:pt x="0" y="23813"/>
                  </a:cubicBezTo>
                </a:path>
              </a:pathLst>
            </a:cu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041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t="52917"/>
          <a:stretch/>
        </p:blipFill>
        <p:spPr>
          <a:xfrm>
            <a:off x="1301750" y="3429000"/>
            <a:ext cx="7689850" cy="32289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0"/>
          <a:stretch/>
        </p:blipFill>
        <p:spPr>
          <a:xfrm>
            <a:off x="-177800" y="3152160"/>
            <a:ext cx="9144000" cy="350581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2"/>
          <a:stretch/>
        </p:blipFill>
        <p:spPr>
          <a:xfrm>
            <a:off x="-177800" y="3209925"/>
            <a:ext cx="9144000" cy="34480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-152400" y="3457575"/>
            <a:ext cx="9144000" cy="32004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4800" y="248335"/>
            <a:ext cx="689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大家的手上也有這些膠囊秘笈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一起來幫章魚探長做紀錄，看看哪個方法是有效的。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4800" y="1171506"/>
            <a:ext cx="3950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如果方法非常有效，機器的能量會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+2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4800" y="1603822"/>
            <a:ext cx="4642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如果沒什麼效果，機器會沒反應，所以是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+0</a:t>
            </a:r>
          </a:p>
        </p:txBody>
      </p:sp>
      <p:sp>
        <p:nvSpPr>
          <p:cNvPr id="11" name="矩形 10"/>
          <p:cNvSpPr/>
          <p:nvPr/>
        </p:nvSpPr>
        <p:spPr>
          <a:xfrm>
            <a:off x="304800" y="2073672"/>
            <a:ext cx="4341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如果這個方法不太好，那機器能量就會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4800" y="2555300"/>
            <a:ext cx="5734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如果這個方法反而會讓情況更糟，那機器能量就會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-2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176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0" y="262817"/>
            <a:ext cx="9090220" cy="6236457"/>
          </a:xfrm>
          <a:prstGeom prst="rect">
            <a:avLst/>
          </a:prstGeom>
        </p:spPr>
      </p:pic>
      <p:grpSp>
        <p:nvGrpSpPr>
          <p:cNvPr id="226" name="群組 225"/>
          <p:cNvGrpSpPr/>
          <p:nvPr/>
        </p:nvGrpSpPr>
        <p:grpSpPr>
          <a:xfrm>
            <a:off x="5795890" y="5611202"/>
            <a:ext cx="1152000" cy="324000"/>
            <a:chOff x="5913044" y="5644530"/>
            <a:chExt cx="1204429" cy="334803"/>
          </a:xfrm>
        </p:grpSpPr>
        <p:sp>
          <p:nvSpPr>
            <p:cNvPr id="222" name="矩形 221"/>
            <p:cNvSpPr/>
            <p:nvPr/>
          </p:nvSpPr>
          <p:spPr>
            <a:xfrm>
              <a:off x="6540258" y="5648297"/>
              <a:ext cx="577215" cy="331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3" name="矩形 222"/>
            <p:cNvSpPr/>
            <p:nvPr/>
          </p:nvSpPr>
          <p:spPr>
            <a:xfrm>
              <a:off x="5913044" y="5644530"/>
              <a:ext cx="577215" cy="331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20" name="群組 219"/>
          <p:cNvGrpSpPr/>
          <p:nvPr/>
        </p:nvGrpSpPr>
        <p:grpSpPr>
          <a:xfrm>
            <a:off x="4611861" y="5608854"/>
            <a:ext cx="1152000" cy="324000"/>
            <a:chOff x="5913044" y="5644530"/>
            <a:chExt cx="1204429" cy="334803"/>
          </a:xfrm>
        </p:grpSpPr>
        <p:sp>
          <p:nvSpPr>
            <p:cNvPr id="228" name="矩形 227"/>
            <p:cNvSpPr/>
            <p:nvPr/>
          </p:nvSpPr>
          <p:spPr>
            <a:xfrm>
              <a:off x="6540258" y="5648297"/>
              <a:ext cx="577215" cy="331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9" name="矩形 228"/>
            <p:cNvSpPr/>
            <p:nvPr/>
          </p:nvSpPr>
          <p:spPr>
            <a:xfrm>
              <a:off x="5913044" y="5644530"/>
              <a:ext cx="577215" cy="331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1" name="手繪多邊形 220"/>
          <p:cNvSpPr/>
          <p:nvPr/>
        </p:nvSpPr>
        <p:spPr>
          <a:xfrm>
            <a:off x="4218844" y="404967"/>
            <a:ext cx="786033" cy="644569"/>
          </a:xfrm>
          <a:custGeom>
            <a:avLst/>
            <a:gdLst>
              <a:gd name="connsiteX0" fmla="*/ 407504 w 864704"/>
              <a:gd name="connsiteY0" fmla="*/ 844826 h 845164"/>
              <a:gd name="connsiteX1" fmla="*/ 337930 w 864704"/>
              <a:gd name="connsiteY1" fmla="*/ 815008 h 845164"/>
              <a:gd name="connsiteX2" fmla="*/ 308113 w 864704"/>
              <a:gd name="connsiteY2" fmla="*/ 795130 h 845164"/>
              <a:gd name="connsiteX3" fmla="*/ 238539 w 864704"/>
              <a:gd name="connsiteY3" fmla="*/ 765313 h 845164"/>
              <a:gd name="connsiteX4" fmla="*/ 208721 w 864704"/>
              <a:gd name="connsiteY4" fmla="*/ 735495 h 845164"/>
              <a:gd name="connsiteX5" fmla="*/ 129208 w 864704"/>
              <a:gd name="connsiteY5" fmla="*/ 675861 h 845164"/>
              <a:gd name="connsiteX6" fmla="*/ 89452 w 864704"/>
              <a:gd name="connsiteY6" fmla="*/ 626165 h 845164"/>
              <a:gd name="connsiteX7" fmla="*/ 79513 w 864704"/>
              <a:gd name="connsiteY7" fmla="*/ 586408 h 845164"/>
              <a:gd name="connsiteX8" fmla="*/ 59634 w 864704"/>
              <a:gd name="connsiteY8" fmla="*/ 556591 h 845164"/>
              <a:gd name="connsiteX9" fmla="*/ 29817 w 864704"/>
              <a:gd name="connsiteY9" fmla="*/ 496956 h 845164"/>
              <a:gd name="connsiteX10" fmla="*/ 19878 w 864704"/>
              <a:gd name="connsiteY10" fmla="*/ 467139 h 845164"/>
              <a:gd name="connsiteX11" fmla="*/ 9939 w 864704"/>
              <a:gd name="connsiteY11" fmla="*/ 397565 h 845164"/>
              <a:gd name="connsiteX12" fmla="*/ 0 w 864704"/>
              <a:gd name="connsiteY12" fmla="*/ 367747 h 845164"/>
              <a:gd name="connsiteX13" fmla="*/ 9939 w 864704"/>
              <a:gd name="connsiteY13" fmla="*/ 228600 h 845164"/>
              <a:gd name="connsiteX14" fmla="*/ 19878 w 864704"/>
              <a:gd name="connsiteY14" fmla="*/ 198782 h 845164"/>
              <a:gd name="connsiteX15" fmla="*/ 89452 w 864704"/>
              <a:gd name="connsiteY15" fmla="*/ 79513 h 845164"/>
              <a:gd name="connsiteX16" fmla="*/ 109330 w 864704"/>
              <a:gd name="connsiteY16" fmla="*/ 59634 h 845164"/>
              <a:gd name="connsiteX17" fmla="*/ 228600 w 864704"/>
              <a:gd name="connsiteY17" fmla="*/ 29817 h 845164"/>
              <a:gd name="connsiteX18" fmla="*/ 268356 w 864704"/>
              <a:gd name="connsiteY18" fmla="*/ 19878 h 845164"/>
              <a:gd name="connsiteX19" fmla="*/ 367747 w 864704"/>
              <a:gd name="connsiteY19" fmla="*/ 0 h 845164"/>
              <a:gd name="connsiteX20" fmla="*/ 655982 w 864704"/>
              <a:gd name="connsiteY20" fmla="*/ 39756 h 845164"/>
              <a:gd name="connsiteX21" fmla="*/ 765313 w 864704"/>
              <a:gd name="connsiteY21" fmla="*/ 99391 h 845164"/>
              <a:gd name="connsiteX22" fmla="*/ 815008 w 864704"/>
              <a:gd name="connsiteY22" fmla="*/ 149087 h 845164"/>
              <a:gd name="connsiteX23" fmla="*/ 824947 w 864704"/>
              <a:gd name="connsiteY23" fmla="*/ 178904 h 845164"/>
              <a:gd name="connsiteX24" fmla="*/ 844826 w 864704"/>
              <a:gd name="connsiteY24" fmla="*/ 198782 h 845164"/>
              <a:gd name="connsiteX25" fmla="*/ 854765 w 864704"/>
              <a:gd name="connsiteY25" fmla="*/ 238539 h 845164"/>
              <a:gd name="connsiteX26" fmla="*/ 864704 w 864704"/>
              <a:gd name="connsiteY26" fmla="*/ 268356 h 845164"/>
              <a:gd name="connsiteX27" fmla="*/ 854765 w 864704"/>
              <a:gd name="connsiteY27" fmla="*/ 487017 h 845164"/>
              <a:gd name="connsiteX28" fmla="*/ 844826 w 864704"/>
              <a:gd name="connsiteY28" fmla="*/ 526774 h 845164"/>
              <a:gd name="connsiteX29" fmla="*/ 824947 w 864704"/>
              <a:gd name="connsiteY29" fmla="*/ 556591 h 845164"/>
              <a:gd name="connsiteX30" fmla="*/ 785191 w 864704"/>
              <a:gd name="connsiteY30" fmla="*/ 606287 h 845164"/>
              <a:gd name="connsiteX31" fmla="*/ 755373 w 864704"/>
              <a:gd name="connsiteY31" fmla="*/ 646043 h 845164"/>
              <a:gd name="connsiteX32" fmla="*/ 725556 w 864704"/>
              <a:gd name="connsiteY32" fmla="*/ 675861 h 845164"/>
              <a:gd name="connsiteX33" fmla="*/ 705678 w 864704"/>
              <a:gd name="connsiteY33" fmla="*/ 705678 h 845164"/>
              <a:gd name="connsiteX34" fmla="*/ 665921 w 864704"/>
              <a:gd name="connsiteY34" fmla="*/ 715617 h 845164"/>
              <a:gd name="connsiteX35" fmla="*/ 606286 w 864704"/>
              <a:gd name="connsiteY35" fmla="*/ 735495 h 845164"/>
              <a:gd name="connsiteX36" fmla="*/ 586408 w 864704"/>
              <a:gd name="connsiteY36" fmla="*/ 755374 h 845164"/>
              <a:gd name="connsiteX37" fmla="*/ 526773 w 864704"/>
              <a:gd name="connsiteY37" fmla="*/ 775252 h 845164"/>
              <a:gd name="connsiteX38" fmla="*/ 496956 w 864704"/>
              <a:gd name="connsiteY38" fmla="*/ 795130 h 845164"/>
              <a:gd name="connsiteX39" fmla="*/ 407504 w 864704"/>
              <a:gd name="connsiteY39" fmla="*/ 844826 h 84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4704" h="845164">
                <a:moveTo>
                  <a:pt x="407504" y="844826"/>
                </a:moveTo>
                <a:cubicBezTo>
                  <a:pt x="381000" y="848139"/>
                  <a:pt x="360498" y="826292"/>
                  <a:pt x="337930" y="815008"/>
                </a:cubicBezTo>
                <a:cubicBezTo>
                  <a:pt x="327246" y="809666"/>
                  <a:pt x="318484" y="801056"/>
                  <a:pt x="308113" y="795130"/>
                </a:cubicBezTo>
                <a:cubicBezTo>
                  <a:pt x="273725" y="775480"/>
                  <a:pt x="271990" y="776463"/>
                  <a:pt x="238539" y="765313"/>
                </a:cubicBezTo>
                <a:cubicBezTo>
                  <a:pt x="228600" y="755374"/>
                  <a:pt x="219600" y="744396"/>
                  <a:pt x="208721" y="735495"/>
                </a:cubicBezTo>
                <a:cubicBezTo>
                  <a:pt x="183080" y="714516"/>
                  <a:pt x="129208" y="675861"/>
                  <a:pt x="129208" y="675861"/>
                </a:cubicBezTo>
                <a:cubicBezTo>
                  <a:pt x="96715" y="578380"/>
                  <a:pt x="149394" y="716079"/>
                  <a:pt x="89452" y="626165"/>
                </a:cubicBezTo>
                <a:cubicBezTo>
                  <a:pt x="81875" y="614799"/>
                  <a:pt x="84894" y="598964"/>
                  <a:pt x="79513" y="586408"/>
                </a:cubicBezTo>
                <a:cubicBezTo>
                  <a:pt x="74807" y="575428"/>
                  <a:pt x="66260" y="566530"/>
                  <a:pt x="59634" y="556591"/>
                </a:cubicBezTo>
                <a:cubicBezTo>
                  <a:pt x="34652" y="481646"/>
                  <a:pt x="68351" y="574025"/>
                  <a:pt x="29817" y="496956"/>
                </a:cubicBezTo>
                <a:cubicBezTo>
                  <a:pt x="25132" y="487585"/>
                  <a:pt x="23191" y="477078"/>
                  <a:pt x="19878" y="467139"/>
                </a:cubicBezTo>
                <a:cubicBezTo>
                  <a:pt x="16565" y="443948"/>
                  <a:pt x="14533" y="420537"/>
                  <a:pt x="9939" y="397565"/>
                </a:cubicBezTo>
                <a:cubicBezTo>
                  <a:pt x="7884" y="387292"/>
                  <a:pt x="0" y="378224"/>
                  <a:pt x="0" y="367747"/>
                </a:cubicBezTo>
                <a:cubicBezTo>
                  <a:pt x="0" y="321246"/>
                  <a:pt x="4506" y="274782"/>
                  <a:pt x="9939" y="228600"/>
                </a:cubicBezTo>
                <a:cubicBezTo>
                  <a:pt x="11163" y="218195"/>
                  <a:pt x="15543" y="208320"/>
                  <a:pt x="19878" y="198782"/>
                </a:cubicBezTo>
                <a:cubicBezTo>
                  <a:pt x="46260" y="140740"/>
                  <a:pt x="53471" y="122689"/>
                  <a:pt x="89452" y="79513"/>
                </a:cubicBezTo>
                <a:cubicBezTo>
                  <a:pt x="95451" y="72314"/>
                  <a:pt x="101194" y="64283"/>
                  <a:pt x="109330" y="59634"/>
                </a:cubicBezTo>
                <a:cubicBezTo>
                  <a:pt x="155982" y="32975"/>
                  <a:pt x="173921" y="39758"/>
                  <a:pt x="228600" y="29817"/>
                </a:cubicBezTo>
                <a:cubicBezTo>
                  <a:pt x="242040" y="27373"/>
                  <a:pt x="254999" y="22740"/>
                  <a:pt x="268356" y="19878"/>
                </a:cubicBezTo>
                <a:cubicBezTo>
                  <a:pt x="301392" y="12799"/>
                  <a:pt x="334617" y="6626"/>
                  <a:pt x="367747" y="0"/>
                </a:cubicBezTo>
                <a:cubicBezTo>
                  <a:pt x="478778" y="5551"/>
                  <a:pt x="560034" y="-8218"/>
                  <a:pt x="655982" y="39756"/>
                </a:cubicBezTo>
                <a:cubicBezTo>
                  <a:pt x="671096" y="47313"/>
                  <a:pt x="741106" y="78210"/>
                  <a:pt x="765313" y="99391"/>
                </a:cubicBezTo>
                <a:cubicBezTo>
                  <a:pt x="782943" y="114818"/>
                  <a:pt x="815008" y="149087"/>
                  <a:pt x="815008" y="149087"/>
                </a:cubicBezTo>
                <a:cubicBezTo>
                  <a:pt x="818321" y="159026"/>
                  <a:pt x="819557" y="169920"/>
                  <a:pt x="824947" y="178904"/>
                </a:cubicBezTo>
                <a:cubicBezTo>
                  <a:pt x="829768" y="186939"/>
                  <a:pt x="840635" y="190401"/>
                  <a:pt x="844826" y="198782"/>
                </a:cubicBezTo>
                <a:cubicBezTo>
                  <a:pt x="850935" y="211000"/>
                  <a:pt x="851012" y="225404"/>
                  <a:pt x="854765" y="238539"/>
                </a:cubicBezTo>
                <a:cubicBezTo>
                  <a:pt x="857643" y="248613"/>
                  <a:pt x="861391" y="258417"/>
                  <a:pt x="864704" y="268356"/>
                </a:cubicBezTo>
                <a:cubicBezTo>
                  <a:pt x="861391" y="341243"/>
                  <a:pt x="860361" y="414270"/>
                  <a:pt x="854765" y="487017"/>
                </a:cubicBezTo>
                <a:cubicBezTo>
                  <a:pt x="853717" y="500637"/>
                  <a:pt x="850207" y="514218"/>
                  <a:pt x="844826" y="526774"/>
                </a:cubicBezTo>
                <a:cubicBezTo>
                  <a:pt x="840120" y="537754"/>
                  <a:pt x="831573" y="546652"/>
                  <a:pt x="824947" y="556591"/>
                </a:cubicBezTo>
                <a:cubicBezTo>
                  <a:pt x="805598" y="614637"/>
                  <a:pt x="830147" y="561331"/>
                  <a:pt x="785191" y="606287"/>
                </a:cubicBezTo>
                <a:cubicBezTo>
                  <a:pt x="773478" y="618000"/>
                  <a:pt x="766154" y="633466"/>
                  <a:pt x="755373" y="646043"/>
                </a:cubicBezTo>
                <a:cubicBezTo>
                  <a:pt x="746225" y="656715"/>
                  <a:pt x="734554" y="665063"/>
                  <a:pt x="725556" y="675861"/>
                </a:cubicBezTo>
                <a:cubicBezTo>
                  <a:pt x="717909" y="685038"/>
                  <a:pt x="715617" y="699052"/>
                  <a:pt x="705678" y="705678"/>
                </a:cubicBezTo>
                <a:cubicBezTo>
                  <a:pt x="694312" y="713255"/>
                  <a:pt x="679005" y="711692"/>
                  <a:pt x="665921" y="715617"/>
                </a:cubicBezTo>
                <a:cubicBezTo>
                  <a:pt x="645851" y="721638"/>
                  <a:pt x="606286" y="735495"/>
                  <a:pt x="606286" y="735495"/>
                </a:cubicBezTo>
                <a:cubicBezTo>
                  <a:pt x="599660" y="742121"/>
                  <a:pt x="594789" y="751183"/>
                  <a:pt x="586408" y="755374"/>
                </a:cubicBezTo>
                <a:cubicBezTo>
                  <a:pt x="567667" y="764745"/>
                  <a:pt x="526773" y="775252"/>
                  <a:pt x="526773" y="775252"/>
                </a:cubicBezTo>
                <a:cubicBezTo>
                  <a:pt x="516834" y="781878"/>
                  <a:pt x="508498" y="792052"/>
                  <a:pt x="496956" y="795130"/>
                </a:cubicBezTo>
                <a:cubicBezTo>
                  <a:pt x="420370" y="815553"/>
                  <a:pt x="434008" y="841513"/>
                  <a:pt x="407504" y="844826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992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2324099" y="1075778"/>
              <a:ext cx="526297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使用陶瓷或金屬餐具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574020" y="170932"/>
              <a:ext cx="648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1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2395330"/>
            <a:ext cx="9144000" cy="44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8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111499" y="1075778"/>
              <a:ext cx="357020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自己攜帶水杯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574020" y="170932"/>
              <a:ext cx="648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2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5"/>
          <a:stretch/>
        </p:blipFill>
        <p:spPr>
          <a:xfrm>
            <a:off x="7030" y="2518611"/>
            <a:ext cx="9144000" cy="43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3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403599" y="1075778"/>
              <a:ext cx="300595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集中埋起來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574020" y="170932"/>
              <a:ext cx="648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3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0"/>
          <a:stretch/>
        </p:blipFill>
        <p:spPr>
          <a:xfrm>
            <a:off x="21544" y="2569029"/>
            <a:ext cx="9144000" cy="42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705099" y="1075778"/>
              <a:ext cx="469872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使用可分解的塑膠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574020" y="170932"/>
              <a:ext cx="648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4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0"/>
          <a:stretch/>
        </p:blipFill>
        <p:spPr>
          <a:xfrm>
            <a:off x="0" y="2598057"/>
            <a:ext cx="9144000" cy="42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6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412999" y="1075778"/>
              <a:ext cx="526297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不買過度包裝的產品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574020" y="170932"/>
              <a:ext cx="648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5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3"/>
          <a:stretch/>
        </p:blipFill>
        <p:spPr>
          <a:xfrm>
            <a:off x="-20470" y="2634653"/>
            <a:ext cx="9144000" cy="42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8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428999" y="1075778"/>
              <a:ext cx="300595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改用紙製品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574020" y="170932"/>
              <a:ext cx="648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6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7"/>
          <a:stretch/>
        </p:blipFill>
        <p:spPr>
          <a:xfrm>
            <a:off x="2674" y="2550695"/>
            <a:ext cx="9144000" cy="42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815" y="-180975"/>
            <a:ext cx="7886700" cy="1325563"/>
          </a:xfrm>
        </p:spPr>
        <p:txBody>
          <a:bodyPr/>
          <a:lstStyle/>
          <a:p>
            <a:r>
              <a:rPr lang="zh-TW" altLang="en-US" b="1" dirty="0" smtClean="0"/>
              <a:t>解開謎題：寄居蟹事件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8852" y="1400952"/>
            <a:ext cx="7886700" cy="4351338"/>
          </a:xfrm>
        </p:spPr>
        <p:txBody>
          <a:bodyPr/>
          <a:lstStyle/>
          <a:p>
            <a:r>
              <a:rPr lang="zh-TW" altLang="en-US" b="1" dirty="0" smtClean="0"/>
              <a:t>在寄居蟹的事件裡，</a:t>
            </a:r>
            <a:r>
              <a:rPr lang="zh-TW" altLang="en-US" b="1" dirty="0"/>
              <a:t>因為人類都把貝殼撿走了，只留下塑膠垃圾，寄居蟹只好找了一個透明的塑膠杯暫時當殼，但這個塑膠杯太軟，又是透明的，敵人一眼就看到寄居蟹，所以才造成了這個悲劇</a:t>
            </a:r>
            <a:r>
              <a:rPr lang="zh-TW" altLang="en-US" b="1" dirty="0" smtClean="0"/>
              <a:t>。</a:t>
            </a:r>
            <a:endParaRPr lang="en-US" altLang="zh-TW" b="1" dirty="0" smtClean="0"/>
          </a:p>
          <a:p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31278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866103" y="1075778"/>
              <a:ext cx="41344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用蟲來分解塑膠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574020" y="170932"/>
              <a:ext cx="648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7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7"/>
          <a:stretch/>
        </p:blipFill>
        <p:spPr>
          <a:xfrm>
            <a:off x="0" y="2558193"/>
            <a:ext cx="9144000" cy="42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056603" y="1075778"/>
              <a:ext cx="357020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重複使用包裝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574020" y="170932"/>
              <a:ext cx="648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8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3"/>
          <a:stretch/>
        </p:blipFill>
        <p:spPr>
          <a:xfrm>
            <a:off x="-4428" y="2634653"/>
            <a:ext cx="9144000" cy="42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056603" y="1075778"/>
              <a:ext cx="357020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收集起來燒掉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574020" y="170932"/>
              <a:ext cx="648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9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1"/>
          <a:stretch/>
        </p:blipFill>
        <p:spPr>
          <a:xfrm>
            <a:off x="-20470" y="2590277"/>
            <a:ext cx="9144000" cy="427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361403" y="1075778"/>
              <a:ext cx="300595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攜帶環保袋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408920" y="168138"/>
              <a:ext cx="965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10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9"/>
          <a:stretch/>
        </p:blipFill>
        <p:spPr>
          <a:xfrm>
            <a:off x="0" y="2614863"/>
            <a:ext cx="9144000" cy="424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8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640803" y="1075778"/>
              <a:ext cx="244169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資源回收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408920" y="168138"/>
              <a:ext cx="965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11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7"/>
          <a:stretch/>
        </p:blipFill>
        <p:spPr>
          <a:xfrm>
            <a:off x="-4428" y="2574235"/>
            <a:ext cx="9144000" cy="42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8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0" y="2574235"/>
            <a:ext cx="9144000" cy="428376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0800" y="114299"/>
            <a:ext cx="8775700" cy="2692401"/>
            <a:chOff x="50800" y="114299"/>
            <a:chExt cx="8775700" cy="26924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t="1698" b="58322"/>
            <a:stretch/>
          </p:blipFill>
          <p:spPr>
            <a:xfrm>
              <a:off x="50800" y="114299"/>
              <a:ext cx="8775700" cy="269240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031203" y="1075778"/>
              <a:ext cx="41344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不使用免洗餐具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408920" y="168138"/>
              <a:ext cx="965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dirty="0" smtClean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12</a:t>
              </a:r>
              <a:endParaRPr lang="zh-TW" altLang="en-US" sz="4000" dirty="0">
                <a:latin typeface="Source Sans Pro Black" panose="020B0803030403020204" pitchFamily="34" charset="0"/>
                <a:ea typeface="Kozuka Gothic Pr6N H" panose="020B0800000000000000" pitchFamily="34" charset="-128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7"/>
          <a:stretch/>
        </p:blipFill>
        <p:spPr>
          <a:xfrm>
            <a:off x="-20470" y="2632766"/>
            <a:ext cx="9144000" cy="42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71477"/>
              </p:ext>
            </p:extLst>
          </p:nvPr>
        </p:nvGraphicFramePr>
        <p:xfrm>
          <a:off x="216086" y="900751"/>
          <a:ext cx="8711827" cy="56638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9972"/>
                <a:gridCol w="2971481"/>
                <a:gridCol w="904460"/>
                <a:gridCol w="538833"/>
                <a:gridCol w="2365110"/>
                <a:gridCol w="1451971"/>
              </a:tblGrid>
              <a:tr h="857786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使用陶瓷或金屬餐具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用蟲來分解塑膠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沒有反應 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+0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1207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自己攜帶水杯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重複使用包裝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1207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集中埋起來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收集起來燒掉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1207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使用可分解塑膠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攜帶環保袋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1207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不買過度包裝的商品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資源回收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沒有反應 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+0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1207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改用紙製品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不使用免洗餐具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216085" y="313899"/>
            <a:ext cx="719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accent2">
                    <a:lumMod val="75000"/>
                  </a:schemeClr>
                </a:solidFill>
                <a:latin typeface="華康圓體 Std W9" panose="02000900000000000000" pitchFamily="50" charset="-120"/>
                <a:ea typeface="華康圓體 Std W9" panose="02000900000000000000" pitchFamily="50" charset="-120"/>
              </a:rPr>
              <a:t>哪些才是有效的減塑方法？大家都寫對了嗎？</a:t>
            </a:r>
            <a:endParaRPr lang="zh-TW" altLang="en-US" sz="2400" dirty="0">
              <a:solidFill>
                <a:schemeClr val="accent2">
                  <a:lumMod val="75000"/>
                </a:schemeClr>
              </a:solidFill>
              <a:latin typeface="華康圓體 Std W9" panose="02000900000000000000" pitchFamily="50" charset="-120"/>
              <a:ea typeface="華康圓體 Std W9" panose="02000900000000000000" pitchFamily="5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6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497763" y="2028825"/>
            <a:ext cx="703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663300"/>
                </a:solidFill>
                <a:latin typeface="華康溜溜體 Std W7" panose="04000700000000000000" pitchFamily="82" charset="-120"/>
                <a:ea typeface="華康溜溜體 Std W7" panose="04000700000000000000" pitchFamily="82" charset="-120"/>
              </a:rPr>
              <a:t>球</a:t>
            </a:r>
            <a:endParaRPr lang="zh-TW" altLang="en-US" sz="4400" dirty="0">
              <a:solidFill>
                <a:srgbClr val="663300"/>
              </a:solidFill>
              <a:latin typeface="華康溜溜體 Std W7" panose="04000700000000000000" pitchFamily="82" charset="-120"/>
              <a:ea typeface="華康溜溜體 Std W7" panose="04000700000000000000" pitchFamily="8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6103" y="1714529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rgbClr val="663300"/>
                </a:solidFill>
                <a:latin typeface="華康溜溜體 Std W7" panose="04000700000000000000" pitchFamily="82" charset="-120"/>
                <a:ea typeface="華康溜溜體 Std W7" panose="04000700000000000000" pitchFamily="82" charset="-120"/>
              </a:rPr>
              <a:t>減</a:t>
            </a:r>
            <a:endParaRPr lang="zh-TW" altLang="en-US" sz="4400" dirty="0"/>
          </a:p>
        </p:txBody>
      </p:sp>
      <p:sp>
        <p:nvSpPr>
          <p:cNvPr id="4" name="矩形 3"/>
          <p:cNvSpPr/>
          <p:nvPr/>
        </p:nvSpPr>
        <p:spPr>
          <a:xfrm>
            <a:off x="1455026" y="559919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chemeClr val="accent2">
                    <a:lumMod val="75000"/>
                  </a:schemeClr>
                </a:solidFill>
                <a:latin typeface="華康溜溜體 Std W7" panose="04000700000000000000" pitchFamily="82" charset="-120"/>
                <a:ea typeface="華康溜溜體 Std W7" panose="04000700000000000000" pitchFamily="82" charset="-120"/>
              </a:rPr>
              <a:t>塑</a:t>
            </a:r>
            <a:endParaRPr lang="zh-TW" alt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88001" y="175198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rgbClr val="663300"/>
                </a:solidFill>
                <a:latin typeface="華康溜溜體 Std W7" panose="04000700000000000000" pitchFamily="82" charset="-120"/>
                <a:ea typeface="華康溜溜體 Std W7" panose="04000700000000000000" pitchFamily="82" charset="-120"/>
              </a:rPr>
              <a:t>愛</a:t>
            </a:r>
            <a:endParaRPr lang="zh-TW" altLang="en-US" sz="4400" dirty="0"/>
          </a:p>
        </p:txBody>
      </p:sp>
      <p:sp>
        <p:nvSpPr>
          <p:cNvPr id="8" name="矩形 7"/>
          <p:cNvSpPr/>
          <p:nvPr/>
        </p:nvSpPr>
        <p:spPr>
          <a:xfrm>
            <a:off x="6050176" y="670470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chemeClr val="accent2">
                    <a:lumMod val="75000"/>
                  </a:schemeClr>
                </a:solidFill>
                <a:latin typeface="華康溜溜體 Std W7" panose="04000700000000000000" pitchFamily="82" charset="-120"/>
                <a:ea typeface="華康溜溜體 Std W7" panose="04000700000000000000" pitchFamily="82" charset="-120"/>
              </a:rPr>
              <a:t>地</a:t>
            </a:r>
            <a:endParaRPr lang="zh-TW" alt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754" y="129210"/>
            <a:ext cx="3585542" cy="288233"/>
          </a:xfrm>
        </p:spPr>
        <p:txBody>
          <a:bodyPr>
            <a:normAutofit fontScale="90000"/>
          </a:bodyPr>
          <a:lstStyle/>
          <a:p>
            <a:r>
              <a:rPr lang="zh-TW" altLang="en-US" sz="2400" dirty="0" smtClean="0"/>
              <a:t>參考資</a:t>
            </a:r>
            <a:r>
              <a:rPr lang="zh-TW" altLang="en-US" sz="2400" dirty="0"/>
              <a:t>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8665" y="506896"/>
            <a:ext cx="8793645" cy="5705061"/>
          </a:xfrm>
        </p:spPr>
        <p:txBody>
          <a:bodyPr>
            <a:noAutofit/>
          </a:bodyPr>
          <a:lstStyle/>
          <a:p>
            <a:pPr>
              <a:lnSpc>
                <a:spcPts val="900"/>
              </a:lnSpc>
            </a:pPr>
            <a:r>
              <a:rPr lang="zh-TW" altLang="en-US" sz="900" dirty="0"/>
              <a:t>鄭獻仁、羅月霞（</a:t>
            </a:r>
            <a:r>
              <a:rPr lang="en-US" altLang="zh-TW" sz="900" dirty="0"/>
              <a:t>2019</a:t>
            </a:r>
            <a:r>
              <a:rPr lang="zh-TW" altLang="en-US" sz="900" dirty="0"/>
              <a:t>）。</a:t>
            </a:r>
            <a:r>
              <a:rPr lang="en-US" altLang="zh-TW" sz="900" dirty="0"/>
              <a:t>[</a:t>
            </a:r>
            <a:r>
              <a:rPr lang="zh-TW" altLang="en-US" sz="900" dirty="0"/>
              <a:t>資訊</a:t>
            </a:r>
            <a:r>
              <a:rPr lang="en-US" altLang="zh-TW" sz="900" dirty="0"/>
              <a:t>] </a:t>
            </a:r>
            <a:r>
              <a:rPr lang="zh-TW" altLang="en-US" sz="900" dirty="0"/>
              <a:t>從天而降的塑膠微粒汙染。檢自：</a:t>
            </a:r>
            <a:r>
              <a:rPr lang="en-US" altLang="zh-TW" sz="900" dirty="0"/>
              <a:t>http://nehrc.nhri.org.tw/foodsafety/news.php?id=207</a:t>
            </a:r>
          </a:p>
          <a:p>
            <a:pPr>
              <a:lnSpc>
                <a:spcPts val="900"/>
              </a:lnSpc>
            </a:pPr>
            <a:r>
              <a:rPr lang="zh-TW" altLang="en-US" sz="900" dirty="0"/>
              <a:t>李讃虔（</a:t>
            </a:r>
            <a:r>
              <a:rPr lang="en-US" altLang="zh-TW" sz="900" dirty="0"/>
              <a:t>2018</a:t>
            </a:r>
            <a:r>
              <a:rPr lang="zh-TW" altLang="en-US" sz="900" dirty="0"/>
              <a:t>）。塑膠微粒</a:t>
            </a:r>
            <a:r>
              <a:rPr lang="en-US" altLang="zh-TW" sz="900" dirty="0"/>
              <a:t>——</a:t>
            </a:r>
            <a:r>
              <a:rPr lang="zh-TW" altLang="en-US" sz="900" dirty="0"/>
              <a:t>微小的生態殺手。檢自：</a:t>
            </a:r>
            <a:r>
              <a:rPr lang="en-US" altLang="zh-TW" sz="900" dirty="0"/>
              <a:t>https://scitechvista.nat.gov.tw/c/sg3f.htm</a:t>
            </a:r>
          </a:p>
          <a:p>
            <a:pPr>
              <a:lnSpc>
                <a:spcPts val="900"/>
              </a:lnSpc>
            </a:pPr>
            <a:r>
              <a:rPr lang="en-US" altLang="zh-TW" sz="900" dirty="0"/>
              <a:t>SARAH GIBBENS AND LAURA PARKER</a:t>
            </a:r>
            <a:r>
              <a:rPr lang="zh-TW" altLang="en-US" sz="900" dirty="0"/>
              <a:t>撰文；蔡雅鈴編譯（</a:t>
            </a:r>
            <a:r>
              <a:rPr lang="en-US" altLang="zh-TW" sz="900" dirty="0"/>
              <a:t>2019</a:t>
            </a:r>
            <a:r>
              <a:rPr lang="zh-TW" altLang="en-US" sz="900" dirty="0"/>
              <a:t>）。在地球最深的海溝裡，生物正在吃塑膠！。檢自：</a:t>
            </a:r>
            <a:r>
              <a:rPr lang="en-US" altLang="zh-TW" sz="900" dirty="0"/>
              <a:t>https://www.natgeomedia.com/science/article/content-7750.html</a:t>
            </a:r>
          </a:p>
          <a:p>
            <a:pPr>
              <a:lnSpc>
                <a:spcPts val="900"/>
              </a:lnSpc>
            </a:pPr>
            <a:r>
              <a:rPr lang="en-US" altLang="zh-TW" sz="900" dirty="0"/>
              <a:t>STEPHEN LEAHY</a:t>
            </a:r>
            <a:r>
              <a:rPr lang="zh-TW" altLang="en-US" sz="900" dirty="0"/>
              <a:t>撰文；蔡雅鈴編譯（</a:t>
            </a:r>
            <a:r>
              <a:rPr lang="en-US" altLang="zh-TW" sz="900" dirty="0"/>
              <a:t>2019</a:t>
            </a:r>
            <a:r>
              <a:rPr lang="zh-TW" altLang="en-US" sz="900" dirty="0"/>
              <a:t>）。塑膠微粒正在從天而降。檢自：</a:t>
            </a:r>
            <a:r>
              <a:rPr lang="en-US" altLang="zh-TW" sz="900" dirty="0"/>
              <a:t>https://www.natgeomedia.com/environment/article/content-8025.html</a:t>
            </a:r>
          </a:p>
          <a:p>
            <a:pPr>
              <a:lnSpc>
                <a:spcPts val="900"/>
              </a:lnSpc>
            </a:pPr>
            <a:r>
              <a:rPr lang="en-US" altLang="zh-TW" sz="900" dirty="0"/>
              <a:t>Laura Parker</a:t>
            </a:r>
            <a:r>
              <a:rPr lang="zh-TW" altLang="en-US" sz="900" dirty="0"/>
              <a:t>撰文；蔡雅鈴編譯（</a:t>
            </a:r>
            <a:r>
              <a:rPr lang="en-US" altLang="zh-TW" sz="900" dirty="0"/>
              <a:t>2018</a:t>
            </a:r>
            <a:r>
              <a:rPr lang="zh-TW" altLang="en-US" sz="900" dirty="0"/>
              <a:t>）。</a:t>
            </a:r>
            <a:r>
              <a:rPr lang="en-US" altLang="zh-TW" sz="900" dirty="0"/>
              <a:t>90%</a:t>
            </a:r>
            <a:r>
              <a:rPr lang="zh-TW" altLang="en-US" sz="900" dirty="0"/>
              <a:t>食鹽中都含有微塑膠？。檢自：</a:t>
            </a:r>
            <a:r>
              <a:rPr lang="en-US" altLang="zh-TW" sz="900" dirty="0"/>
              <a:t>https://www.natgeomedia.com/environment/article/content-3202.html</a:t>
            </a:r>
          </a:p>
          <a:p>
            <a:pPr>
              <a:lnSpc>
                <a:spcPts val="900"/>
              </a:lnSpc>
            </a:pPr>
            <a:r>
              <a:rPr lang="en-US" altLang="zh-TW" sz="900" dirty="0"/>
              <a:t>NATASHA DALY</a:t>
            </a:r>
            <a:r>
              <a:rPr lang="zh-TW" altLang="en-US" sz="900" dirty="0"/>
              <a:t>撰文；涂瑋瑛編譯（</a:t>
            </a:r>
            <a:r>
              <a:rPr lang="en-US" altLang="zh-TW" sz="900" dirty="0"/>
              <a:t>2019</a:t>
            </a:r>
            <a:r>
              <a:rPr lang="zh-TW" altLang="en-US" sz="900" dirty="0"/>
              <a:t>）。海洋動物為什麼吃塑膠？。檢自：</a:t>
            </a:r>
            <a:r>
              <a:rPr lang="en-US" altLang="zh-TW" sz="900" dirty="0"/>
              <a:t>https://www.natgeomedia.com/environment/article/content-10092.html</a:t>
            </a:r>
          </a:p>
          <a:p>
            <a:pPr>
              <a:lnSpc>
                <a:spcPts val="900"/>
              </a:lnSpc>
            </a:pPr>
            <a:r>
              <a:rPr lang="zh-TW" altLang="en-US" sz="900" dirty="0"/>
              <a:t>國家地理（</a:t>
            </a:r>
            <a:r>
              <a:rPr lang="en-US" altLang="zh-TW" sz="900" dirty="0"/>
              <a:t>2015</a:t>
            </a:r>
            <a:r>
              <a:rPr lang="zh-TW" altLang="en-US" sz="900" dirty="0"/>
              <a:t>）。塑膠垃圾危害海鳥生存。檢自：</a:t>
            </a:r>
            <a:r>
              <a:rPr lang="en-US" altLang="zh-TW" sz="900" dirty="0"/>
              <a:t>https://www.natgeomedia.com/environment/article/content-5509.html</a:t>
            </a:r>
          </a:p>
          <a:p>
            <a:pPr>
              <a:lnSpc>
                <a:spcPts val="900"/>
              </a:lnSpc>
            </a:pPr>
            <a:r>
              <a:rPr lang="en-US" altLang="zh-TW" sz="900" dirty="0"/>
              <a:t>BBC</a:t>
            </a:r>
            <a:r>
              <a:rPr lang="zh-TW" altLang="en-US" sz="900" dirty="0"/>
              <a:t>中文網（</a:t>
            </a:r>
            <a:r>
              <a:rPr lang="en-US" altLang="zh-TW" sz="900" dirty="0"/>
              <a:t>2016</a:t>
            </a:r>
            <a:r>
              <a:rPr lang="zh-TW" altLang="en-US" sz="900" dirty="0"/>
              <a:t>）。科研人員揭開海鳥吃塑料垃圾的謎底。檢自：</a:t>
            </a:r>
            <a:r>
              <a:rPr lang="en-US" altLang="zh-TW" sz="900" dirty="0"/>
              <a:t>https://www.bbc.com/zhongwen/trad/science/2016/11/161110_whu_seabirds_eat_plastic</a:t>
            </a:r>
          </a:p>
          <a:p>
            <a:pPr>
              <a:lnSpc>
                <a:spcPts val="900"/>
              </a:lnSpc>
            </a:pPr>
            <a:r>
              <a:rPr lang="zh-TW" altLang="en-US" sz="900" dirty="0"/>
              <a:t>聯合報編譯；胡夢瑋即時報導（</a:t>
            </a:r>
            <a:r>
              <a:rPr lang="en-US" altLang="zh-TW" sz="900" dirty="0"/>
              <a:t>2019</a:t>
            </a:r>
            <a:r>
              <a:rPr lang="zh-TW" altLang="en-US" sz="900" dirty="0"/>
              <a:t>）。海鳥天堂變墳場！海鳥屍體露出各種塑膠垃圾。檢自：</a:t>
            </a:r>
            <a:r>
              <a:rPr lang="en-US" altLang="zh-TW" sz="900" dirty="0"/>
              <a:t>https://money.udn.com/money/story/5599/4152575</a:t>
            </a:r>
          </a:p>
          <a:p>
            <a:pPr>
              <a:lnSpc>
                <a:spcPts val="900"/>
              </a:lnSpc>
            </a:pPr>
            <a:r>
              <a:rPr lang="en-US" altLang="zh-TW" sz="900" dirty="0"/>
              <a:t>Carrie Arnold</a:t>
            </a:r>
            <a:r>
              <a:rPr lang="zh-TW" altLang="en-US" sz="900" dirty="0"/>
              <a:t>撰文；曾柏諺編譯（</a:t>
            </a:r>
            <a:r>
              <a:rPr lang="en-US" altLang="zh-TW" sz="900" dirty="0"/>
              <a:t>2017</a:t>
            </a:r>
            <a:r>
              <a:rPr lang="zh-TW" altLang="en-US" sz="900" dirty="0"/>
              <a:t>）。蟲蟲可以幫我們解決塑膠汙染問題嗎？。檢自：</a:t>
            </a:r>
            <a:r>
              <a:rPr lang="en-US" altLang="zh-TW" sz="900" dirty="0"/>
              <a:t>https://www.natgeomedia.com/environment/article/content-1155.html</a:t>
            </a:r>
          </a:p>
          <a:p>
            <a:pPr>
              <a:lnSpc>
                <a:spcPts val="900"/>
              </a:lnSpc>
            </a:pPr>
            <a:r>
              <a:rPr lang="zh-TW" altLang="en-US" sz="900" dirty="0"/>
              <a:t>綠色和平塑膠專案小組（</a:t>
            </a:r>
            <a:r>
              <a:rPr lang="en-US" altLang="zh-TW" sz="900" dirty="0"/>
              <a:t>2020</a:t>
            </a:r>
            <a:r>
              <a:rPr lang="zh-TW" altLang="en-US" sz="900" dirty="0"/>
              <a:t>）。回收不能解決塑膠問題！企業、政府、個人可以做的減塑方法。檢自：</a:t>
            </a:r>
            <a:r>
              <a:rPr lang="en-US" altLang="zh-TW" sz="900" dirty="0"/>
              <a:t>https://www.greenpeace.org/taiwan/update/12393/%E5%9B%9E%E6%94%B6%E4%B8%8D%E8%83%BD%E8%A7%A3%E6%B1%BA%E5%A1%91%E8%86%A0%E5%95%8F%E9%A1%8C%EF%BC%81%E4%BC%81%E6%A5%AD%E3%80%81%E6%94%BF%E5%BA%9C%E3%80%81%E5%80%8B%E4%BA%BA%E5%8F%AF%E4%BB%A5%E5%81%9A/</a:t>
            </a:r>
          </a:p>
          <a:p>
            <a:pPr>
              <a:lnSpc>
                <a:spcPts val="900"/>
              </a:lnSpc>
            </a:pPr>
            <a:r>
              <a:rPr lang="zh-TW" altLang="en-US" sz="900" dirty="0"/>
              <a:t>綠色和平塑膠專案小組（</a:t>
            </a:r>
            <a:r>
              <a:rPr lang="en-US" altLang="zh-TW" sz="900" dirty="0"/>
              <a:t>2019</a:t>
            </a:r>
            <a:r>
              <a:rPr lang="zh-TW" altLang="en-US" sz="900" dirty="0"/>
              <a:t>）。回收無法解決塑膠污染問題？真正的解法在這裡！。檢自：</a:t>
            </a:r>
            <a:r>
              <a:rPr lang="en-US" altLang="zh-TW" sz="900" dirty="0"/>
              <a:t>https://www.greenpeace.org/taiwan/update/11098/</a:t>
            </a:r>
          </a:p>
          <a:p>
            <a:pPr>
              <a:lnSpc>
                <a:spcPts val="900"/>
              </a:lnSpc>
            </a:pPr>
            <a:r>
              <a:rPr lang="en-US" altLang="zh-TW" sz="900" dirty="0"/>
              <a:t>Greenpeace</a:t>
            </a:r>
            <a:r>
              <a:rPr lang="zh-TW" altLang="en-US" sz="900" dirty="0"/>
              <a:t>（</a:t>
            </a:r>
            <a:r>
              <a:rPr lang="en-US" altLang="zh-TW" sz="900" dirty="0"/>
              <a:t>2016</a:t>
            </a:r>
            <a:r>
              <a:rPr lang="zh-TW" altLang="en-US" sz="900" dirty="0"/>
              <a:t>）。愛您所愛的地球：生活上減塑的</a:t>
            </a:r>
            <a:r>
              <a:rPr lang="en-US" altLang="zh-TW" sz="900" dirty="0"/>
              <a:t>9</a:t>
            </a:r>
            <a:r>
              <a:rPr lang="zh-TW" altLang="en-US" sz="900" dirty="0"/>
              <a:t>個方法。檢自：</a:t>
            </a:r>
            <a:r>
              <a:rPr lang="en-US" altLang="zh-TW" sz="900" dirty="0"/>
              <a:t>https://www.greenpeace.org/taiwan/update/1942/%E6%84%9B%E6%82%A8%E6%89%80%E6%84%9B%E7%9A%84%E5%9C%B0%E7%90%83%EF%BC%9A%E7%94%9F%E6%B4%BB%E4%B8%8A%E7%9A%84%E6%B8%9B%E5%A1%919%E6%8B%9B/</a:t>
            </a:r>
          </a:p>
          <a:p>
            <a:pPr>
              <a:lnSpc>
                <a:spcPts val="900"/>
              </a:lnSpc>
            </a:pPr>
            <a:r>
              <a:rPr lang="en-US" altLang="zh-TW" sz="900" dirty="0"/>
              <a:t> Greenpeace</a:t>
            </a:r>
            <a:r>
              <a:rPr lang="zh-TW" altLang="en-US" sz="900" dirty="0"/>
              <a:t>（</a:t>
            </a:r>
            <a:r>
              <a:rPr lang="en-US" altLang="zh-TW" sz="900" dirty="0"/>
              <a:t>2018</a:t>
            </a:r>
            <a:r>
              <a:rPr lang="zh-TW" altLang="en-US" sz="900" dirty="0"/>
              <a:t>）。</a:t>
            </a:r>
            <a:r>
              <a:rPr lang="en-US" altLang="zh-TW" sz="900" dirty="0"/>
              <a:t>10</a:t>
            </a:r>
            <a:r>
              <a:rPr lang="zh-TW" altLang="en-US" sz="900" dirty="0"/>
              <a:t>個技巧，減少塑膠垃圾。檢自：</a:t>
            </a:r>
            <a:r>
              <a:rPr lang="en-US" altLang="zh-TW" sz="900" dirty="0"/>
              <a:t>https://www.greenpeace.org/taiwan/update/1450/10%E5%80%8B%E6%8A%80%E5%B7%A7%EF%BC%8C%E6%B8%9B%E5%B0%91%E5%A1%91%E8%86%A0%E5%9E%83%E5%9C%BE/</a:t>
            </a:r>
          </a:p>
          <a:p>
            <a:pPr>
              <a:lnSpc>
                <a:spcPts val="900"/>
              </a:lnSpc>
            </a:pPr>
            <a:r>
              <a:rPr lang="zh-TW" altLang="en-US" sz="900" dirty="0"/>
              <a:t>孫若蜜採訪報導（</a:t>
            </a:r>
            <a:r>
              <a:rPr lang="en-US" altLang="zh-TW" sz="900" dirty="0"/>
              <a:t>2018</a:t>
            </a:r>
            <a:r>
              <a:rPr lang="zh-TW" altLang="en-US" sz="900" dirty="0"/>
              <a:t>）。人類帶走貝殼丟下垃圾　台東寄居蟹慘背「塑膠瓶蓋」。檢自：</a:t>
            </a:r>
            <a:r>
              <a:rPr lang="en-US" altLang="zh-TW" sz="900" dirty="0"/>
              <a:t>https://pets.ettoday.net/news/1212050</a:t>
            </a:r>
          </a:p>
          <a:p>
            <a:pPr>
              <a:lnSpc>
                <a:spcPts val="900"/>
              </a:lnSpc>
            </a:pPr>
            <a:r>
              <a:rPr lang="zh-TW" altLang="en-US" sz="900" dirty="0"/>
              <a:t>林宜樟（</a:t>
            </a:r>
            <a:r>
              <a:rPr lang="en-US" altLang="zh-TW" sz="900" dirty="0"/>
              <a:t>2019</a:t>
            </a:r>
            <a:r>
              <a:rPr lang="zh-TW" altLang="en-US" sz="900" dirty="0"/>
              <a:t>）。生態悲歌 鏡頭捕捉寄居蟹背垃圾塑膠杯爬行。檢自：</a:t>
            </a:r>
            <a:r>
              <a:rPr lang="en-US" altLang="zh-TW" sz="900" dirty="0"/>
              <a:t>https://news.ltn.com.tw/news/ChiayiCounty/breakingnews/2887495</a:t>
            </a:r>
          </a:p>
          <a:p>
            <a:pPr>
              <a:lnSpc>
                <a:spcPts val="900"/>
              </a:lnSpc>
            </a:pPr>
            <a:r>
              <a:rPr lang="zh-TW" altLang="en-US" sz="900" dirty="0"/>
              <a:t>蔣志偉（</a:t>
            </a:r>
            <a:r>
              <a:rPr lang="en-US" altLang="zh-TW" sz="900" dirty="0"/>
              <a:t>2018</a:t>
            </a:r>
            <a:r>
              <a:rPr lang="zh-TW" altLang="en-US" sz="900" dirty="0"/>
              <a:t>）。塑膠廢棄物流入海洋　食物鏈反撲。檢自：</a:t>
            </a:r>
            <a:r>
              <a:rPr lang="en-US" altLang="zh-TW" sz="900" dirty="0"/>
              <a:t>https://news.tvbs.com.tw/world/1013666</a:t>
            </a:r>
          </a:p>
          <a:p>
            <a:pPr>
              <a:lnSpc>
                <a:spcPts val="900"/>
              </a:lnSpc>
            </a:pPr>
            <a:r>
              <a:rPr lang="en-US" altLang="zh-TW" sz="900" dirty="0"/>
              <a:t>BBC</a:t>
            </a:r>
            <a:r>
              <a:rPr lang="zh-TW" altLang="en-US" sz="900" dirty="0"/>
              <a:t>中文網（</a:t>
            </a:r>
            <a:r>
              <a:rPr lang="en-US" altLang="zh-TW" sz="900" dirty="0"/>
              <a:t>2018</a:t>
            </a:r>
            <a:r>
              <a:rPr lang="zh-TW" altLang="en-US" sz="900" dirty="0"/>
              <a:t>）。塑料污染：鯨魚的痛苦你應該懂。檢自：</a:t>
            </a:r>
            <a:r>
              <a:rPr lang="en-US" altLang="zh-TW" sz="900" dirty="0"/>
              <a:t>https://www.bbc.com/zhongwen/trad/science-42946353</a:t>
            </a:r>
          </a:p>
          <a:p>
            <a:pPr>
              <a:lnSpc>
                <a:spcPts val="900"/>
              </a:lnSpc>
            </a:pPr>
            <a:r>
              <a:rPr lang="en-US" altLang="zh-TW" sz="900" dirty="0"/>
              <a:t>BBC</a:t>
            </a:r>
            <a:r>
              <a:rPr lang="zh-TW" altLang="en-US" sz="900" dirty="0"/>
              <a:t>中文網（</a:t>
            </a:r>
            <a:r>
              <a:rPr lang="en-US" altLang="zh-TW" sz="900" dirty="0"/>
              <a:t>2017</a:t>
            </a:r>
            <a:r>
              <a:rPr lang="zh-TW" altLang="en-US" sz="900" dirty="0"/>
              <a:t>）。塑料如何慢慢殺死我們的海洋生物、魚和鳥？。檢自：</a:t>
            </a:r>
            <a:r>
              <a:rPr lang="en-US" altLang="zh-TW" sz="900" dirty="0"/>
              <a:t>https://www.bbc.com/zhongwen/trad/science-42046651</a:t>
            </a:r>
          </a:p>
          <a:p>
            <a:pPr>
              <a:lnSpc>
                <a:spcPts val="900"/>
              </a:lnSpc>
            </a:pPr>
            <a:r>
              <a:rPr lang="zh-TW" altLang="en-US" sz="900" dirty="0"/>
              <a:t>台客劇場 </a:t>
            </a:r>
            <a:r>
              <a:rPr lang="en-US" altLang="zh-TW" sz="900" dirty="0" err="1"/>
              <a:t>TKstory</a:t>
            </a:r>
            <a:r>
              <a:rPr lang="zh-TW" altLang="en-US" sz="900" dirty="0"/>
              <a:t>（</a:t>
            </a:r>
            <a:r>
              <a:rPr lang="en-US" altLang="zh-TW" sz="900" dirty="0"/>
              <a:t>2016</a:t>
            </a:r>
            <a:r>
              <a:rPr lang="zh-TW" altLang="en-US" sz="900" dirty="0"/>
              <a:t>）。台客劇場</a:t>
            </a:r>
            <a:r>
              <a:rPr lang="en-US" altLang="zh-TW" sz="900" dirty="0"/>
              <a:t>》</a:t>
            </a:r>
            <a:r>
              <a:rPr lang="zh-TW" altLang="en-US" sz="900" dirty="0"/>
              <a:t>愛地球人生一週累積多少垃圾？。檢自：</a:t>
            </a:r>
            <a:r>
              <a:rPr lang="en-US" altLang="zh-TW" sz="900" dirty="0"/>
              <a:t>https://www.youtube.com/watch?v=NiRq8rynz0Y</a:t>
            </a:r>
          </a:p>
          <a:p>
            <a:pPr>
              <a:lnSpc>
                <a:spcPts val="900"/>
              </a:lnSpc>
            </a:pPr>
            <a:r>
              <a:rPr lang="zh-TW" altLang="en-US" sz="900" dirty="0"/>
              <a:t>台客劇場 </a:t>
            </a:r>
            <a:r>
              <a:rPr lang="en-US" altLang="zh-TW" sz="900" dirty="0" err="1"/>
              <a:t>TKstory</a:t>
            </a:r>
            <a:r>
              <a:rPr lang="zh-TW" altLang="en-US" sz="900" dirty="0"/>
              <a:t>（</a:t>
            </a:r>
            <a:r>
              <a:rPr lang="en-US" altLang="zh-TW" sz="900" dirty="0"/>
              <a:t>2016</a:t>
            </a:r>
            <a:r>
              <a:rPr lang="zh-TW" altLang="en-US" sz="900" dirty="0"/>
              <a:t>）。台客劇場</a:t>
            </a:r>
            <a:r>
              <a:rPr lang="en-US" altLang="zh-TW" sz="900" dirty="0"/>
              <a:t>》</a:t>
            </a:r>
            <a:r>
              <a:rPr lang="zh-TW" altLang="en-US" sz="900" dirty="0"/>
              <a:t>便利人生一週累積多少垃圾？。檢自：</a:t>
            </a:r>
            <a:r>
              <a:rPr lang="en-US" altLang="zh-TW" sz="900" dirty="0"/>
              <a:t>https://www.youtube.com/watch?v=HaDNpVR6zqQ</a:t>
            </a:r>
          </a:p>
        </p:txBody>
      </p:sp>
    </p:spTree>
    <p:extLst>
      <p:ext uri="{BB962C8B-B14F-4D97-AF65-F5344CB8AC3E}">
        <p14:creationId xmlns:p14="http://schemas.microsoft.com/office/powerpoint/2010/main" val="883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2000" y="4675569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外表看起來好好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的呀？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72000" y="5198789"/>
            <a:ext cx="3457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胃裡面都是塑膠！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065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537" y="0"/>
            <a:ext cx="7886700" cy="1325563"/>
          </a:xfrm>
        </p:spPr>
        <p:txBody>
          <a:bodyPr/>
          <a:lstStyle/>
          <a:p>
            <a:r>
              <a:rPr lang="zh-TW" altLang="en-US" b="1" dirty="0" smtClean="0"/>
              <a:t>解開謎題：鯨魚哥的事件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0536" y="1626842"/>
            <a:ext cx="8684315" cy="4351338"/>
          </a:xfrm>
        </p:spPr>
        <p:txBody>
          <a:bodyPr/>
          <a:lstStyle/>
          <a:p>
            <a:r>
              <a:rPr lang="zh-TW" altLang="en-US" b="1" dirty="0"/>
              <a:t>在鯨魚哥的事件裡</a:t>
            </a:r>
            <a:r>
              <a:rPr lang="zh-TW" altLang="en-US" b="1" dirty="0" smtClean="0"/>
              <a:t>，因為</a:t>
            </a:r>
            <a:r>
              <a:rPr lang="zh-TW" altLang="en-US" b="1" dirty="0"/>
              <a:t>鯨魚哥把塑膠袋當成食物吃下肚，可是塑膠袋又沒有營養，所以</a:t>
            </a:r>
            <a:r>
              <a:rPr lang="zh-TW" altLang="en-US" b="1" dirty="0" smtClean="0"/>
              <a:t>最後</a:t>
            </a:r>
            <a:r>
              <a:rPr lang="zh-TW" altLang="en-US" b="1" dirty="0"/>
              <a:t>鯨</a:t>
            </a:r>
            <a:r>
              <a:rPr lang="zh-TW" altLang="en-US" b="1" dirty="0" smtClean="0"/>
              <a:t>魚</a:t>
            </a:r>
            <a:r>
              <a:rPr lang="zh-TW" altLang="en-US" b="1" dirty="0"/>
              <a:t>哥營養不良，就去世了。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1270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9051" y="242717"/>
            <a:ext cx="3292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看來，這一切的源頭就是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03851" y="1202634"/>
            <a:ext cx="1103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塑</a:t>
            </a:r>
            <a:endParaRPr lang="zh-TW" altLang="en-US" sz="9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91129" y="1201911"/>
            <a:ext cx="167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膠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879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8051" y="4905466"/>
            <a:ext cx="7901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塑膠人說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：「你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現在抓到我了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8051" y="5428686"/>
            <a:ext cx="7434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可是你知道製造我又把我亂丟的是誰嗎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10538" y="6031419"/>
            <a:ext cx="42370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人類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才是幕後兇手啊。」</a:t>
            </a:r>
          </a:p>
        </p:txBody>
      </p:sp>
    </p:spTree>
    <p:extLst>
      <p:ext uri="{BB962C8B-B14F-4D97-AF65-F5344CB8AC3E}">
        <p14:creationId xmlns:p14="http://schemas.microsoft.com/office/powerpoint/2010/main" val="37702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784574" y="156044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可是塑膠真的很方便啊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9776" y="2052287"/>
            <a:ext cx="3965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你覺得方便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但是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我們海洋的居民都被害死了！</a:t>
            </a:r>
          </a:p>
        </p:txBody>
      </p:sp>
    </p:spTree>
    <p:extLst>
      <p:ext uri="{BB962C8B-B14F-4D97-AF65-F5344CB8AC3E}">
        <p14:creationId xmlns:p14="http://schemas.microsoft.com/office/powerpoint/2010/main" val="36901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2559" y="1119104"/>
            <a:ext cx="7886700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海洋生物為什麼會吃塑膠呢？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2694</TotalTime>
  <Words>3254</Words>
  <Application>Microsoft Office PowerPoint</Application>
  <PresentationFormat>如螢幕大小 (4:3)</PresentationFormat>
  <Paragraphs>260</Paragraphs>
  <Slides>38</Slides>
  <Notes>36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7" baseType="lpstr">
      <vt:lpstr>Kozuka Gothic Pr6N H</vt:lpstr>
      <vt:lpstr>華康圓體 Std W9</vt:lpstr>
      <vt:lpstr>華康溜溜體 Std W7</vt:lpstr>
      <vt:lpstr>微軟正黑體</vt:lpstr>
      <vt:lpstr>新細明體</vt:lpstr>
      <vt:lpstr>Arial</vt:lpstr>
      <vt:lpstr>Calibri</vt:lpstr>
      <vt:lpstr>Source Sans Pro Black</vt:lpstr>
      <vt:lpstr>Office 佈景主題</vt:lpstr>
      <vt:lpstr>PowerPoint 簡報</vt:lpstr>
      <vt:lpstr>PowerPoint 簡報</vt:lpstr>
      <vt:lpstr>解開謎題：寄居蟹事件</vt:lpstr>
      <vt:lpstr>PowerPoint 簡報</vt:lpstr>
      <vt:lpstr>解開謎題：鯨魚哥的事件</vt:lpstr>
      <vt:lpstr>PowerPoint 簡報</vt:lpstr>
      <vt:lpstr>PowerPoint 簡報</vt:lpstr>
      <vt:lpstr>PowerPoint 簡報</vt:lpstr>
      <vt:lpstr>海洋生物為什麼會吃塑膠呢？</vt:lpstr>
      <vt:lpstr>PowerPoint 簡報</vt:lpstr>
      <vt:lpstr>PowerPoint 簡報</vt:lpstr>
      <vt:lpstr>PowerPoint 簡報</vt:lpstr>
      <vt:lpstr>塑膠危害的不是只有海裡的生物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參考資料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李央晴</dc:creator>
  <cp:lastModifiedBy>陳雅苓</cp:lastModifiedBy>
  <cp:revision>354</cp:revision>
  <dcterms:created xsi:type="dcterms:W3CDTF">2020-04-03T05:34:38Z</dcterms:created>
  <dcterms:modified xsi:type="dcterms:W3CDTF">2023-04-26T03:46:33Z</dcterms:modified>
</cp:coreProperties>
</file>