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0" r:id="rId4"/>
    <p:sldId id="264" r:id="rId5"/>
    <p:sldId id="261" r:id="rId6"/>
    <p:sldId id="265" r:id="rId7"/>
    <p:sldId id="262" r:id="rId8"/>
    <p:sldId id="266" r:id="rId9"/>
    <p:sldId id="274" r:id="rId10"/>
    <p:sldId id="263" r:id="rId11"/>
    <p:sldId id="269" r:id="rId12"/>
    <p:sldId id="267" r:id="rId13"/>
    <p:sldId id="270" r:id="rId14"/>
    <p:sldId id="271" r:id="rId15"/>
    <p:sldId id="273" r:id="rId16"/>
    <p:sldId id="272" r:id="rId17"/>
    <p:sldId id="257" r:id="rId18"/>
    <p:sldId id="277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 autoAdjust="0"/>
    <p:restoredTop sz="85009" autoAdjust="0"/>
  </p:normalViewPr>
  <p:slideViewPr>
    <p:cSldViewPr>
      <p:cViewPr varScale="1">
        <p:scale>
          <a:sx n="97" d="100"/>
          <a:sy n="97" d="100"/>
        </p:scale>
        <p:origin x="-20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DA65F-5852-41D8-8B78-62E38BE33030}" type="datetimeFigureOut">
              <a:rPr lang="zh-TW" altLang="en-US" smtClean="0"/>
              <a:pPr/>
              <a:t>2017/5/25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ECC07-CB82-4A4F-833B-0DB3F047B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故事文本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這時候，皮可先生發現桌上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ECC07-CB82-4A4F-833B-0DB3F047B0E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他們正在找一個更大的新家</a:t>
            </a:r>
            <a:endParaRPr lang="en-US" altLang="zh-TW" dirty="0" smtClean="0"/>
          </a:p>
          <a:p>
            <a:r>
              <a:rPr lang="zh-TW" altLang="en-US" dirty="0" smtClean="0"/>
              <a:t>貓頭鷹喜歡住在哪裡呢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找找看哪本書裡會介紹適合的地方吧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最後引導向樹木，有更好的答案也可以</a:t>
            </a:r>
            <a:r>
              <a:rPr lang="en-US" altLang="zh-TW" dirty="0" smtClean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ECC07-CB82-4A4F-833B-0DB3F047B0E1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你有沒有害怕的東西呢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小獅子害怕好多東西</a:t>
            </a:r>
            <a:endParaRPr lang="en-US" altLang="zh-TW" dirty="0" smtClean="0"/>
          </a:p>
          <a:p>
            <a:r>
              <a:rPr lang="zh-TW" altLang="en-US" dirty="0" smtClean="0"/>
              <a:t>有沒有哪本書裡的故事可以幫助小獅子呢</a:t>
            </a:r>
            <a:r>
              <a:rPr lang="en-US" altLang="zh-TW" dirty="0" smtClean="0"/>
              <a:t>?</a:t>
            </a:r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最後引導向勇氣，有更好的答案也可以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ECC07-CB82-4A4F-833B-0DB3F047B0E1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樹懶喜歡做什麼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你覺得他可能需要什麼幫助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找一本可以幫助他到處旅行的書吧</a:t>
            </a:r>
            <a:r>
              <a:rPr lang="en-US" altLang="zh-TW" dirty="0" smtClean="0"/>
              <a:t>?</a:t>
            </a:r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最後引導向交通工具</a:t>
            </a:r>
            <a:r>
              <a:rPr lang="en-US" altLang="zh-TW" dirty="0" smtClean="0"/>
              <a:t>(</a:t>
            </a:r>
            <a:r>
              <a:rPr lang="zh-TW" altLang="en-US" dirty="0" smtClean="0"/>
              <a:t>旅行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，有更好的答案也可以</a:t>
            </a:r>
            <a:r>
              <a:rPr lang="en-US" altLang="zh-TW" dirty="0" smtClean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ECC07-CB82-4A4F-833B-0DB3F047B0E1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ECC07-CB82-4A4F-833B-0DB3F047B0E1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故事文本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皮可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謝謝你們幫我挑選適合的禮物</a:t>
            </a:r>
            <a:endParaRPr lang="en-US" altLang="zh-TW" dirty="0" smtClean="0"/>
          </a:p>
          <a:p>
            <a:r>
              <a:rPr lang="zh-TW" altLang="en-US" dirty="0" smtClean="0"/>
              <a:t>相信我的朋友們收到繪本</a:t>
            </a:r>
            <a:endParaRPr lang="en-US" altLang="zh-TW" dirty="0" smtClean="0"/>
          </a:p>
          <a:p>
            <a:r>
              <a:rPr lang="zh-TW" altLang="en-US" dirty="0" smtClean="0"/>
              <a:t>都會非常高興的</a:t>
            </a:r>
            <a:endParaRPr lang="en-US" altLang="zh-TW" dirty="0" smtClean="0"/>
          </a:p>
          <a:p>
            <a:r>
              <a:rPr lang="zh-TW" altLang="en-US" dirty="0" smtClean="0"/>
              <a:t>那麼下次再見囉</a:t>
            </a:r>
            <a:r>
              <a:rPr lang="en-US" altLang="zh-TW" dirty="0" smtClean="0"/>
              <a:t>~</a:t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如果有準備獎勵可以接下面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我的朋友也送了我很多回禮</a:t>
            </a:r>
            <a:endParaRPr lang="en-US" altLang="zh-TW" dirty="0" smtClean="0"/>
          </a:p>
          <a:p>
            <a:r>
              <a:rPr lang="zh-TW" altLang="en-US" dirty="0" smtClean="0"/>
              <a:t>我想把這些回禮轉送給你們</a:t>
            </a:r>
            <a:r>
              <a:rPr lang="en-US" altLang="zh-TW" dirty="0" smtClean="0"/>
              <a:t>(</a:t>
            </a:r>
            <a:r>
              <a:rPr lang="zh-TW" altLang="en-US" dirty="0" smtClean="0"/>
              <a:t>努力選書的人</a:t>
            </a:r>
            <a:r>
              <a:rPr lang="en-US" altLang="zh-TW" dirty="0" smtClean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ECC07-CB82-4A4F-833B-0DB3F047B0E1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故事文本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皮可     你好，你是新的館員嗎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館員</a:t>
            </a:r>
            <a:r>
              <a:rPr lang="en-US" altLang="zh-TW" dirty="0" smtClean="0"/>
              <a:t>(?)</a:t>
            </a:r>
            <a:r>
              <a:rPr lang="zh-TW" altLang="en-US" dirty="0" smtClean="0"/>
              <a:t> 貓頭鷹今天有事，我來搬他代班。您需要甚麼嗎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皮可     我的書被怪盜拿來圖書館，可以請你把書還給我嗎</a:t>
            </a:r>
            <a:r>
              <a:rPr lang="en-US" altLang="zh-TW" dirty="0" smtClean="0"/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館員</a:t>
            </a:r>
            <a:r>
              <a:rPr lang="en-US" altLang="zh-TW" dirty="0" smtClean="0"/>
              <a:t>(?)</a:t>
            </a:r>
            <a:r>
              <a:rPr lang="zh-TW" altLang="en-US" dirty="0" smtClean="0"/>
              <a:t> 我看看</a:t>
            </a:r>
            <a:r>
              <a:rPr lang="en-US" altLang="zh-TW" dirty="0" smtClean="0"/>
              <a:t>…</a:t>
            </a:r>
            <a:r>
              <a:rPr lang="zh-TW" altLang="en-US" dirty="0" smtClean="0"/>
              <a:t>今天有三本新書，哪一本才是您的呢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皮可     我</a:t>
            </a:r>
            <a:r>
              <a:rPr lang="en-US" altLang="zh-TW" dirty="0" smtClean="0"/>
              <a:t>…</a:t>
            </a:r>
            <a:r>
              <a:rPr lang="zh-TW" altLang="en-US" dirty="0" smtClean="0"/>
              <a:t>不知道</a:t>
            </a:r>
            <a:r>
              <a:rPr lang="en-US" altLang="zh-TW" dirty="0" smtClean="0"/>
              <a:t>…</a:t>
            </a:r>
            <a:r>
              <a:rPr lang="zh-TW" altLang="en-US" dirty="0" smtClean="0"/>
              <a:t>我只稍微看了一點點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館員</a:t>
            </a:r>
            <a:r>
              <a:rPr lang="en-US" altLang="zh-TW" dirty="0" smtClean="0"/>
              <a:t>(?)</a:t>
            </a:r>
            <a:r>
              <a:rPr lang="zh-TW" altLang="en-US" dirty="0" smtClean="0"/>
              <a:t> 這樣好了，你念念看，我請大家看看哪本書是你的書好了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ECC07-CB82-4A4F-833B-0DB3F047B0E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先介紹三本書</a:t>
            </a:r>
            <a:endParaRPr lang="en-US" altLang="zh-TW" dirty="0" smtClean="0"/>
          </a:p>
          <a:p>
            <a:r>
              <a:rPr lang="zh-TW" altLang="en-US" dirty="0" smtClean="0"/>
              <a:t>並將繪本圖卡發給各組</a:t>
            </a:r>
            <a:endParaRPr lang="en-US" altLang="zh-TW" dirty="0" smtClean="0"/>
          </a:p>
          <a:p>
            <a:r>
              <a:rPr lang="zh-TW" altLang="en-US" dirty="0" smtClean="0"/>
              <a:t>念一段書中的內容</a:t>
            </a:r>
            <a:endParaRPr lang="en-US" altLang="zh-TW" dirty="0" smtClean="0"/>
          </a:p>
          <a:p>
            <a:r>
              <a:rPr lang="zh-TW" altLang="en-US" dirty="0" smtClean="0"/>
              <a:t>請小朋友舉手搶答</a:t>
            </a:r>
            <a:r>
              <a:rPr lang="en-US" altLang="zh-TW" dirty="0" smtClean="0"/>
              <a:t>(</a:t>
            </a:r>
            <a:r>
              <a:rPr lang="zh-TW" altLang="en-US" dirty="0" smtClean="0"/>
              <a:t>用圖卡作答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ECC07-CB82-4A4F-833B-0DB3F047B0E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ECC07-CB82-4A4F-833B-0DB3F047B0E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 smtClean="0"/>
              <a:t>故事文本</a:t>
            </a:r>
            <a:r>
              <a:rPr lang="en-US" altLang="zh-TW" dirty="0" smtClean="0"/>
              <a:t>:</a:t>
            </a:r>
          </a:p>
          <a:p>
            <a:pPr algn="l"/>
            <a:r>
              <a:rPr lang="zh-TW" altLang="en-US" dirty="0" smtClean="0"/>
              <a:t>原來這個奇怪的圖書館員就是偷走書的怪盜</a:t>
            </a:r>
            <a:r>
              <a:rPr lang="en-US" altLang="zh-TW" dirty="0" smtClean="0"/>
              <a:t>!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ECC07-CB82-4A4F-833B-0DB3F047B0E1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故事原本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怪盜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果然，你是個非常喜歡書的人</a:t>
            </a:r>
            <a:endParaRPr lang="en-US" altLang="zh-TW" dirty="0" smtClean="0"/>
          </a:p>
          <a:p>
            <a:r>
              <a:rPr lang="zh-TW" altLang="en-US" dirty="0" smtClean="0"/>
              <a:t>不過把好看的故事分享給別人</a:t>
            </a:r>
            <a:endParaRPr lang="en-US" altLang="zh-TW" dirty="0" smtClean="0"/>
          </a:p>
          <a:p>
            <a:r>
              <a:rPr lang="zh-TW" altLang="en-US" dirty="0" smtClean="0"/>
              <a:t>會更快樂喔</a:t>
            </a:r>
            <a:endParaRPr lang="en-US" altLang="zh-TW" dirty="0" smtClean="0"/>
          </a:p>
          <a:p>
            <a:r>
              <a:rPr lang="zh-TW" altLang="en-US" dirty="0" smtClean="0"/>
              <a:t>後會有期，掰</a:t>
            </a:r>
            <a:r>
              <a:rPr lang="en-US" altLang="zh-TW" dirty="0" smtClean="0"/>
              <a:t>~(</a:t>
            </a:r>
            <a:r>
              <a:rPr lang="zh-TW" altLang="en-US" dirty="0" smtClean="0"/>
              <a:t>按一下讓怪盜消失</a:t>
            </a:r>
            <a:r>
              <a:rPr lang="en-US" altLang="zh-TW" dirty="0" smtClean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ECC07-CB82-4A4F-833B-0DB3F047B0E1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故事文本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皮可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不論如何把書拿回來了</a:t>
            </a:r>
            <a:endParaRPr lang="en-US" altLang="zh-TW" dirty="0" smtClean="0"/>
          </a:p>
          <a:p>
            <a:r>
              <a:rPr lang="en-US" altLang="zh-TW" dirty="0" smtClean="0"/>
              <a:t>…</a:t>
            </a:r>
            <a:r>
              <a:rPr lang="zh-TW" altLang="en-US" dirty="0" smtClean="0"/>
              <a:t>雖然他偷走我的書</a:t>
            </a:r>
            <a:endParaRPr lang="en-US" altLang="zh-TW" dirty="0" smtClean="0"/>
          </a:p>
          <a:p>
            <a:r>
              <a:rPr lang="zh-TW" altLang="en-US" dirty="0" smtClean="0"/>
              <a:t>不過他說的對</a:t>
            </a:r>
            <a:endParaRPr lang="en-US" altLang="zh-TW" dirty="0" smtClean="0"/>
          </a:p>
          <a:p>
            <a:r>
              <a:rPr lang="zh-TW" altLang="en-US" dirty="0" smtClean="0"/>
              <a:t>這麼多好看的繪本只有我看</a:t>
            </a:r>
            <a:endParaRPr lang="en-US" altLang="zh-TW" dirty="0" smtClean="0"/>
          </a:p>
          <a:p>
            <a:r>
              <a:rPr lang="zh-TW" altLang="en-US" dirty="0" smtClean="0"/>
              <a:t>實在是太可惜了</a:t>
            </a:r>
            <a:endParaRPr lang="en-US" altLang="zh-TW" dirty="0" smtClean="0"/>
          </a:p>
          <a:p>
            <a:r>
              <a:rPr lang="zh-TW" altLang="en-US" dirty="0" smtClean="0"/>
              <a:t>我想</a:t>
            </a:r>
            <a:r>
              <a:rPr lang="en-US" altLang="zh-TW" dirty="0" smtClean="0"/>
              <a:t>(</a:t>
            </a:r>
            <a:r>
              <a:rPr lang="zh-TW" altLang="en-US" dirty="0" smtClean="0"/>
              <a:t>趁某個節日</a:t>
            </a:r>
            <a:r>
              <a:rPr lang="en-US" altLang="zh-TW" dirty="0" smtClean="0"/>
              <a:t>)</a:t>
            </a:r>
            <a:r>
              <a:rPr lang="zh-TW" altLang="en-US" dirty="0" smtClean="0"/>
              <a:t>送給每個朋友一本繪本</a:t>
            </a:r>
            <a:endParaRPr lang="en-US" altLang="zh-TW" dirty="0" smtClean="0"/>
          </a:p>
          <a:p>
            <a:r>
              <a:rPr lang="zh-TW" altLang="en-US" dirty="0" smtClean="0"/>
              <a:t>可以請你們幫我選書好不好</a:t>
            </a:r>
            <a:r>
              <a:rPr lang="en-US" altLang="zh-TW" dirty="0" smtClean="0"/>
              <a:t>?	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ECC07-CB82-4A4F-833B-0DB3F047B0E1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要怎樣才能幫助熊老闆呢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如果要做出新的料理</a:t>
            </a:r>
            <a:endParaRPr lang="en-US" altLang="zh-TW" dirty="0" smtClean="0"/>
          </a:p>
          <a:p>
            <a:r>
              <a:rPr lang="zh-TW" altLang="en-US" dirty="0" smtClean="0"/>
              <a:t>可能要哪種類型的書呢</a:t>
            </a:r>
            <a:r>
              <a:rPr lang="en-US" altLang="zh-TW" dirty="0" smtClean="0"/>
              <a:t>?</a:t>
            </a:r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最後引導向食物，有更好的答案也可以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ECC07-CB82-4A4F-833B-0DB3F047B0E1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小八總是一個人很孤單</a:t>
            </a:r>
            <a:endParaRPr lang="en-US" altLang="zh-TW" dirty="0" smtClean="0"/>
          </a:p>
          <a:p>
            <a:r>
              <a:rPr lang="zh-TW" altLang="en-US" dirty="0" smtClean="0"/>
              <a:t>他為什麼還在等著主人呢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有什麼樣的書可以安慰他呢</a:t>
            </a:r>
            <a:r>
              <a:rPr lang="en-US" altLang="zh-TW" dirty="0" smtClean="0"/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(</a:t>
            </a:r>
            <a:r>
              <a:rPr lang="zh-TW" altLang="en-US" dirty="0" smtClean="0"/>
              <a:t>最後引導向思念，有更好的答案也可以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尋找可以讓他懷念與主人美好時光的書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ECC07-CB82-4A4F-833B-0DB3F047B0E1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D16-6A27-47A8-B3DD-80C3B3D66368}" type="datetimeFigureOut">
              <a:rPr lang="zh-TW" altLang="en-US" smtClean="0"/>
              <a:pPr/>
              <a:t>2017/5/25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34F8-4D69-4F83-B86E-AF84FAB865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D16-6A27-47A8-B3DD-80C3B3D66368}" type="datetimeFigureOut">
              <a:rPr lang="zh-TW" altLang="en-US" smtClean="0"/>
              <a:pPr/>
              <a:t>2017/5/25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34F8-4D69-4F83-B86E-AF84FAB865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D16-6A27-47A8-B3DD-80C3B3D66368}" type="datetimeFigureOut">
              <a:rPr lang="zh-TW" altLang="en-US" smtClean="0"/>
              <a:pPr/>
              <a:t>2017/5/25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34F8-4D69-4F83-B86E-AF84FAB865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D16-6A27-47A8-B3DD-80C3B3D66368}" type="datetimeFigureOut">
              <a:rPr lang="zh-TW" altLang="en-US" smtClean="0"/>
              <a:pPr/>
              <a:t>2017/5/25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34F8-4D69-4F83-B86E-AF84FAB865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D16-6A27-47A8-B3DD-80C3B3D66368}" type="datetimeFigureOut">
              <a:rPr lang="zh-TW" altLang="en-US" smtClean="0"/>
              <a:pPr/>
              <a:t>2017/5/25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34F8-4D69-4F83-B86E-AF84FAB865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D16-6A27-47A8-B3DD-80C3B3D66368}" type="datetimeFigureOut">
              <a:rPr lang="zh-TW" altLang="en-US" smtClean="0"/>
              <a:pPr/>
              <a:t>2017/5/25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34F8-4D69-4F83-B86E-AF84FAB865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D16-6A27-47A8-B3DD-80C3B3D66368}" type="datetimeFigureOut">
              <a:rPr lang="zh-TW" altLang="en-US" smtClean="0"/>
              <a:pPr/>
              <a:t>2017/5/25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34F8-4D69-4F83-B86E-AF84FAB865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D16-6A27-47A8-B3DD-80C3B3D66368}" type="datetimeFigureOut">
              <a:rPr lang="zh-TW" altLang="en-US" smtClean="0"/>
              <a:pPr/>
              <a:t>2017/5/25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34F8-4D69-4F83-B86E-AF84FAB865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D16-6A27-47A8-B3DD-80C3B3D66368}" type="datetimeFigureOut">
              <a:rPr lang="zh-TW" altLang="en-US" smtClean="0"/>
              <a:pPr/>
              <a:t>2017/5/25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34F8-4D69-4F83-B86E-AF84FAB865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D16-6A27-47A8-B3DD-80C3B3D66368}" type="datetimeFigureOut">
              <a:rPr lang="zh-TW" altLang="en-US" smtClean="0"/>
              <a:pPr/>
              <a:t>2017/5/25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34F8-4D69-4F83-B86E-AF84FAB865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D16-6A27-47A8-B3DD-80C3B3D66368}" type="datetimeFigureOut">
              <a:rPr lang="zh-TW" altLang="en-US" smtClean="0"/>
              <a:pPr/>
              <a:t>2017/5/25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34F8-4D69-4F83-B86E-AF84FAB865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84D16-6A27-47A8-B3DD-80C3B3D66368}" type="datetimeFigureOut">
              <a:rPr lang="zh-TW" altLang="en-US" smtClean="0"/>
              <a:pPr/>
              <a:t>2017/5/25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E34F8-4D69-4F83-B86E-AF84FAB865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7464"/>
            <a:ext cx="9428212" cy="780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4293096"/>
            <a:ext cx="4248472" cy="1470025"/>
          </a:xfrm>
        </p:spPr>
        <p:txBody>
          <a:bodyPr>
            <a:noAutofit/>
          </a:bodyPr>
          <a:lstStyle/>
          <a:p>
            <a:pPr algn="l"/>
            <a:r>
              <a:rPr lang="zh-TW" altLang="en-US" sz="6000" b="1" dirty="0" smtClean="0">
                <a:latin typeface="華康皮皮體W5" pitchFamily="81" charset="-120"/>
                <a:ea typeface="華康皮皮體W5" pitchFamily="81" charset="-120"/>
              </a:rPr>
              <a:t>繪本禮物</a:t>
            </a:r>
            <a:r>
              <a:rPr lang="en-US" altLang="zh-TW" sz="6000" b="1" dirty="0" smtClean="0">
                <a:latin typeface="華康皮皮體W5" pitchFamily="81" charset="-120"/>
                <a:ea typeface="華康皮皮體W5" pitchFamily="81" charset="-120"/>
              </a:rPr>
              <a:t/>
            </a:r>
            <a:br>
              <a:rPr lang="en-US" altLang="zh-TW" sz="6000" b="1" dirty="0" smtClean="0">
                <a:latin typeface="華康皮皮體W5" pitchFamily="81" charset="-120"/>
                <a:ea typeface="華康皮皮體W5" pitchFamily="81" charset="-120"/>
              </a:rPr>
            </a:br>
            <a:r>
              <a:rPr lang="zh-TW" altLang="en-US" sz="6000" b="1" smtClean="0">
                <a:latin typeface="華康皮皮體W5" pitchFamily="81" charset="-120"/>
                <a:ea typeface="華康皮皮體W5" pitchFamily="81" charset="-120"/>
              </a:rPr>
              <a:t>    大作戰</a:t>
            </a:r>
            <a:endParaRPr lang="zh-TW" altLang="en-US" sz="6000" b="1" dirty="0">
              <a:latin typeface="華康皮皮體W5" pitchFamily="81" charset="-120"/>
              <a:ea typeface="華康皮皮體W5" pitchFamily="81" charset="-120"/>
            </a:endParaRPr>
          </a:p>
        </p:txBody>
      </p:sp>
      <p:pic>
        <p:nvPicPr>
          <p:cNvPr id="7" name="Picture 5" descr="W:\2兒童中心-雅苓\3-活動\02書展\主題書展\106年\繪本禮物大作戰\繪本禮物大作戰\皮可先生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3888432" cy="5086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6085" t="42610" r="30006" b="25736"/>
          <a:stretch>
            <a:fillRect/>
          </a:stretch>
        </p:blipFill>
        <p:spPr bwMode="auto">
          <a:xfrm rot="5400000">
            <a:off x="2132701" y="1322357"/>
            <a:ext cx="4869159" cy="404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群組 6"/>
          <p:cNvGrpSpPr/>
          <p:nvPr/>
        </p:nvGrpSpPr>
        <p:grpSpPr>
          <a:xfrm flipH="1">
            <a:off x="72008" y="404664"/>
            <a:ext cx="8964488" cy="360040"/>
            <a:chOff x="0" y="6209115"/>
            <a:chExt cx="9756576" cy="460245"/>
          </a:xfrm>
        </p:grpSpPr>
        <p:pic>
          <p:nvPicPr>
            <p:cNvPr id="2" name="Picture 4" descr="Y:\標語海報\網路素材\02書籍光碟\手繪雜慧風紋樣1011\B_FRAMES\B1 Borders\57-0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115"/>
              <a:ext cx="4788024" cy="439890"/>
            </a:xfrm>
            <a:prstGeom prst="rect">
              <a:avLst/>
            </a:prstGeom>
            <a:noFill/>
          </p:spPr>
        </p:pic>
        <p:pic>
          <p:nvPicPr>
            <p:cNvPr id="6" name="Picture 4" descr="Y:\標語海報\網路素材\02書籍光碟\手繪雜慧風紋樣1011\B_FRAMES\B1 Borders\57-0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68552" y="6229470"/>
              <a:ext cx="4788024" cy="439890"/>
            </a:xfrm>
            <a:prstGeom prst="rect">
              <a:avLst/>
            </a:prstGeom>
            <a:noFill/>
          </p:spPr>
        </p:pic>
      </p:grpSp>
      <p:grpSp>
        <p:nvGrpSpPr>
          <p:cNvPr id="8" name="群組 7"/>
          <p:cNvGrpSpPr/>
          <p:nvPr/>
        </p:nvGrpSpPr>
        <p:grpSpPr>
          <a:xfrm>
            <a:off x="187896" y="6165304"/>
            <a:ext cx="8964488" cy="360040"/>
            <a:chOff x="0" y="6209115"/>
            <a:chExt cx="9756576" cy="460245"/>
          </a:xfrm>
        </p:grpSpPr>
        <p:pic>
          <p:nvPicPr>
            <p:cNvPr id="9" name="Picture 4" descr="Y:\標語海報\網路素材\02書籍光碟\手繪雜慧風紋樣1011\B_FRAMES\B1 Borders\57-0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115"/>
              <a:ext cx="4788024" cy="439890"/>
            </a:xfrm>
            <a:prstGeom prst="rect">
              <a:avLst/>
            </a:prstGeom>
            <a:noFill/>
          </p:spPr>
        </p:pic>
        <p:pic>
          <p:nvPicPr>
            <p:cNvPr id="10" name="Picture 4" descr="Y:\標語海報\網路素材\02書籍光碟\手繪雜慧風紋樣1011\B_FRAMES\B1 Borders\57-0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68552" y="6229470"/>
              <a:ext cx="4788024" cy="439890"/>
            </a:xfrm>
            <a:prstGeom prst="rect">
              <a:avLst/>
            </a:prstGeom>
            <a:noFill/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772816"/>
            <a:ext cx="32956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:\標語海報\網路素材\02書籍光碟\北歐設計紋樣1003\B_BORDERS\花邊\58-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69554" cy="456052"/>
          </a:xfrm>
          <a:prstGeom prst="rect">
            <a:avLst/>
          </a:prstGeom>
          <a:noFill/>
        </p:spPr>
      </p:pic>
      <p:pic>
        <p:nvPicPr>
          <p:cNvPr id="4" name="Picture 2" descr="Y:\標語海報\網路素材\02書籍光碟\北歐設計紋樣1003\B_BORDERS\花邊\58-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6165304"/>
            <a:ext cx="8469554" cy="456052"/>
          </a:xfrm>
          <a:prstGeom prst="rect">
            <a:avLst/>
          </a:prstGeom>
          <a:noFill/>
        </p:spPr>
      </p:pic>
      <p:pic>
        <p:nvPicPr>
          <p:cNvPr id="7" name="Picture 5" descr="W:\2兒童中心-雅苓\3-活動\02書展\主題書展\106年\繪本禮物大作戰\繪本禮物大作戰\皮可先生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980728"/>
            <a:ext cx="3635896" cy="4756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Y:\標語海報\網路素材\02書籍光碟\手繪雜慧風紋樣1011\B_FRAMES\B1 Borders\60-03.png"/>
          <p:cNvPicPr>
            <a:picLocks noChangeAspect="1" noChangeArrowheads="1"/>
          </p:cNvPicPr>
          <p:nvPr/>
        </p:nvPicPr>
        <p:blipFill>
          <a:blip r:embed="rId3" cstate="print"/>
          <a:srcRect t="29224" b="24030"/>
          <a:stretch>
            <a:fillRect/>
          </a:stretch>
        </p:blipFill>
        <p:spPr bwMode="auto">
          <a:xfrm rot="900000">
            <a:off x="1558294" y="69855"/>
            <a:ext cx="8136904" cy="1153391"/>
          </a:xfrm>
          <a:prstGeom prst="rect">
            <a:avLst/>
          </a:prstGeom>
          <a:noFill/>
        </p:spPr>
      </p:pic>
      <p:pic>
        <p:nvPicPr>
          <p:cNvPr id="4" name="Picture 2" descr="Y:\標語海報\網路素材\02書籍光碟\手繪雜慧風紋樣1011\B_FRAMES\B1 Borders\60-03.png"/>
          <p:cNvPicPr>
            <a:picLocks noChangeAspect="1" noChangeArrowheads="1"/>
          </p:cNvPicPr>
          <p:nvPr/>
        </p:nvPicPr>
        <p:blipFill>
          <a:blip r:embed="rId3" cstate="print"/>
          <a:srcRect t="29224" b="24030"/>
          <a:stretch>
            <a:fillRect/>
          </a:stretch>
        </p:blipFill>
        <p:spPr bwMode="auto">
          <a:xfrm rot="-2400000">
            <a:off x="3486800" y="5333164"/>
            <a:ext cx="8136904" cy="1153391"/>
          </a:xfrm>
          <a:prstGeom prst="rect">
            <a:avLst/>
          </a:prstGeom>
          <a:noFill/>
        </p:spPr>
      </p:pic>
      <p:pic>
        <p:nvPicPr>
          <p:cNvPr id="5" name="Picture 2" descr="Y:\標語海報\網路素材\02書籍光碟\手繪雜慧風紋樣1011\B_FRAMES\B1 Borders\60-03.png"/>
          <p:cNvPicPr>
            <a:picLocks noChangeAspect="1" noChangeArrowheads="1"/>
          </p:cNvPicPr>
          <p:nvPr/>
        </p:nvPicPr>
        <p:blipFill>
          <a:blip r:embed="rId3" cstate="print"/>
          <a:srcRect t="29224" b="24030"/>
          <a:stretch>
            <a:fillRect/>
          </a:stretch>
        </p:blipFill>
        <p:spPr bwMode="auto">
          <a:xfrm rot="3600000">
            <a:off x="-3731545" y="3855723"/>
            <a:ext cx="8136904" cy="1153391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23528" y="1556792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  <a:latin typeface="華康皮皮體W5" pitchFamily="81" charset="-120"/>
                <a:ea typeface="華康皮皮體W5" pitchFamily="81" charset="-120"/>
              </a:rPr>
              <a:t>熊老闆</a:t>
            </a:r>
            <a:endParaRPr lang="en-US" altLang="zh-TW" sz="3200" b="1" dirty="0" smtClean="0">
              <a:solidFill>
                <a:srgbClr val="0070C0"/>
              </a:solidFill>
              <a:latin typeface="華康皮皮體W5" pitchFamily="81" charset="-120"/>
              <a:ea typeface="華康皮皮體W5" pitchFamily="81" charset="-120"/>
            </a:endParaRPr>
          </a:p>
          <a:p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經營一家叫作 </a:t>
            </a:r>
            <a:r>
              <a:rPr lang="en-US" altLang="zh-TW" sz="2400" dirty="0" smtClean="0">
                <a:latin typeface="文鼎粗圓" pitchFamily="49" charset="-120"/>
                <a:ea typeface="文鼎粗圓" pitchFamily="49" charset="-120"/>
              </a:rPr>
              <a:t>Café Black</a:t>
            </a:r>
          </a:p>
          <a:p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的咖啡廳</a:t>
            </a:r>
            <a:endParaRPr lang="en-US" altLang="zh-TW" sz="2400" dirty="0" smtClean="0">
              <a:latin typeface="文鼎粗圓" pitchFamily="49" charset="-120"/>
              <a:ea typeface="文鼎粗圓" pitchFamily="49" charset="-120"/>
            </a:endParaRPr>
          </a:p>
          <a:p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最近正忙著構思新菜單</a:t>
            </a:r>
            <a:endParaRPr lang="en-US" altLang="zh-TW" sz="2400" dirty="0" smtClean="0">
              <a:latin typeface="文鼎粗圓" pitchFamily="49" charset="-120"/>
              <a:ea typeface="文鼎粗圓" pitchFamily="49" charset="-120"/>
            </a:endParaRPr>
          </a:p>
        </p:txBody>
      </p:sp>
      <p:pic>
        <p:nvPicPr>
          <p:cNvPr id="8" name="Picture 6" descr="W:\2兒童中心-雅苓\3-活動\02書展\主題書展\106年\繪本禮物大作戰\繪本禮物大作戰\熊老闆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908720"/>
            <a:ext cx="3312778" cy="5259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:\2兒童中心-雅苓\3-活動\02書展\主題書展\106年\繪本禮物大作戰\繪本禮物大作戰\小八(哈士奇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741099"/>
            <a:ext cx="4190048" cy="5116901"/>
          </a:xfrm>
          <a:prstGeom prst="rect">
            <a:avLst/>
          </a:prstGeom>
          <a:noFill/>
        </p:spPr>
      </p:pic>
      <p:pic>
        <p:nvPicPr>
          <p:cNvPr id="21506" name="Picture 2" descr="Y:\標語海報\網路素材\02書籍光碟\手繪雜慧風紋樣1011\B_FRAMES\B1 Borders\60-03.png"/>
          <p:cNvPicPr>
            <a:picLocks noChangeAspect="1" noChangeArrowheads="1"/>
          </p:cNvPicPr>
          <p:nvPr/>
        </p:nvPicPr>
        <p:blipFill>
          <a:blip r:embed="rId4" cstate="print"/>
          <a:srcRect t="29224" b="24030"/>
          <a:stretch>
            <a:fillRect/>
          </a:stretch>
        </p:blipFill>
        <p:spPr bwMode="auto">
          <a:xfrm rot="900000">
            <a:off x="1558294" y="69855"/>
            <a:ext cx="8136904" cy="1153391"/>
          </a:xfrm>
          <a:prstGeom prst="rect">
            <a:avLst/>
          </a:prstGeom>
          <a:noFill/>
        </p:spPr>
      </p:pic>
      <p:pic>
        <p:nvPicPr>
          <p:cNvPr id="4" name="Picture 2" descr="Y:\標語海報\網路素材\02書籍光碟\手繪雜慧風紋樣1011\B_FRAMES\B1 Borders\60-03.png"/>
          <p:cNvPicPr>
            <a:picLocks noChangeAspect="1" noChangeArrowheads="1"/>
          </p:cNvPicPr>
          <p:nvPr/>
        </p:nvPicPr>
        <p:blipFill>
          <a:blip r:embed="rId4" cstate="print"/>
          <a:srcRect t="29224" b="24030"/>
          <a:stretch>
            <a:fillRect/>
          </a:stretch>
        </p:blipFill>
        <p:spPr bwMode="auto">
          <a:xfrm rot="-2400000">
            <a:off x="3486800" y="5333164"/>
            <a:ext cx="8136904" cy="1153391"/>
          </a:xfrm>
          <a:prstGeom prst="rect">
            <a:avLst/>
          </a:prstGeom>
          <a:noFill/>
        </p:spPr>
      </p:pic>
      <p:pic>
        <p:nvPicPr>
          <p:cNvPr id="5" name="Picture 2" descr="Y:\標語海報\網路素材\02書籍光碟\手繪雜慧風紋樣1011\B_FRAMES\B1 Borders\60-03.png"/>
          <p:cNvPicPr>
            <a:picLocks noChangeAspect="1" noChangeArrowheads="1"/>
          </p:cNvPicPr>
          <p:nvPr/>
        </p:nvPicPr>
        <p:blipFill>
          <a:blip r:embed="rId4" cstate="print"/>
          <a:srcRect t="29224" b="24030"/>
          <a:stretch>
            <a:fillRect/>
          </a:stretch>
        </p:blipFill>
        <p:spPr bwMode="auto">
          <a:xfrm rot="3600000">
            <a:off x="-3731545" y="3855723"/>
            <a:ext cx="8136904" cy="1153391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23528" y="1484784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  <a:latin typeface="華康皮皮體W5" pitchFamily="81" charset="-120"/>
                <a:ea typeface="華康皮皮體W5" pitchFamily="81" charset="-120"/>
              </a:rPr>
              <a:t>柴犬小八</a:t>
            </a:r>
            <a:endParaRPr lang="en-US" altLang="zh-TW" sz="3200" b="1" dirty="0" smtClean="0">
              <a:solidFill>
                <a:srgbClr val="0070C0"/>
              </a:solidFill>
              <a:latin typeface="華康皮皮體W5" pitchFamily="81" charset="-120"/>
              <a:ea typeface="華康皮皮體W5" pitchFamily="81" charset="-120"/>
            </a:endParaRPr>
          </a:p>
          <a:p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有一天主人搭火車出門</a:t>
            </a:r>
            <a:endParaRPr lang="en-US" altLang="zh-TW" sz="2400" dirty="0" smtClean="0">
              <a:latin typeface="文鼎粗圓" pitchFamily="49" charset="-120"/>
              <a:ea typeface="文鼎粗圓" pitchFamily="49" charset="-120"/>
            </a:endParaRPr>
          </a:p>
          <a:p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就沒有回家了</a:t>
            </a:r>
            <a:r>
              <a:rPr lang="en-US" altLang="zh-TW" sz="2400" dirty="0" smtClean="0">
                <a:latin typeface="文鼎粗圓" pitchFamily="49" charset="-120"/>
                <a:ea typeface="文鼎粗圓" pitchFamily="49" charset="-120"/>
              </a:rPr>
              <a:t>……</a:t>
            </a:r>
          </a:p>
          <a:p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所以總是一個人</a:t>
            </a:r>
            <a:endParaRPr lang="en-US" altLang="zh-TW" sz="2400" dirty="0" smtClean="0">
              <a:latin typeface="文鼎粗圓" pitchFamily="49" charset="-120"/>
              <a:ea typeface="文鼎粗圓" pitchFamily="49" charset="-120"/>
            </a:endParaRPr>
          </a:p>
          <a:p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獨自在火車站等著主人</a:t>
            </a:r>
            <a:endParaRPr lang="en-US" altLang="zh-TW" sz="2400" dirty="0" smtClean="0">
              <a:latin typeface="文鼎粗圓" pitchFamily="49" charset="-120"/>
              <a:ea typeface="文鼎粗圓" pitchFamily="49" charset="-120"/>
            </a:endParaRPr>
          </a:p>
          <a:p>
            <a:endParaRPr lang="en-US" altLang="zh-TW" sz="2400" dirty="0" smtClean="0">
              <a:latin typeface="文鼎粗圓" pitchFamily="49" charset="-120"/>
              <a:ea typeface="文鼎粗圓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Y:\標語海報\網路素材\02書籍光碟\手繪雜慧風紋樣1011\B_FRAMES\B1 Borders\60-03.png"/>
          <p:cNvPicPr>
            <a:picLocks noChangeAspect="1" noChangeArrowheads="1"/>
          </p:cNvPicPr>
          <p:nvPr/>
        </p:nvPicPr>
        <p:blipFill>
          <a:blip r:embed="rId3" cstate="print"/>
          <a:srcRect t="29224" b="24030"/>
          <a:stretch>
            <a:fillRect/>
          </a:stretch>
        </p:blipFill>
        <p:spPr bwMode="auto">
          <a:xfrm rot="900000">
            <a:off x="1558294" y="69855"/>
            <a:ext cx="8136904" cy="1153391"/>
          </a:xfrm>
          <a:prstGeom prst="rect">
            <a:avLst/>
          </a:prstGeom>
          <a:noFill/>
        </p:spPr>
      </p:pic>
      <p:pic>
        <p:nvPicPr>
          <p:cNvPr id="4" name="Picture 2" descr="Y:\標語海報\網路素材\02書籍光碟\手繪雜慧風紋樣1011\B_FRAMES\B1 Borders\60-03.png"/>
          <p:cNvPicPr>
            <a:picLocks noChangeAspect="1" noChangeArrowheads="1"/>
          </p:cNvPicPr>
          <p:nvPr/>
        </p:nvPicPr>
        <p:blipFill>
          <a:blip r:embed="rId3" cstate="print"/>
          <a:srcRect t="29224" b="24030"/>
          <a:stretch>
            <a:fillRect/>
          </a:stretch>
        </p:blipFill>
        <p:spPr bwMode="auto">
          <a:xfrm rot="-2400000">
            <a:off x="3486800" y="5333164"/>
            <a:ext cx="8136904" cy="1153391"/>
          </a:xfrm>
          <a:prstGeom prst="rect">
            <a:avLst/>
          </a:prstGeom>
          <a:noFill/>
        </p:spPr>
      </p:pic>
      <p:pic>
        <p:nvPicPr>
          <p:cNvPr id="5" name="Picture 2" descr="Y:\標語海報\網路素材\02書籍光碟\手繪雜慧風紋樣1011\B_FRAMES\B1 Borders\60-03.png"/>
          <p:cNvPicPr>
            <a:picLocks noChangeAspect="1" noChangeArrowheads="1"/>
          </p:cNvPicPr>
          <p:nvPr/>
        </p:nvPicPr>
        <p:blipFill>
          <a:blip r:embed="rId3" cstate="print"/>
          <a:srcRect t="29224" b="24030"/>
          <a:stretch>
            <a:fillRect/>
          </a:stretch>
        </p:blipFill>
        <p:spPr bwMode="auto">
          <a:xfrm rot="3600000">
            <a:off x="-3731545" y="3855723"/>
            <a:ext cx="8136904" cy="1153391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744416" y="4616549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  <a:latin typeface="華康皮皮體W5" pitchFamily="81" charset="-120"/>
                <a:ea typeface="華康皮皮體W5" pitchFamily="81" charset="-120"/>
              </a:rPr>
              <a:t>貓頭鷹爸爸</a:t>
            </a:r>
            <a:endParaRPr lang="en-US" altLang="zh-TW" sz="3200" b="1" dirty="0" smtClean="0">
              <a:solidFill>
                <a:srgbClr val="0070C0"/>
              </a:solidFill>
              <a:latin typeface="華康皮皮體W5" pitchFamily="81" charset="-120"/>
              <a:ea typeface="華康皮皮體W5" pitchFamily="81" charset="-120"/>
            </a:endParaRPr>
          </a:p>
          <a:p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圖書館館員</a:t>
            </a:r>
            <a:endParaRPr lang="en-US" altLang="zh-TW" sz="2400" dirty="0" smtClean="0">
              <a:latin typeface="文鼎粗圓" pitchFamily="49" charset="-120"/>
              <a:ea typeface="文鼎粗圓" pitchFamily="49" charset="-120"/>
            </a:endParaRPr>
          </a:p>
          <a:p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最近家裡多了三胞胎</a:t>
            </a:r>
            <a:endParaRPr lang="en-US" altLang="zh-TW" sz="2400" dirty="0" smtClean="0">
              <a:latin typeface="文鼎粗圓" pitchFamily="49" charset="-120"/>
              <a:ea typeface="文鼎粗圓" pitchFamily="49" charset="-120"/>
            </a:endParaRPr>
          </a:p>
          <a:p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所以正忙著找新家</a:t>
            </a:r>
          </a:p>
        </p:txBody>
      </p:sp>
      <p:pic>
        <p:nvPicPr>
          <p:cNvPr id="7" name="Picture 9" descr="W:\2兒童中心-雅苓\3-活動\02書展\主題書展\106年\繪本禮物大作戰\繪本禮物大作戰\貓頭鷹爸爸+三胞胎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0"/>
            <a:ext cx="4464496" cy="508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Y:\標語海報\網路素材\02書籍光碟\手繪雜慧風紋樣1011\B_FRAMES\B1 Borders\60-03.png"/>
          <p:cNvPicPr>
            <a:picLocks noChangeAspect="1" noChangeArrowheads="1"/>
          </p:cNvPicPr>
          <p:nvPr/>
        </p:nvPicPr>
        <p:blipFill>
          <a:blip r:embed="rId3" cstate="print"/>
          <a:srcRect t="29224" b="24030"/>
          <a:stretch>
            <a:fillRect/>
          </a:stretch>
        </p:blipFill>
        <p:spPr bwMode="auto">
          <a:xfrm rot="900000">
            <a:off x="1558294" y="69855"/>
            <a:ext cx="8136904" cy="1153391"/>
          </a:xfrm>
          <a:prstGeom prst="rect">
            <a:avLst/>
          </a:prstGeom>
          <a:noFill/>
        </p:spPr>
      </p:pic>
      <p:pic>
        <p:nvPicPr>
          <p:cNvPr id="4" name="Picture 2" descr="Y:\標語海報\網路素材\02書籍光碟\手繪雜慧風紋樣1011\B_FRAMES\B1 Borders\60-03.png"/>
          <p:cNvPicPr>
            <a:picLocks noChangeAspect="1" noChangeArrowheads="1"/>
          </p:cNvPicPr>
          <p:nvPr/>
        </p:nvPicPr>
        <p:blipFill>
          <a:blip r:embed="rId3" cstate="print"/>
          <a:srcRect t="29224" b="24030"/>
          <a:stretch>
            <a:fillRect/>
          </a:stretch>
        </p:blipFill>
        <p:spPr bwMode="auto">
          <a:xfrm rot="-2400000">
            <a:off x="3486800" y="5333164"/>
            <a:ext cx="8136904" cy="1153391"/>
          </a:xfrm>
          <a:prstGeom prst="rect">
            <a:avLst/>
          </a:prstGeom>
          <a:noFill/>
        </p:spPr>
      </p:pic>
      <p:pic>
        <p:nvPicPr>
          <p:cNvPr id="5" name="Picture 2" descr="Y:\標語海報\網路素材\02書籍光碟\手繪雜慧風紋樣1011\B_FRAMES\B1 Borders\60-03.png"/>
          <p:cNvPicPr>
            <a:picLocks noChangeAspect="1" noChangeArrowheads="1"/>
          </p:cNvPicPr>
          <p:nvPr/>
        </p:nvPicPr>
        <p:blipFill>
          <a:blip r:embed="rId3" cstate="print"/>
          <a:srcRect t="29224" b="24030"/>
          <a:stretch>
            <a:fillRect/>
          </a:stretch>
        </p:blipFill>
        <p:spPr bwMode="auto">
          <a:xfrm rot="3600000">
            <a:off x="-3731545" y="3855723"/>
            <a:ext cx="8136904" cy="1153391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1835696" y="4005064"/>
            <a:ext cx="396044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  <a:latin typeface="華康皮皮體W5" pitchFamily="81" charset="-120"/>
                <a:ea typeface="華康皮皮體W5" pitchFamily="81" charset="-120"/>
              </a:rPr>
              <a:t>小獅子</a:t>
            </a:r>
            <a:endParaRPr lang="en-US" altLang="zh-TW" sz="2400" dirty="0" smtClean="0">
              <a:latin typeface="文鼎粗圓" pitchFamily="49" charset="-120"/>
              <a:ea typeface="文鼎粗圓" pitchFamily="49" charset="-120"/>
            </a:endParaRPr>
          </a:p>
          <a:p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害怕黑黑的地方</a:t>
            </a:r>
            <a:endParaRPr lang="en-US" altLang="zh-TW" sz="2400" dirty="0" smtClean="0">
              <a:latin typeface="文鼎粗圓" pitchFamily="49" charset="-120"/>
              <a:ea typeface="文鼎粗圓" pitchFamily="49" charset="-120"/>
            </a:endParaRPr>
          </a:p>
          <a:p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害怕尖尖的東西</a:t>
            </a:r>
            <a:endParaRPr lang="en-US" altLang="zh-TW" sz="2400" dirty="0" smtClean="0">
              <a:latin typeface="文鼎粗圓" pitchFamily="49" charset="-120"/>
              <a:ea typeface="文鼎粗圓" pitchFamily="49" charset="-120"/>
            </a:endParaRPr>
          </a:p>
          <a:p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害怕胡蘿蔔</a:t>
            </a:r>
            <a:r>
              <a:rPr lang="en-US" altLang="zh-TW" sz="2400" dirty="0" smtClean="0">
                <a:latin typeface="文鼎粗圓" pitchFamily="49" charset="-120"/>
                <a:ea typeface="文鼎粗圓" pitchFamily="49" charset="-120"/>
              </a:rPr>
              <a:t>……</a:t>
            </a:r>
          </a:p>
          <a:p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懷疑膽小的自己</a:t>
            </a:r>
            <a:endParaRPr lang="en-US" altLang="zh-TW" sz="2400" dirty="0" smtClean="0">
              <a:latin typeface="文鼎粗圓" pitchFamily="49" charset="-120"/>
              <a:ea typeface="文鼎粗圓" pitchFamily="49" charset="-120"/>
            </a:endParaRPr>
          </a:p>
          <a:p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真的可以成為動物之王嗎</a:t>
            </a:r>
            <a:r>
              <a:rPr lang="en-US" altLang="zh-TW" sz="2400" dirty="0" smtClean="0">
                <a:latin typeface="文鼎粗圓" pitchFamily="49" charset="-120"/>
                <a:ea typeface="文鼎粗圓" pitchFamily="49" charset="-120"/>
              </a:rPr>
              <a:t>?</a:t>
            </a:r>
          </a:p>
        </p:txBody>
      </p:sp>
      <p:pic>
        <p:nvPicPr>
          <p:cNvPr id="7" name="Picture 8" descr="W:\2兒童中心-雅苓\3-活動\02書展\主題書展\106年\繪本禮物大作戰\繪本禮物大作戰\小獅子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96752"/>
            <a:ext cx="3600400" cy="4216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Y:\標語海報\網路素材\02書籍光碟\手繪雜慧風紋樣1011\B_FRAMES\B1 Borders\60-03.png"/>
          <p:cNvPicPr>
            <a:picLocks noChangeAspect="1" noChangeArrowheads="1"/>
          </p:cNvPicPr>
          <p:nvPr/>
        </p:nvPicPr>
        <p:blipFill>
          <a:blip r:embed="rId3" cstate="print"/>
          <a:srcRect t="29224" b="24030"/>
          <a:stretch>
            <a:fillRect/>
          </a:stretch>
        </p:blipFill>
        <p:spPr bwMode="auto">
          <a:xfrm rot="900000">
            <a:off x="1558294" y="69855"/>
            <a:ext cx="8136904" cy="1153391"/>
          </a:xfrm>
          <a:prstGeom prst="rect">
            <a:avLst/>
          </a:prstGeom>
          <a:noFill/>
        </p:spPr>
      </p:pic>
      <p:pic>
        <p:nvPicPr>
          <p:cNvPr id="4" name="Picture 2" descr="Y:\標語海報\網路素材\02書籍光碟\手繪雜慧風紋樣1011\B_FRAMES\B1 Borders\60-03.png"/>
          <p:cNvPicPr>
            <a:picLocks noChangeAspect="1" noChangeArrowheads="1"/>
          </p:cNvPicPr>
          <p:nvPr/>
        </p:nvPicPr>
        <p:blipFill>
          <a:blip r:embed="rId3" cstate="print"/>
          <a:srcRect t="29224" b="24030"/>
          <a:stretch>
            <a:fillRect/>
          </a:stretch>
        </p:blipFill>
        <p:spPr bwMode="auto">
          <a:xfrm rot="-2400000">
            <a:off x="3486800" y="5333164"/>
            <a:ext cx="8136904" cy="1153391"/>
          </a:xfrm>
          <a:prstGeom prst="rect">
            <a:avLst/>
          </a:prstGeom>
          <a:noFill/>
        </p:spPr>
      </p:pic>
      <p:pic>
        <p:nvPicPr>
          <p:cNvPr id="5" name="Picture 2" descr="Y:\標語海報\網路素材\02書籍光碟\手繪雜慧風紋樣1011\B_FRAMES\B1 Borders\60-03.png"/>
          <p:cNvPicPr>
            <a:picLocks noChangeAspect="1" noChangeArrowheads="1"/>
          </p:cNvPicPr>
          <p:nvPr/>
        </p:nvPicPr>
        <p:blipFill>
          <a:blip r:embed="rId3" cstate="print"/>
          <a:srcRect t="29224" b="24030"/>
          <a:stretch>
            <a:fillRect/>
          </a:stretch>
        </p:blipFill>
        <p:spPr bwMode="auto">
          <a:xfrm rot="3600000">
            <a:off x="-3731545" y="3855723"/>
            <a:ext cx="8136904" cy="1153391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467544" y="1412776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  <a:latin typeface="華康皮皮體W5" pitchFamily="81" charset="-120"/>
                <a:ea typeface="華康皮皮體W5" pitchFamily="81" charset="-120"/>
              </a:rPr>
              <a:t>樹懶背包客</a:t>
            </a:r>
            <a:endParaRPr lang="en-US" altLang="zh-TW" sz="3200" b="1" dirty="0" smtClean="0">
              <a:solidFill>
                <a:srgbClr val="0070C0"/>
              </a:solidFill>
              <a:latin typeface="華康皮皮體W5" pitchFamily="81" charset="-120"/>
              <a:ea typeface="華康皮皮體W5" pitchFamily="81" charset="-120"/>
            </a:endParaRPr>
          </a:p>
          <a:p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好</a:t>
            </a:r>
            <a:r>
              <a:rPr lang="en-US" altLang="zh-TW" sz="2400" dirty="0" smtClean="0">
                <a:latin typeface="文鼎粗圓" pitchFamily="49" charset="-120"/>
                <a:ea typeface="文鼎粗圓" pitchFamily="49" charset="-120"/>
              </a:rPr>
              <a:t>…</a:t>
            </a:r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喜</a:t>
            </a:r>
            <a:r>
              <a:rPr lang="en-US" altLang="zh-TW" sz="2400" dirty="0" smtClean="0">
                <a:latin typeface="文鼎粗圓" pitchFamily="49" charset="-120"/>
                <a:ea typeface="文鼎粗圓" pitchFamily="49" charset="-120"/>
              </a:rPr>
              <a:t>…</a:t>
            </a:r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歡</a:t>
            </a:r>
            <a:r>
              <a:rPr lang="en-US" altLang="zh-TW" sz="2400" dirty="0" smtClean="0">
                <a:latin typeface="文鼎粗圓" pitchFamily="49" charset="-120"/>
                <a:ea typeface="文鼎粗圓" pitchFamily="49" charset="-120"/>
              </a:rPr>
              <a:t>…</a:t>
            </a:r>
          </a:p>
          <a:p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好</a:t>
            </a:r>
            <a:r>
              <a:rPr lang="en-US" altLang="zh-TW" sz="2400" dirty="0" smtClean="0">
                <a:latin typeface="文鼎粗圓" pitchFamily="49" charset="-120"/>
                <a:ea typeface="文鼎粗圓" pitchFamily="49" charset="-120"/>
              </a:rPr>
              <a:t>…</a:t>
            </a:r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喜</a:t>
            </a:r>
            <a:r>
              <a:rPr lang="en-US" altLang="zh-TW" sz="2400" dirty="0" smtClean="0">
                <a:latin typeface="文鼎粗圓" pitchFamily="49" charset="-120"/>
                <a:ea typeface="文鼎粗圓" pitchFamily="49" charset="-120"/>
              </a:rPr>
              <a:t>…</a:t>
            </a:r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歡</a:t>
            </a:r>
            <a:r>
              <a:rPr lang="en-US" altLang="zh-TW" sz="2400" dirty="0" smtClean="0">
                <a:latin typeface="文鼎粗圓" pitchFamily="49" charset="-120"/>
                <a:ea typeface="文鼎粗圓" pitchFamily="49" charset="-120"/>
              </a:rPr>
              <a:t>…</a:t>
            </a:r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旅</a:t>
            </a:r>
            <a:r>
              <a:rPr lang="en-US" altLang="zh-TW" sz="2400" dirty="0" smtClean="0">
                <a:latin typeface="文鼎粗圓" pitchFamily="49" charset="-120"/>
                <a:ea typeface="文鼎粗圓" pitchFamily="49" charset="-120"/>
              </a:rPr>
              <a:t>…</a:t>
            </a:r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行</a:t>
            </a:r>
            <a:r>
              <a:rPr lang="en-US" altLang="zh-TW" sz="2400" dirty="0" smtClean="0">
                <a:latin typeface="文鼎粗圓" pitchFamily="49" charset="-120"/>
                <a:ea typeface="文鼎粗圓" pitchFamily="49" charset="-120"/>
              </a:rPr>
              <a:t>…</a:t>
            </a:r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喔</a:t>
            </a:r>
            <a:r>
              <a:rPr lang="en-US" altLang="zh-TW" sz="2400" dirty="0" smtClean="0">
                <a:latin typeface="文鼎粗圓" pitchFamily="49" charset="-120"/>
                <a:ea typeface="文鼎粗圓" pitchFamily="49" charset="-120"/>
              </a:rPr>
              <a:t>…</a:t>
            </a:r>
          </a:p>
          <a:p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可是</a:t>
            </a:r>
            <a:r>
              <a:rPr lang="en-US" altLang="zh-TW" sz="2400" dirty="0" smtClean="0">
                <a:latin typeface="文鼎粗圓" pitchFamily="49" charset="-120"/>
                <a:ea typeface="文鼎粗圓" pitchFamily="49" charset="-120"/>
              </a:rPr>
              <a:t>…</a:t>
            </a:r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已經</a:t>
            </a:r>
            <a:r>
              <a:rPr lang="en-US" altLang="zh-TW" sz="2400" dirty="0" smtClean="0">
                <a:latin typeface="文鼎粗圓" pitchFamily="49" charset="-120"/>
                <a:ea typeface="文鼎粗圓" pitchFamily="49" charset="-120"/>
              </a:rPr>
              <a:t>…</a:t>
            </a:r>
          </a:p>
          <a:p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走了</a:t>
            </a:r>
            <a:r>
              <a:rPr lang="en-US" altLang="zh-TW" sz="2400" dirty="0" smtClean="0">
                <a:latin typeface="文鼎粗圓" pitchFamily="49" charset="-120"/>
                <a:ea typeface="文鼎粗圓" pitchFamily="49" charset="-120"/>
              </a:rPr>
              <a:t>…</a:t>
            </a:r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一年</a:t>
            </a:r>
            <a:r>
              <a:rPr lang="en-US" altLang="zh-TW" sz="2400" dirty="0" smtClean="0">
                <a:latin typeface="文鼎粗圓" pitchFamily="49" charset="-120"/>
                <a:ea typeface="文鼎粗圓" pitchFamily="49" charset="-120"/>
              </a:rPr>
              <a:t>…</a:t>
            </a:r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了</a:t>
            </a:r>
            <a:r>
              <a:rPr lang="en-US" altLang="zh-TW" sz="2400" dirty="0" smtClean="0">
                <a:latin typeface="文鼎粗圓" pitchFamily="49" charset="-120"/>
                <a:ea typeface="文鼎粗圓" pitchFamily="49" charset="-120"/>
              </a:rPr>
              <a:t>…</a:t>
            </a:r>
          </a:p>
          <a:p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阿里</a:t>
            </a:r>
            <a:r>
              <a:rPr lang="en-US" altLang="zh-TW" sz="2400" dirty="0" smtClean="0">
                <a:latin typeface="文鼎粗圓" pitchFamily="49" charset="-120"/>
                <a:ea typeface="文鼎粗圓" pitchFamily="49" charset="-120"/>
              </a:rPr>
              <a:t>…</a:t>
            </a:r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山</a:t>
            </a:r>
            <a:r>
              <a:rPr lang="en-US" altLang="zh-TW" sz="2400" dirty="0" smtClean="0">
                <a:latin typeface="文鼎粗圓" pitchFamily="49" charset="-120"/>
                <a:ea typeface="文鼎粗圓" pitchFamily="49" charset="-120"/>
              </a:rPr>
              <a:t>…</a:t>
            </a:r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到了</a:t>
            </a:r>
            <a:r>
              <a:rPr lang="en-US" altLang="zh-TW" sz="2400" dirty="0" smtClean="0">
                <a:latin typeface="文鼎粗圓" pitchFamily="49" charset="-120"/>
                <a:ea typeface="文鼎粗圓" pitchFamily="49" charset="-120"/>
              </a:rPr>
              <a:t>…</a:t>
            </a:r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嗎</a:t>
            </a:r>
            <a:r>
              <a:rPr lang="en-US" altLang="zh-TW" sz="2400" dirty="0" smtClean="0">
                <a:latin typeface="文鼎粗圓" pitchFamily="49" charset="-120"/>
                <a:ea typeface="文鼎粗圓" pitchFamily="49" charset="-120"/>
              </a:rPr>
              <a:t>…</a:t>
            </a:r>
            <a:endParaRPr lang="zh-TW" altLang="en-US" sz="2400" dirty="0" smtClean="0">
              <a:latin typeface="文鼎粗圓" pitchFamily="49" charset="-120"/>
              <a:ea typeface="文鼎粗圓" pitchFamily="49" charset="-120"/>
            </a:endParaRPr>
          </a:p>
        </p:txBody>
      </p:sp>
      <p:pic>
        <p:nvPicPr>
          <p:cNvPr id="7" name="Picture 7" descr="W:\2兒童中心-雅苓\3-活動\02書展\主題書展\106年\繪本禮物大作戰\繪本禮物大作戰\樹懶背包客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052736"/>
            <a:ext cx="4572000" cy="4917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:\2兒童中心-雅苓\3-活動\02書展\主題書展\106年\繪本禮物大作戰\繪本禮物大作戰\小八(哈士奇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2770187" cy="3382962"/>
          </a:xfrm>
          <a:prstGeom prst="rect">
            <a:avLst/>
          </a:prstGeom>
          <a:noFill/>
        </p:spPr>
      </p:pic>
      <p:pic>
        <p:nvPicPr>
          <p:cNvPr id="1030" name="Picture 6" descr="W:\2兒童中心-雅苓\3-活動\02書展\主題書展\106年\繪本禮物大作戰\繪本禮物大作戰\熊老闆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62" y="1196751"/>
            <a:ext cx="2808722" cy="4458925"/>
          </a:xfrm>
          <a:prstGeom prst="rect">
            <a:avLst/>
          </a:prstGeom>
          <a:noFill/>
        </p:spPr>
      </p:pic>
      <p:pic>
        <p:nvPicPr>
          <p:cNvPr id="1031" name="Picture 7" descr="W:\2兒童中心-雅苓\3-活動\02書展\主題書展\106年\繪本禮物大作戰\繪本禮物大作戰\樹懶背包客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84575"/>
            <a:ext cx="3043238" cy="3273425"/>
          </a:xfrm>
          <a:prstGeom prst="rect">
            <a:avLst/>
          </a:prstGeom>
          <a:noFill/>
        </p:spPr>
      </p:pic>
      <p:pic>
        <p:nvPicPr>
          <p:cNvPr id="1032" name="Picture 8" descr="W:\2兒童中心-雅苓\3-活動\02書展\主題書展\106年\繪本禮物大作戰\繪本禮物大作戰\小獅子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933056"/>
            <a:ext cx="2226792" cy="2607548"/>
          </a:xfrm>
          <a:prstGeom prst="rect">
            <a:avLst/>
          </a:prstGeom>
          <a:noFill/>
        </p:spPr>
      </p:pic>
      <p:pic>
        <p:nvPicPr>
          <p:cNvPr id="1033" name="Picture 9" descr="W:\2兒童中心-雅苓\3-活動\02書展\主題書展\106年\繪本禮物大作戰\繪本禮物大作戰\貓頭鷹爸爸+三胞胎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241176"/>
            <a:ext cx="2606675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:\標語海報\網路素材\02書籍光碟\北歐設計紋樣1003\B_BORDERS\花邊\58-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69554" cy="456052"/>
          </a:xfrm>
          <a:prstGeom prst="rect">
            <a:avLst/>
          </a:prstGeom>
          <a:noFill/>
        </p:spPr>
      </p:pic>
      <p:pic>
        <p:nvPicPr>
          <p:cNvPr id="4" name="Picture 2" descr="Y:\標語海報\網路素材\02書籍光碟\北歐設計紋樣1003\B_BORDERS\花邊\58-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6165304"/>
            <a:ext cx="8469554" cy="456052"/>
          </a:xfrm>
          <a:prstGeom prst="rect">
            <a:avLst/>
          </a:prstGeom>
          <a:noFill/>
        </p:spPr>
      </p:pic>
      <p:pic>
        <p:nvPicPr>
          <p:cNvPr id="7" name="Picture 5" descr="W:\2兒童中心-雅苓\3-活動\02書展\主題書展\106年\繪本禮物大作戰\繪本禮物大作戰\皮可先生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980728"/>
            <a:ext cx="3635896" cy="4756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W:\2兒童中心-雅苓\3-活動\02書展\主題書展\106年\繪本禮物大作戰\繪本禮物大作戰\皮可先生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2808312" cy="3673549"/>
          </a:xfrm>
          <a:prstGeom prst="rect">
            <a:avLst/>
          </a:prstGeom>
          <a:noFill/>
        </p:spPr>
      </p:pic>
      <p:pic>
        <p:nvPicPr>
          <p:cNvPr id="6" name="Picture 2" descr="Y:\標語海報\網路素材\02書籍光碟\北歐設計紋樣1003\B_BORDERS\花邊\58-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0000">
            <a:off x="-1498391" y="6194451"/>
            <a:ext cx="7132260" cy="384044"/>
          </a:xfrm>
          <a:prstGeom prst="rect">
            <a:avLst/>
          </a:prstGeom>
          <a:noFill/>
        </p:spPr>
      </p:pic>
      <p:pic>
        <p:nvPicPr>
          <p:cNvPr id="7" name="Picture 2" descr="Y:\標語海報\網路素材\02書籍光碟\北歐設計紋樣1003\B_BORDERS\花邊\58-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0">
            <a:off x="-345378" y="616336"/>
            <a:ext cx="7132260" cy="384044"/>
          </a:xfrm>
          <a:prstGeom prst="rect">
            <a:avLst/>
          </a:prstGeom>
          <a:noFill/>
        </p:spPr>
      </p:pic>
      <p:pic>
        <p:nvPicPr>
          <p:cNvPr id="8" name="Picture 2" descr="Y:\標語海報\網路素材\02書籍光碟\北歐設計紋樣1003\B_BORDERS\花邊\58-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00000">
            <a:off x="4251375" y="5125205"/>
            <a:ext cx="7132260" cy="384044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683568" y="1916832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  <a:latin typeface="華康皮皮體W5" pitchFamily="81" charset="-120"/>
                <a:ea typeface="華康皮皮體W5" pitchFamily="81" charset="-120"/>
              </a:rPr>
              <a:t>皮克雀</a:t>
            </a:r>
            <a:r>
              <a:rPr lang="en-US" altLang="zh-TW" sz="3200" b="1" dirty="0" smtClean="0">
                <a:solidFill>
                  <a:srgbClr val="0070C0"/>
                </a:solidFill>
                <a:latin typeface="華康皮皮體W5" pitchFamily="81" charset="-120"/>
                <a:ea typeface="華康皮皮體W5" pitchFamily="81" charset="-120"/>
              </a:rPr>
              <a:t>‧</a:t>
            </a:r>
            <a:r>
              <a:rPr lang="zh-TW" altLang="en-US" sz="3200" b="1" dirty="0" smtClean="0">
                <a:solidFill>
                  <a:srgbClr val="0070C0"/>
                </a:solidFill>
                <a:latin typeface="華康皮皮體W5" pitchFamily="81" charset="-120"/>
                <a:ea typeface="華康皮皮體W5" pitchFamily="81" charset="-120"/>
              </a:rPr>
              <a:t>布可斯</a:t>
            </a:r>
            <a:endParaRPr lang="en-US" altLang="zh-TW" sz="3200" b="1" dirty="0" smtClean="0">
              <a:solidFill>
                <a:srgbClr val="0070C0"/>
              </a:solidFill>
              <a:latin typeface="華康皮皮體W5" pitchFamily="81" charset="-120"/>
              <a:ea typeface="華康皮皮體W5" pitchFamily="81" charset="-120"/>
            </a:endParaRPr>
          </a:p>
          <a:p>
            <a:r>
              <a:rPr lang="en-US" altLang="zh-TW" sz="3200" b="1" dirty="0" smtClean="0">
                <a:solidFill>
                  <a:srgbClr val="0070C0"/>
                </a:solidFill>
                <a:latin typeface="華康皮皮體W5" pitchFamily="81" charset="-120"/>
                <a:ea typeface="華康皮皮體W5" pitchFamily="81" charset="-120"/>
              </a:rPr>
              <a:t>Picture Books</a:t>
            </a:r>
            <a:endParaRPr lang="zh-TW" altLang="en-US" sz="3200" b="1" dirty="0" smtClean="0">
              <a:solidFill>
                <a:srgbClr val="0070C0"/>
              </a:solidFill>
              <a:latin typeface="華康皮皮體W5" pitchFamily="81" charset="-120"/>
              <a:ea typeface="華康皮皮體W5" pitchFamily="81" charset="-120"/>
            </a:endParaRPr>
          </a:p>
          <a:p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世界上最喜歡繪本的人，</a:t>
            </a:r>
          </a:p>
          <a:p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家裡有滿滿一屋子的繪本書</a:t>
            </a:r>
            <a:r>
              <a:rPr lang="en-US" altLang="zh-TW" sz="2400" dirty="0" smtClean="0">
                <a:latin typeface="文鼎粗圓" pitchFamily="49" charset="-120"/>
                <a:ea typeface="文鼎粗圓" pitchFamily="49" charset="-120"/>
              </a:rPr>
              <a:t>!</a:t>
            </a:r>
            <a:endParaRPr lang="zh-TW" altLang="en-US" sz="2400" dirty="0" smtClean="0">
              <a:latin typeface="文鼎粗圓" pitchFamily="49" charset="-120"/>
              <a:ea typeface="文鼎粗圓" pitchFamily="49" charset="-120"/>
            </a:endParaRPr>
          </a:p>
          <a:p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每一本書他只要看過一次</a:t>
            </a:r>
            <a:endParaRPr lang="en-US" altLang="zh-TW" sz="2400" dirty="0" smtClean="0">
              <a:latin typeface="文鼎粗圓" pitchFamily="49" charset="-120"/>
              <a:ea typeface="文鼎粗圓" pitchFamily="49" charset="-120"/>
            </a:endParaRPr>
          </a:p>
          <a:p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就絕對不會忘記</a:t>
            </a:r>
          </a:p>
          <a:p>
            <a:endParaRPr lang="en-US" altLang="zh-TW" sz="2400" dirty="0" smtClean="0">
              <a:latin typeface="文鼎粗圓" pitchFamily="49" charset="-120"/>
              <a:ea typeface="文鼎粗圓" pitchFamily="49" charset="-120"/>
            </a:endParaRPr>
          </a:p>
          <a:p>
            <a:r>
              <a:rPr lang="zh-TW" altLang="en-US" sz="2400" dirty="0" smtClean="0">
                <a:latin typeface="文鼎粗圓" pitchFamily="49" charset="-120"/>
                <a:ea typeface="文鼎粗圓" pitchFamily="49" charset="-120"/>
              </a:rPr>
              <a:t>大家都叫他</a:t>
            </a:r>
            <a:r>
              <a:rPr lang="en-US" altLang="zh-TW" sz="2400" dirty="0" smtClean="0"/>
              <a:t>―――</a:t>
            </a:r>
            <a:r>
              <a:rPr lang="zh-TW" altLang="en-US" sz="2400" b="1" dirty="0" smtClean="0">
                <a:solidFill>
                  <a:srgbClr val="0070C0"/>
                </a:solidFill>
                <a:latin typeface="華康皮皮體W5" pitchFamily="81" charset="-120"/>
                <a:ea typeface="華康皮皮體W5" pitchFamily="81" charset="-120"/>
              </a:rPr>
              <a:t>皮可先生</a:t>
            </a:r>
            <a:r>
              <a:rPr lang="zh-TW" altLang="en-US" sz="2400" dirty="0" smtClean="0"/>
              <a:t>！</a:t>
            </a:r>
            <a:endParaRPr lang="zh-TW" altLang="en-US" sz="2400" dirty="0"/>
          </a:p>
        </p:txBody>
      </p:sp>
      <p:pic>
        <p:nvPicPr>
          <p:cNvPr id="10" name="Picture 2" descr="「書」的圖片搜尋結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408712" cy="427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:\標語海報\網路素材\02書籍光碟\北歐設計紋樣1003\B_BORDERS\花邊\58-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69554" cy="456052"/>
          </a:xfrm>
          <a:prstGeom prst="rect">
            <a:avLst/>
          </a:prstGeom>
          <a:noFill/>
        </p:spPr>
      </p:pic>
      <p:pic>
        <p:nvPicPr>
          <p:cNvPr id="4" name="Picture 2" descr="Y:\標語海報\網路素材\02書籍光碟\北歐設計紋樣1003\B_BORDERS\花邊\58-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1520" y="6165304"/>
            <a:ext cx="8469554" cy="456052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755576" y="2132856"/>
            <a:ext cx="4104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文鼎粗圓" pitchFamily="49" charset="-120"/>
                <a:ea typeface="文鼎粗圓" pitchFamily="49" charset="-120"/>
              </a:rPr>
              <a:t>皮可先生</a:t>
            </a:r>
            <a:endParaRPr lang="en-US" altLang="zh-TW" sz="2800" dirty="0" smtClean="0">
              <a:latin typeface="文鼎粗圓" pitchFamily="49" charset="-120"/>
              <a:ea typeface="文鼎粗圓" pitchFamily="49" charset="-120"/>
            </a:endParaRPr>
          </a:p>
          <a:p>
            <a:r>
              <a:rPr lang="zh-TW" altLang="en-US" sz="2800" dirty="0" smtClean="0">
                <a:latin typeface="文鼎粗圓" pitchFamily="49" charset="-120"/>
                <a:ea typeface="文鼎粗圓" pitchFamily="49" charset="-120"/>
              </a:rPr>
              <a:t>又得到一本新的繪本書</a:t>
            </a:r>
          </a:p>
        </p:txBody>
      </p:sp>
      <p:sp>
        <p:nvSpPr>
          <p:cNvPr id="7" name="矩形 6"/>
          <p:cNvSpPr/>
          <p:nvPr/>
        </p:nvSpPr>
        <p:spPr>
          <a:xfrm>
            <a:off x="755576" y="3429000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文鼎粗圓" pitchFamily="49" charset="-120"/>
                <a:ea typeface="文鼎粗圓" pitchFamily="49" charset="-120"/>
              </a:rPr>
              <a:t>他把書放在書桌上</a:t>
            </a:r>
            <a:endParaRPr lang="en-US" altLang="zh-TW" sz="2800" dirty="0" smtClean="0">
              <a:latin typeface="文鼎粗圓" pitchFamily="49" charset="-120"/>
              <a:ea typeface="文鼎粗圓" pitchFamily="49" charset="-120"/>
            </a:endParaRPr>
          </a:p>
          <a:p>
            <a:r>
              <a:rPr lang="zh-TW" altLang="en-US" sz="2800" dirty="0" smtClean="0">
                <a:latin typeface="文鼎粗圓" pitchFamily="49" charset="-120"/>
                <a:ea typeface="文鼎粗圓" pitchFamily="49" charset="-120"/>
              </a:rPr>
              <a:t>打算等明天睡醒之後看</a:t>
            </a:r>
            <a:endParaRPr lang="en-US" altLang="zh-TW" sz="2800" dirty="0" smtClean="0">
              <a:latin typeface="文鼎粗圓" pitchFamily="49" charset="-120"/>
              <a:ea typeface="文鼎粗圓" pitchFamily="49" charset="-120"/>
            </a:endParaRPr>
          </a:p>
        </p:txBody>
      </p:sp>
      <p:pic>
        <p:nvPicPr>
          <p:cNvPr id="8" name="Picture 5" descr="W:\2兒童中心-雅苓\3-活動\02書展\主題書展\106年\繪本禮物大作戰\繪本禮物大作戰\皮可先生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3240360" cy="4238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2" presetClass="emph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11054" r="10417" b="11349"/>
          <a:stretch>
            <a:fillRect/>
          </a:stretch>
        </p:blipFill>
        <p:spPr bwMode="auto">
          <a:xfrm>
            <a:off x="2555776" y="2276872"/>
            <a:ext cx="4015393" cy="412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Y:\標語海報\網路素材\02書籍光碟\北歐設計紋樣1003\B_BORDERS\花邊\58-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69554" cy="456052"/>
          </a:xfrm>
          <a:prstGeom prst="rect">
            <a:avLst/>
          </a:prstGeom>
          <a:noFill/>
        </p:spPr>
      </p:pic>
      <p:pic>
        <p:nvPicPr>
          <p:cNvPr id="4" name="Picture 2" descr="Y:\標語海報\網路素材\02書籍光碟\北歐設計紋樣1003\B_BORDERS\花邊\58-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6165304"/>
            <a:ext cx="8469554" cy="456052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3131840" y="1772816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文鼎粗圓" pitchFamily="49" charset="-120"/>
                <a:ea typeface="文鼎粗圓" pitchFamily="49" charset="-120"/>
              </a:rPr>
              <a:t>第二天早上</a:t>
            </a:r>
            <a:r>
              <a:rPr lang="en-US" altLang="zh-TW" sz="2800" dirty="0" smtClean="0">
                <a:latin typeface="文鼎粗圓" pitchFamily="49" charset="-120"/>
                <a:ea typeface="文鼎粗圓" pitchFamily="49" charset="-120"/>
              </a:rPr>
              <a:t>……</a:t>
            </a:r>
            <a:endParaRPr lang="zh-TW" altLang="en-US" sz="3200" dirty="0" smtClean="0">
              <a:latin typeface="文鼎粗圓" pitchFamily="49" charset="-120"/>
              <a:ea typeface="文鼎粗圓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27784" y="1340768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latin typeface="文鼎粗圓" pitchFamily="49" charset="-120"/>
                <a:ea typeface="文鼎粗圓" pitchFamily="49" charset="-120"/>
              </a:rPr>
              <a:t>那本書不見了</a:t>
            </a:r>
            <a:r>
              <a:rPr lang="en-US" altLang="zh-TW" sz="4800" dirty="0" smtClean="0">
                <a:latin typeface="文鼎粗圓" pitchFamily="49" charset="-120"/>
                <a:ea typeface="文鼎粗圓" pitchFamily="49" charset="-120"/>
              </a:rPr>
              <a:t>!</a:t>
            </a:r>
            <a:endParaRPr lang="zh-TW" altLang="en-US" sz="4800" dirty="0" smtClean="0">
              <a:latin typeface="文鼎粗圓" pitchFamily="49" charset="-120"/>
              <a:ea typeface="文鼎粗圓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3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2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Y:\標語海報\網路素材\02書籍光碟\北歐設計紋樣1003\B_BORDERS\框邊\75-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547664" y="1484784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華康硬黑體W7" pitchFamily="49" charset="-120"/>
                <a:ea typeface="華康硬黑體W7" pitchFamily="49" charset="-120"/>
              </a:rPr>
              <a:t>親愛的皮可先生</a:t>
            </a:r>
            <a:r>
              <a:rPr lang="en-US" altLang="zh-TW" sz="2800" dirty="0" smtClean="0">
                <a:latin typeface="華康硬黑體W7" pitchFamily="49" charset="-120"/>
                <a:ea typeface="華康硬黑體W7" pitchFamily="49" charset="-120"/>
              </a:rPr>
              <a:t>:</a:t>
            </a:r>
          </a:p>
        </p:txBody>
      </p:sp>
      <p:sp>
        <p:nvSpPr>
          <p:cNvPr id="4" name="矩形 3"/>
          <p:cNvSpPr/>
          <p:nvPr/>
        </p:nvSpPr>
        <p:spPr>
          <a:xfrm>
            <a:off x="1547664" y="2204864"/>
            <a:ext cx="58326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華康硬黑體W7" pitchFamily="49" charset="-120"/>
                <a:ea typeface="華康硬黑體W7" pitchFamily="49" charset="-120"/>
              </a:rPr>
              <a:t>您新買的繪本實在太好看了</a:t>
            </a:r>
            <a:endParaRPr lang="en-US" altLang="zh-TW" sz="2800" dirty="0" smtClean="0">
              <a:latin typeface="華康硬黑體W7" pitchFamily="49" charset="-120"/>
              <a:ea typeface="華康硬黑體W7" pitchFamily="49" charset="-120"/>
            </a:endParaRPr>
          </a:p>
          <a:p>
            <a:r>
              <a:rPr lang="zh-TW" altLang="en-US" sz="2800" dirty="0" smtClean="0">
                <a:latin typeface="華康硬黑體W7" pitchFamily="49" charset="-120"/>
                <a:ea typeface="華康硬黑體W7" pitchFamily="49" charset="-120"/>
              </a:rPr>
              <a:t>我覺得應該要和大家一起分享</a:t>
            </a:r>
            <a:endParaRPr lang="en-US" altLang="zh-TW" sz="2800" dirty="0" smtClean="0">
              <a:latin typeface="華康硬黑體W7" pitchFamily="49" charset="-120"/>
              <a:ea typeface="華康硬黑體W7" pitchFamily="49" charset="-120"/>
            </a:endParaRPr>
          </a:p>
          <a:p>
            <a:r>
              <a:rPr lang="zh-TW" altLang="en-US" sz="2800" dirty="0" smtClean="0">
                <a:latin typeface="華康硬黑體W7" pitchFamily="49" charset="-120"/>
                <a:ea typeface="華康硬黑體W7" pitchFamily="49" charset="-120"/>
              </a:rPr>
              <a:t>所以我把書</a:t>
            </a:r>
            <a:r>
              <a:rPr lang="zh-TW" altLang="en-US" sz="2800" smtClean="0">
                <a:latin typeface="華康硬黑體W7" pitchFamily="49" charset="-120"/>
                <a:ea typeface="華康硬黑體W7" pitchFamily="49" charset="-120"/>
              </a:rPr>
              <a:t>拿去圖書館</a:t>
            </a:r>
            <a:r>
              <a:rPr lang="zh-TW" altLang="en-US" sz="2800" dirty="0" smtClean="0">
                <a:latin typeface="華康硬黑體W7" pitchFamily="49" charset="-120"/>
                <a:ea typeface="華康硬黑體W7" pitchFamily="49" charset="-120"/>
              </a:rPr>
              <a:t>了</a:t>
            </a:r>
            <a:endParaRPr lang="en-US" altLang="zh-TW" sz="2800" dirty="0" smtClean="0">
              <a:latin typeface="華康硬黑體W7" pitchFamily="49" charset="-120"/>
              <a:ea typeface="華康硬黑體W7" pitchFamily="49" charset="-120"/>
            </a:endParaRPr>
          </a:p>
          <a:p>
            <a:r>
              <a:rPr lang="zh-TW" altLang="en-US" sz="2800" dirty="0" smtClean="0">
                <a:latin typeface="華康硬黑體W7" pitchFamily="49" charset="-120"/>
                <a:ea typeface="華康硬黑體W7" pitchFamily="49" charset="-120"/>
              </a:rPr>
              <a:t>如果你想找回書</a:t>
            </a:r>
            <a:endParaRPr lang="en-US" altLang="zh-TW" sz="2800" dirty="0" smtClean="0">
              <a:latin typeface="華康硬黑體W7" pitchFamily="49" charset="-120"/>
              <a:ea typeface="華康硬黑體W7" pitchFamily="49" charset="-120"/>
            </a:endParaRPr>
          </a:p>
          <a:p>
            <a:r>
              <a:rPr lang="zh-TW" altLang="en-US" sz="2800" dirty="0" smtClean="0">
                <a:latin typeface="華康硬黑體W7" pitchFamily="49" charset="-120"/>
                <a:ea typeface="華康硬黑體W7" pitchFamily="49" charset="-120"/>
              </a:rPr>
              <a:t>就到圖書館去吧</a:t>
            </a:r>
            <a:r>
              <a:rPr lang="en-US" altLang="zh-TW" sz="2800" dirty="0" smtClean="0">
                <a:latin typeface="華康硬黑體W7" pitchFamily="49" charset="-120"/>
                <a:ea typeface="華康硬黑體W7" pitchFamily="49" charset="-120"/>
              </a:rPr>
              <a:t>!</a:t>
            </a:r>
          </a:p>
        </p:txBody>
      </p:sp>
      <p:sp>
        <p:nvSpPr>
          <p:cNvPr id="6" name="矩形 5"/>
          <p:cNvSpPr/>
          <p:nvPr/>
        </p:nvSpPr>
        <p:spPr>
          <a:xfrm>
            <a:off x="5004048" y="4941168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華康硬黑體W7" pitchFamily="49" charset="-120"/>
                <a:ea typeface="華康硬黑體W7" pitchFamily="49" charset="-120"/>
              </a:rPr>
              <a:t>您忠誠的</a:t>
            </a:r>
            <a:endParaRPr lang="en-US" altLang="zh-TW" sz="2800" dirty="0" smtClean="0">
              <a:latin typeface="華康硬黑體W7" pitchFamily="49" charset="-120"/>
              <a:ea typeface="華康硬黑體W7" pitchFamily="49" charset="-12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653136"/>
            <a:ext cx="8953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:\標語海報\網路素材\02書籍光碟\北歐設計紋樣1003\B_BORDERS\花邊\58-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69554" cy="456052"/>
          </a:xfrm>
          <a:prstGeom prst="rect">
            <a:avLst/>
          </a:prstGeom>
          <a:noFill/>
        </p:spPr>
      </p:pic>
      <p:pic>
        <p:nvPicPr>
          <p:cNvPr id="4" name="Picture 2" descr="Y:\標語海報\網路素材\02書籍光碟\北歐設計紋樣1003\B_BORDERS\花邊\58-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6165304"/>
            <a:ext cx="8469554" cy="456052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835696" y="2780928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文鼎粗圓" pitchFamily="49" charset="-120"/>
                <a:ea typeface="文鼎粗圓" pitchFamily="49" charset="-120"/>
              </a:rPr>
              <a:t>皮可先生趕緊跑到圖書館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526418"/>
            <a:ext cx="2590031" cy="363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1115616" y="2780928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 smtClean="0">
                <a:latin typeface="文鼎粗圓" pitchFamily="49" charset="-120"/>
                <a:ea typeface="文鼎粗圓" pitchFamily="49" charset="-120"/>
              </a:rPr>
              <a:t>遇到了一個從沒見過的圖書館館員</a:t>
            </a:r>
            <a:r>
              <a:rPr lang="en-US" altLang="zh-TW" sz="3200" dirty="0" smtClean="0">
                <a:latin typeface="文鼎粗圓" pitchFamily="49" charset="-120"/>
                <a:ea typeface="文鼎粗圓" pitchFamily="49" charset="-120"/>
              </a:rPr>
              <a:t>…</a:t>
            </a:r>
            <a:endParaRPr lang="zh-TW" altLang="en-US" sz="3200" dirty="0" smtClean="0">
              <a:latin typeface="文鼎粗圓" pitchFamily="49" charset="-120"/>
              <a:ea typeface="文鼎粗圓" pitchFamily="49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6926" t="9687" r="32021" b="61353"/>
          <a:stretch>
            <a:fillRect/>
          </a:stretch>
        </p:blipFill>
        <p:spPr bwMode="auto">
          <a:xfrm rot="5400000">
            <a:off x="1832913" y="1409993"/>
            <a:ext cx="511813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24744"/>
            <a:ext cx="3456384" cy="484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W:\2兒童中心-雅苓\3-活動\02書展\主題書展\106年\繪本禮物大作戰\繪本禮物大作戰\皮可先生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052736"/>
            <a:ext cx="3635896" cy="4756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51720" y="2772217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文鼎粗圓" pitchFamily="49" charset="-120"/>
                <a:ea typeface="文鼎粗圓" pitchFamily="49" charset="-120"/>
              </a:rPr>
              <a:t>這時候，館員突然</a:t>
            </a:r>
            <a:r>
              <a:rPr lang="en-US" altLang="zh-TW" sz="3200" dirty="0" smtClean="0">
                <a:latin typeface="文鼎粗圓" pitchFamily="49" charset="-120"/>
                <a:ea typeface="文鼎粗圓" pitchFamily="49" charset="-120"/>
              </a:rPr>
              <a:t>……</a:t>
            </a:r>
            <a:endParaRPr lang="zh-TW" altLang="en-US" sz="3200" dirty="0">
              <a:latin typeface="文鼎粗圓" pitchFamily="49" charset="-120"/>
              <a:ea typeface="文鼎粗圓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6085" t="42610" r="30006" b="25736"/>
          <a:stretch>
            <a:fillRect/>
          </a:stretch>
        </p:blipFill>
        <p:spPr bwMode="auto">
          <a:xfrm rot="5400000">
            <a:off x="3870331" y="413635"/>
            <a:ext cx="4869159" cy="404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群組 5"/>
          <p:cNvGrpSpPr/>
          <p:nvPr/>
        </p:nvGrpSpPr>
        <p:grpSpPr>
          <a:xfrm>
            <a:off x="755576" y="3068960"/>
            <a:ext cx="4572000" cy="2923877"/>
            <a:chOff x="3347864" y="3140968"/>
            <a:chExt cx="4572000" cy="2923877"/>
          </a:xfrm>
        </p:grpSpPr>
        <p:sp>
          <p:nvSpPr>
            <p:cNvPr id="4" name="矩形 3"/>
            <p:cNvSpPr/>
            <p:nvPr/>
          </p:nvSpPr>
          <p:spPr>
            <a:xfrm>
              <a:off x="3347864" y="3140968"/>
              <a:ext cx="4572000" cy="29238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bg1">
                      <a:lumMod val="75000"/>
                    </a:schemeClr>
                  </a:solidFill>
                  <a:latin typeface="華康皮皮體W5" pitchFamily="81" charset="-120"/>
                  <a:ea typeface="華康皮皮體W5" pitchFamily="81" charset="-120"/>
                </a:rPr>
                <a:t>怪盜雞德</a:t>
              </a:r>
              <a:endParaRPr lang="en-US" altLang="zh-TW" sz="3200" b="1" dirty="0" smtClean="0">
                <a:solidFill>
                  <a:schemeClr val="bg1">
                    <a:lumMod val="75000"/>
                  </a:schemeClr>
                </a:solidFill>
                <a:latin typeface="華康皮皮體W5" pitchFamily="81" charset="-120"/>
                <a:ea typeface="華康皮皮體W5" pitchFamily="81" charset="-120"/>
              </a:endParaRPr>
            </a:p>
            <a:p>
              <a:r>
                <a:rPr lang="en-US" altLang="zh-TW" sz="3200" b="1" dirty="0" smtClean="0">
                  <a:solidFill>
                    <a:schemeClr val="bg1">
                      <a:lumMod val="75000"/>
                    </a:schemeClr>
                  </a:solidFill>
                  <a:latin typeface="華康皮皮體W5" pitchFamily="81" charset="-120"/>
                  <a:ea typeface="華康皮皮體W5" pitchFamily="81" charset="-120"/>
                </a:rPr>
                <a:t>Magic</a:t>
              </a:r>
              <a:r>
                <a:rPr lang="zh-TW" altLang="en-US" sz="3200" b="1" dirty="0" smtClean="0">
                  <a:solidFill>
                    <a:schemeClr val="bg1">
                      <a:lumMod val="75000"/>
                    </a:schemeClr>
                  </a:solidFill>
                  <a:latin typeface="華康皮皮體W5" pitchFamily="81" charset="-120"/>
                  <a:ea typeface="華康皮皮體W5" pitchFamily="81" charset="-120"/>
                </a:rPr>
                <a:t> </a:t>
              </a:r>
              <a:r>
                <a:rPr lang="en-US" altLang="zh-TW" sz="3200" b="1" dirty="0" smtClean="0">
                  <a:solidFill>
                    <a:schemeClr val="bg1">
                      <a:lumMod val="75000"/>
                    </a:schemeClr>
                  </a:solidFill>
                  <a:latin typeface="華康皮皮體W5" pitchFamily="81" charset="-120"/>
                  <a:ea typeface="華康皮皮體W5" pitchFamily="81" charset="-120"/>
                </a:rPr>
                <a:t>Chick </a:t>
              </a:r>
              <a:endParaRPr lang="zh-TW" altLang="en-US" sz="3200" b="1" dirty="0" smtClean="0">
                <a:solidFill>
                  <a:schemeClr val="bg1">
                    <a:lumMod val="75000"/>
                  </a:schemeClr>
                </a:solidFill>
                <a:latin typeface="華康皮皮體W5" pitchFamily="81" charset="-120"/>
                <a:ea typeface="華康皮皮體W5" pitchFamily="81" charset="-120"/>
              </a:endParaRPr>
            </a:p>
            <a:p>
              <a:r>
                <a:rPr lang="zh-TW" altLang="en-US" sz="2400" dirty="0" smtClean="0">
                  <a:latin typeface="文鼎粗圓" pitchFamily="49" charset="-120"/>
                  <a:ea typeface="文鼎粗圓" pitchFamily="49" charset="-120"/>
                </a:rPr>
                <a:t>只偷書的怪盜</a:t>
              </a:r>
              <a:endParaRPr lang="en-US" altLang="zh-TW" sz="2400" dirty="0" smtClean="0">
                <a:latin typeface="文鼎粗圓" pitchFamily="49" charset="-120"/>
                <a:ea typeface="文鼎粗圓" pitchFamily="49" charset="-120"/>
              </a:endParaRPr>
            </a:p>
            <a:p>
              <a:r>
                <a:rPr lang="zh-TW" altLang="en-US" sz="2400" dirty="0" smtClean="0">
                  <a:latin typeface="文鼎粗圓" pitchFamily="49" charset="-120"/>
                  <a:ea typeface="文鼎粗圓" pitchFamily="49" charset="-120"/>
                </a:rPr>
                <a:t>喜歡偷走好看的書</a:t>
              </a:r>
              <a:endParaRPr lang="en-US" altLang="zh-TW" sz="2400" dirty="0" smtClean="0">
                <a:latin typeface="文鼎粗圓" pitchFamily="49" charset="-120"/>
                <a:ea typeface="文鼎粗圓" pitchFamily="49" charset="-120"/>
              </a:endParaRPr>
            </a:p>
            <a:p>
              <a:r>
                <a:rPr lang="zh-TW" altLang="en-US" sz="2400" dirty="0" smtClean="0">
                  <a:latin typeface="文鼎粗圓" pitchFamily="49" charset="-120"/>
                  <a:ea typeface="文鼎粗圓" pitchFamily="49" charset="-120"/>
                </a:rPr>
                <a:t>送到圖書館去</a:t>
              </a:r>
              <a:endParaRPr lang="en-US" altLang="zh-TW" sz="2400" dirty="0" smtClean="0">
                <a:latin typeface="文鼎粗圓" pitchFamily="49" charset="-120"/>
                <a:ea typeface="文鼎粗圓" pitchFamily="49" charset="-120"/>
              </a:endParaRPr>
            </a:p>
            <a:p>
              <a:r>
                <a:rPr lang="zh-TW" altLang="en-US" sz="2400" dirty="0" smtClean="0">
                  <a:latin typeface="文鼎粗圓" pitchFamily="49" charset="-120"/>
                  <a:ea typeface="文鼎粗圓" pitchFamily="49" charset="-120"/>
                </a:rPr>
                <a:t>作案後會留下        的印記</a:t>
              </a:r>
              <a:endParaRPr lang="en-US" altLang="zh-TW" sz="2400" dirty="0" smtClean="0">
                <a:latin typeface="文鼎粗圓" pitchFamily="49" charset="-120"/>
                <a:ea typeface="文鼎粗圓" pitchFamily="49" charset="-120"/>
              </a:endParaRPr>
            </a:p>
            <a:p>
              <a:endParaRPr lang="zh-TW" altLang="en-US" sz="2400" dirty="0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64088" y="5085184"/>
              <a:ext cx="895350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4" descr="Y:\標語海報\網路素材\02書籍光碟\手繪雜慧風紋樣1011\B_FRAMES\B1 Borders\57-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800000" flipH="1">
            <a:off x="-535231" y="1217133"/>
            <a:ext cx="5944987" cy="546183"/>
          </a:xfrm>
          <a:prstGeom prst="rect">
            <a:avLst/>
          </a:prstGeom>
          <a:noFill/>
        </p:spPr>
      </p:pic>
      <p:pic>
        <p:nvPicPr>
          <p:cNvPr id="10" name="Picture 4" descr="Y:\標語海報\網路素材\02書籍光碟\手繪雜慧風紋樣1011\B_FRAMES\B1 Borders\57-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800000" flipV="1">
            <a:off x="3590228" y="5177573"/>
            <a:ext cx="5944987" cy="5461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835</Words>
  <Application>Microsoft Office PowerPoint</Application>
  <PresentationFormat>如螢幕大小 (4:3)</PresentationFormat>
  <Paragraphs>129</Paragraphs>
  <Slides>18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繪本禮物     大作戰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a15031</dc:creator>
  <cp:lastModifiedBy>a15031</cp:lastModifiedBy>
  <cp:revision>38</cp:revision>
  <dcterms:created xsi:type="dcterms:W3CDTF">2017-04-11T05:24:22Z</dcterms:created>
  <dcterms:modified xsi:type="dcterms:W3CDTF">2017-05-25T07:11:44Z</dcterms:modified>
</cp:coreProperties>
</file>