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5" r:id="rId3"/>
    <p:sldId id="257" r:id="rId4"/>
    <p:sldId id="262" r:id="rId5"/>
    <p:sldId id="260" r:id="rId6"/>
    <p:sldId id="258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060FA-3D43-4D6A-B788-C26C3299A512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6DF1D-625C-43DF-B791-9CE0700B0E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先提問 小朋友放假時候有去哪裡玩嗎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然後先讓他們猜猜以下的圖片在哪裡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6DF1D-625C-43DF-B791-9CE0700B0E6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要獲得拼圖碎片   須要先解任務證明你具備有關臺灣的知識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6DF1D-625C-43DF-B791-9CE0700B0E62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領取答題卷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從題庫中任選題目 ，寫上題號和答案，第一次必須先寫七題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至櫃檯對答案，每答對一題可以擲一次骰子，依擲出結果蓋章，貓頭鷹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得分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、破蛋殼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不得分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擲出七個貓頭鷹過關，可以挑戰下一關模型題</a:t>
            </a:r>
            <a:r>
              <a:rPr lang="en-US" altLang="zh-TW" dirty="0" smtClean="0"/>
              <a:t>(</a:t>
            </a:r>
            <a:r>
              <a:rPr lang="zh-TW" altLang="en-US" dirty="0" smtClean="0"/>
              <a:t>任選一題讓小朋友作答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5.</a:t>
            </a:r>
            <a:r>
              <a:rPr lang="zh-TW" altLang="en-US" dirty="0" smtClean="0"/>
              <a:t>模型題答對後</a:t>
            </a:r>
            <a:r>
              <a:rPr lang="zh-TW" altLang="en-US" smtClean="0"/>
              <a:t>，可以抽選一</a:t>
            </a:r>
            <a:r>
              <a:rPr lang="zh-TW" altLang="en-US" dirty="0" smtClean="0"/>
              <a:t>組拼圖，將拼圖完成後所有任務完成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6DF1D-625C-43DF-B791-9CE0700B0E62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請每個人領取一張答題卷，然後就開始吧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6DF1D-625C-43DF-B791-9CE0700B0E62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放著   讓小朋友知道規則順序用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6DF1D-625C-43DF-B791-9CE0700B0E62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請有完成拼圖的小朋友 擲骰子</a:t>
            </a:r>
            <a:endParaRPr lang="en-US" altLang="zh-TW" dirty="0" smtClean="0"/>
          </a:p>
          <a:p>
            <a:r>
              <a:rPr lang="zh-TW" altLang="en-US" dirty="0" smtClean="0"/>
              <a:t>獎品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6DF1D-625C-43DF-B791-9CE0700B0E62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結語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6DF1D-625C-43DF-B791-9CE0700B0E62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這裡是哪裡呢</a:t>
            </a:r>
            <a:r>
              <a:rPr lang="en-US" altLang="zh-TW" dirty="0" smtClean="0"/>
              <a:t>?</a:t>
            </a:r>
            <a:r>
              <a:rPr lang="zh-TW" altLang="en-US" dirty="0" smtClean="0"/>
              <a:t> 讓小朋友討論回答</a:t>
            </a:r>
            <a:endParaRPr lang="en-US" altLang="zh-TW" dirty="0" smtClean="0"/>
          </a:p>
          <a:p>
            <a:r>
              <a:rPr lang="zh-TW" altLang="en-US" dirty="0" smtClean="0"/>
              <a:t>恆春古城的南門   在地圖上指出恆春</a:t>
            </a:r>
            <a:r>
              <a:rPr lang="en-US" altLang="zh-TW" dirty="0" smtClean="0"/>
              <a:t>(</a:t>
            </a:r>
            <a:r>
              <a:rPr lang="zh-TW" altLang="en-US" dirty="0" smtClean="0"/>
              <a:t>屏東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的位置</a:t>
            </a:r>
            <a:endParaRPr lang="en-US" altLang="zh-TW" dirty="0" smtClean="0"/>
          </a:p>
          <a:p>
            <a:r>
              <a:rPr lang="zh-TW" altLang="en-US" dirty="0" smtClean="0"/>
              <a:t>是在清朝時建造的城牆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6DF1D-625C-43DF-B791-9CE0700B0E6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這裡是哪裡呢</a:t>
            </a:r>
            <a:r>
              <a:rPr lang="en-US" altLang="zh-TW" dirty="0" smtClean="0"/>
              <a:t>?</a:t>
            </a:r>
            <a:r>
              <a:rPr lang="zh-TW" altLang="en-US" dirty="0" smtClean="0"/>
              <a:t> 讓小朋友討論回答</a:t>
            </a:r>
            <a:endParaRPr lang="en-US" altLang="zh-TW" dirty="0" smtClean="0"/>
          </a:p>
          <a:p>
            <a:r>
              <a:rPr lang="zh-TW" altLang="en-US" dirty="0" smtClean="0"/>
              <a:t>台中州廳   在地圖上指出台中市的位置</a:t>
            </a:r>
            <a:endParaRPr lang="en-US" altLang="zh-TW" dirty="0" smtClean="0"/>
          </a:p>
          <a:p>
            <a:r>
              <a:rPr lang="zh-TW" altLang="en-US" dirty="0" smtClean="0"/>
              <a:t>是在日本統治時建造的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6DF1D-625C-43DF-B791-9CE0700B0E62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這裡是哪裡呢</a:t>
            </a:r>
            <a:r>
              <a:rPr lang="en-US" altLang="zh-TW" dirty="0" smtClean="0"/>
              <a:t>?</a:t>
            </a:r>
            <a:r>
              <a:rPr lang="zh-TW" altLang="en-US" dirty="0" smtClean="0"/>
              <a:t> 讓小朋友討論回答</a:t>
            </a:r>
            <a:endParaRPr lang="en-US" altLang="zh-TW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北投文物館  </a:t>
            </a:r>
            <a:r>
              <a:rPr lang="zh-TW" altLang="en-US" dirty="0" smtClean="0"/>
              <a:t>在地圖上指出北投</a:t>
            </a:r>
            <a:r>
              <a:rPr lang="en-US" altLang="zh-TW" dirty="0" smtClean="0"/>
              <a:t>(</a:t>
            </a:r>
            <a:r>
              <a:rPr lang="zh-TW" altLang="en-US" dirty="0" smtClean="0"/>
              <a:t>台北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的位置</a:t>
            </a:r>
            <a:endParaRPr lang="en-US" altLang="zh-TW" dirty="0" smtClean="0"/>
          </a:p>
          <a:p>
            <a:r>
              <a:rPr lang="zh-TW" altLang="en-US" dirty="0" smtClean="0"/>
              <a:t>是在日治時期建造的旅館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6DF1D-625C-43DF-B791-9CE0700B0E62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這裡是哪裡呢</a:t>
            </a:r>
            <a:r>
              <a:rPr lang="en-US" altLang="zh-TW" dirty="0" smtClean="0"/>
              <a:t>?</a:t>
            </a:r>
            <a:r>
              <a:rPr lang="zh-TW" altLang="en-US" dirty="0" smtClean="0"/>
              <a:t> 讓小朋友討論回答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澎湖的雙心石滬 在地圖上指出澎湖的位置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6DF1D-625C-43DF-B791-9CE0700B0E62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這裡是哪裡呢</a:t>
            </a:r>
            <a:r>
              <a:rPr lang="en-US" altLang="zh-TW" dirty="0" smtClean="0"/>
              <a:t>?</a:t>
            </a:r>
            <a:r>
              <a:rPr lang="zh-TW" altLang="en-US" dirty="0" smtClean="0"/>
              <a:t> 讓小朋友討論回答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日月潭   在地圖上指出南投的位置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6DF1D-625C-43DF-B791-9CE0700B0E62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這裡是哪裡呢</a:t>
            </a:r>
            <a:r>
              <a:rPr lang="en-US" altLang="zh-TW" dirty="0" smtClean="0"/>
              <a:t>?</a:t>
            </a:r>
            <a:r>
              <a:rPr lang="zh-TW" altLang="en-US" dirty="0" smtClean="0"/>
              <a:t> 讓小朋友討論回答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阿里山   在地圖上指出嘉義的位置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6DF1D-625C-43DF-B791-9CE0700B0E62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跟小朋友討論去過臺灣的什麼地方或家鄉的特色  </a:t>
            </a:r>
            <a:endParaRPr lang="en-US" altLang="zh-TW" dirty="0" smtClean="0"/>
          </a:p>
          <a:p>
            <a:r>
              <a:rPr lang="zh-TW" altLang="en-US" dirty="0" smtClean="0"/>
              <a:t>可以先說說自己去過的地方  鼓勵小朋友發言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6DF1D-625C-43DF-B791-9CE0700B0E62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今天讓我們來瞭解台灣的人文記憶和自然環境   </a:t>
            </a:r>
            <a:endParaRPr lang="en-US" altLang="zh-TW" dirty="0" smtClean="0"/>
          </a:p>
          <a:p>
            <a:r>
              <a:rPr lang="zh-TW" altLang="en-US" dirty="0" smtClean="0"/>
              <a:t>請大家一起來完成台灣拼圖 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這裡可以展示一下裝有拼圖碎片的袋子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6DF1D-625C-43DF-B791-9CE0700B0E62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076-BB7F-4662-B3B7-E0A82852BC8B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9CC-2853-44FD-BD12-10B932B152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076-BB7F-4662-B3B7-E0A82852BC8B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9CC-2853-44FD-BD12-10B932B152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076-BB7F-4662-B3B7-E0A82852BC8B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9CC-2853-44FD-BD12-10B932B152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076-BB7F-4662-B3B7-E0A82852BC8B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9CC-2853-44FD-BD12-10B932B152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076-BB7F-4662-B3B7-E0A82852BC8B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0CC19CC-2853-44FD-BD12-10B932B152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076-BB7F-4662-B3B7-E0A82852BC8B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9CC-2853-44FD-BD12-10B932B152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076-BB7F-4662-B3B7-E0A82852BC8B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9CC-2853-44FD-BD12-10B932B152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076-BB7F-4662-B3B7-E0A82852BC8B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9CC-2853-44FD-BD12-10B932B152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076-BB7F-4662-B3B7-E0A82852BC8B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9CC-2853-44FD-BD12-10B932B152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076-BB7F-4662-B3B7-E0A82852BC8B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9CC-2853-44FD-BD12-10B932B152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TW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076-BB7F-4662-B3B7-E0A82852BC8B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19CC-2853-44FD-BD12-10B932B152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218076-BB7F-4662-B3B7-E0A82852BC8B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CC19CC-2853-44FD-BD12-10B932B152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a15031\Desktop\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500570"/>
            <a:ext cx="2357454" cy="1064436"/>
          </a:xfrm>
          <a:prstGeom prst="rect">
            <a:avLst/>
          </a:prstGeom>
          <a:noFill/>
        </p:spPr>
      </p:pic>
      <p:pic>
        <p:nvPicPr>
          <p:cNvPr id="11" name="圖片 10" descr="粉紅比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57166"/>
            <a:ext cx="1071570" cy="1202154"/>
          </a:xfrm>
          <a:prstGeom prst="rect">
            <a:avLst/>
          </a:prstGeom>
        </p:spPr>
      </p:pic>
      <p:pic>
        <p:nvPicPr>
          <p:cNvPr id="1028" name="Picture 4" descr="C:\Users\a15031\Desktop\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138482" cy="1493064"/>
          </a:xfrm>
          <a:prstGeom prst="rect">
            <a:avLst/>
          </a:prstGeom>
          <a:noFill/>
        </p:spPr>
      </p:pic>
      <p:pic>
        <p:nvPicPr>
          <p:cNvPr id="5" name="圖片 4" descr="熱氣球.png"/>
          <p:cNvPicPr>
            <a:picLocks noChangeAspect="1"/>
          </p:cNvPicPr>
          <p:nvPr/>
        </p:nvPicPr>
        <p:blipFill>
          <a:blip r:embed="rId4"/>
          <a:srcRect l="17160" t="5766" r="17753" b="49665"/>
          <a:stretch>
            <a:fillRect/>
          </a:stretch>
        </p:blipFill>
        <p:spPr>
          <a:xfrm>
            <a:off x="2500298" y="142852"/>
            <a:ext cx="5786478" cy="55721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8929718" cy="1714512"/>
          </a:xfrm>
        </p:spPr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鋼筆行楷" pitchFamily="34" charset="-120"/>
                <a:ea typeface="文鼎中鋼筆行楷" pitchFamily="34" charset="-120"/>
              </a:rPr>
              <a:t>臺灣足跡</a:t>
            </a:r>
            <a:r>
              <a:rPr lang="en-US" altLang="zh-TW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鋼筆行楷" pitchFamily="34" charset="-120"/>
                <a:ea typeface="文鼎中鋼筆行楷" pitchFamily="34" charset="-120"/>
              </a:rPr>
              <a:t/>
            </a:r>
            <a:br>
              <a:rPr lang="en-US" altLang="zh-TW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鋼筆行楷" pitchFamily="34" charset="-120"/>
                <a:ea typeface="文鼎中鋼筆行楷" pitchFamily="34" charset="-120"/>
              </a:rPr>
            </a:br>
            <a:r>
              <a:rPr lang="zh-TW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鋼筆行楷" pitchFamily="34" charset="-120"/>
                <a:ea typeface="文鼎中鋼筆行楷" pitchFamily="34" charset="-120"/>
              </a:rPr>
              <a:t>尋寶趣</a:t>
            </a:r>
            <a:endParaRPr lang="zh-TW" alt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中鋼筆行楷" pitchFamily="34" charset="-120"/>
              <a:ea typeface="文鼎中鋼筆行楷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24" y="1714488"/>
            <a:ext cx="2143140" cy="107157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海報體" pitchFamily="49" charset="-120"/>
                <a:ea typeface="文鼎海報體" pitchFamily="49" charset="-120"/>
              </a:rPr>
              <a:t>臺灣史地</a:t>
            </a:r>
            <a:endParaRPr lang="en-US" altLang="zh-TW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海報體" pitchFamily="49" charset="-120"/>
              <a:ea typeface="文鼎海報體" pitchFamily="49" charset="-120"/>
            </a:endParaRPr>
          </a:p>
          <a:p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海報體" pitchFamily="49" charset="-120"/>
                <a:ea typeface="文鼎海報體" pitchFamily="49" charset="-120"/>
              </a:rPr>
              <a:t>主題書展</a:t>
            </a:r>
            <a:endParaRPr lang="zh-TW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海報體" pitchFamily="49" charset="-120"/>
              <a:ea typeface="文鼎海報體" pitchFamily="49" charset="-120"/>
            </a:endParaRPr>
          </a:p>
        </p:txBody>
      </p:sp>
      <p:pic>
        <p:nvPicPr>
          <p:cNvPr id="4" name="圖片 3" descr="logo-橫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1820" y="6021288"/>
            <a:ext cx="3286364" cy="481818"/>
          </a:xfrm>
          <a:prstGeom prst="rect">
            <a:avLst/>
          </a:prstGeom>
        </p:spPr>
      </p:pic>
      <p:pic>
        <p:nvPicPr>
          <p:cNvPr id="10" name="圖片 9" descr="白比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4071942"/>
            <a:ext cx="1041269" cy="1522012"/>
          </a:xfrm>
          <a:prstGeom prst="rect">
            <a:avLst/>
          </a:prstGeom>
        </p:spPr>
      </p:pic>
      <p:pic>
        <p:nvPicPr>
          <p:cNvPr id="12" name="圖片 11" descr="藍比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604" y="642918"/>
            <a:ext cx="819602" cy="1267307"/>
          </a:xfrm>
          <a:prstGeom prst="rect">
            <a:avLst/>
          </a:prstGeom>
        </p:spPr>
      </p:pic>
      <p:pic>
        <p:nvPicPr>
          <p:cNvPr id="13" name="圖片 12" descr="咖啡比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0694" y="285728"/>
            <a:ext cx="1000132" cy="1411718"/>
          </a:xfrm>
          <a:prstGeom prst="rect">
            <a:avLst/>
          </a:prstGeom>
        </p:spPr>
      </p:pic>
      <p:pic>
        <p:nvPicPr>
          <p:cNvPr id="14" name="Picture 4" descr="C:\Users\a15031\Desktop\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572008"/>
            <a:ext cx="3924300" cy="1493064"/>
          </a:xfrm>
          <a:prstGeom prst="rect">
            <a:avLst/>
          </a:prstGeom>
          <a:noFill/>
        </p:spPr>
      </p:pic>
      <p:pic>
        <p:nvPicPr>
          <p:cNvPr id="9" name="圖片 8" descr="巧巧比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28794" y="4214818"/>
            <a:ext cx="1222935" cy="1575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encrypted-tbn0.gstatic.com/images?q=tbn:ANd9GcS7RnlKOzEMV7OpLdUx-jK0Sic1eDc-SGqipOdbvNMAtqvzJdlw"/>
          <p:cNvPicPr>
            <a:picLocks noChangeAspect="1" noChangeArrowheads="1"/>
          </p:cNvPicPr>
          <p:nvPr/>
        </p:nvPicPr>
        <p:blipFill>
          <a:blip r:embed="rId3"/>
          <a:srcRect b="3484"/>
          <a:stretch>
            <a:fillRect/>
          </a:stretch>
        </p:blipFill>
        <p:spPr bwMode="auto">
          <a:xfrm>
            <a:off x="-785850" y="0"/>
            <a:ext cx="9929850" cy="6960175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1714480" y="2786058"/>
            <a:ext cx="571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P" pitchFamily="34" charset="-120"/>
                <a:ea typeface="文鼎甜妞體P" pitchFamily="34" charset="-120"/>
              </a:rPr>
              <a:t>臺灣巧巧拼</a:t>
            </a:r>
            <a:endParaRPr lang="zh-TW" alt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甜妞體P" pitchFamily="34" charset="-120"/>
              <a:ea typeface="文鼎甜妞體P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15031\Desktop\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60448" y="33192"/>
            <a:ext cx="6946960" cy="3895874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642910" y="1643050"/>
            <a:ext cx="5572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+mj-ea"/>
                <a:ea typeface="+mj-ea"/>
              </a:rPr>
              <a:t>具備臺灣知識</a:t>
            </a:r>
            <a:endParaRPr lang="en-US" altLang="zh-TW" sz="5400" dirty="0" smtClean="0">
              <a:latin typeface="+mj-ea"/>
              <a:ea typeface="+mj-ea"/>
            </a:endParaRPr>
          </a:p>
          <a:p>
            <a:r>
              <a:rPr lang="zh-TW" altLang="en-US" sz="5400" dirty="0" smtClean="0">
                <a:latin typeface="+mj-ea"/>
                <a:ea typeface="+mj-ea"/>
              </a:rPr>
              <a:t>才能獲得碎片</a:t>
            </a:r>
            <a:endParaRPr lang="en-US" altLang="zh-TW" sz="5400" dirty="0" smtClean="0">
              <a:latin typeface="+mj-ea"/>
              <a:ea typeface="+mj-ea"/>
            </a:endParaRPr>
          </a:p>
          <a:p>
            <a:endParaRPr lang="zh-TW" altLang="en-US" sz="6000" dirty="0">
              <a:latin typeface="+mj-ea"/>
              <a:ea typeface="+mj-ea"/>
            </a:endParaRPr>
          </a:p>
        </p:txBody>
      </p:sp>
      <p:pic>
        <p:nvPicPr>
          <p:cNvPr id="6" name="圖片 5" descr="粉紅比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68" y="2214554"/>
            <a:ext cx="4572032" cy="5129191"/>
          </a:xfrm>
          <a:prstGeom prst="rect">
            <a:avLst/>
          </a:prstGeom>
        </p:spPr>
      </p:pic>
      <p:pic>
        <p:nvPicPr>
          <p:cNvPr id="4" name="圖片 3" descr="拼圖片.png"/>
          <p:cNvPicPr>
            <a:picLocks noChangeAspect="1"/>
          </p:cNvPicPr>
          <p:nvPr/>
        </p:nvPicPr>
        <p:blipFill>
          <a:blip r:embed="rId5" cstate="print">
            <a:lum bright="8000"/>
          </a:blip>
          <a:stretch>
            <a:fillRect/>
          </a:stretch>
        </p:blipFill>
        <p:spPr>
          <a:xfrm rot="1800000">
            <a:off x="4113050" y="3755033"/>
            <a:ext cx="1084241" cy="1312240"/>
          </a:xfrm>
          <a:prstGeom prst="rect">
            <a:avLst/>
          </a:prstGeom>
          <a:noFill/>
        </p:spPr>
      </p:pic>
      <p:sp>
        <p:nvSpPr>
          <p:cNvPr id="8" name="橢圓 7"/>
          <p:cNvSpPr/>
          <p:nvPr/>
        </p:nvSpPr>
        <p:spPr>
          <a:xfrm>
            <a:off x="3643306" y="3357562"/>
            <a:ext cx="2160000" cy="2160000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ot"/>
          </a:ln>
          <a:effectLst>
            <a:glow rad="101600">
              <a:srgbClr val="FFFF0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a15031\Desktop\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14290"/>
            <a:ext cx="2419368" cy="143408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" name="Picture 4" descr="C:\Users\a15031\Desktop\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8604"/>
            <a:ext cx="3071834" cy="191092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4" descr="C:\Users\a15031\Desktop\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85852" y="785794"/>
            <a:ext cx="6215106" cy="143408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" name="圖片 1" descr="白比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500306"/>
            <a:ext cx="1943997" cy="2841520"/>
          </a:xfrm>
          <a:prstGeom prst="rect">
            <a:avLst/>
          </a:prstGeom>
        </p:spPr>
      </p:pic>
      <p:pic>
        <p:nvPicPr>
          <p:cNvPr id="6" name="圖片 5" descr="未命名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3214686"/>
            <a:ext cx="4214842" cy="281470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071670" y="1285860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B0F0"/>
                </a:solidFill>
                <a:latin typeface="+mj-ea"/>
                <a:ea typeface="+mj-ea"/>
              </a:rPr>
              <a:t>獲得拼圖碎片的方法</a:t>
            </a:r>
            <a:endParaRPr lang="zh-TW" altLang="en-US" sz="4000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pic>
        <p:nvPicPr>
          <p:cNvPr id="12" name="圖片 11" descr="未命名-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3071810"/>
            <a:ext cx="4177322" cy="2789649"/>
          </a:xfrm>
          <a:prstGeom prst="rect">
            <a:avLst/>
          </a:prstGeom>
        </p:spPr>
      </p:pic>
      <p:pic>
        <p:nvPicPr>
          <p:cNvPr id="18" name="圖片 17" descr="未命名-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70" y="2357430"/>
            <a:ext cx="5857916" cy="4169060"/>
          </a:xfrm>
          <a:prstGeom prst="rect">
            <a:avLst/>
          </a:prstGeom>
        </p:spPr>
      </p:pic>
      <p:pic>
        <p:nvPicPr>
          <p:cNvPr id="13" name="圖片 12" descr="未命名-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306" y="2500306"/>
            <a:ext cx="3166852" cy="3404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臺灣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357298"/>
            <a:ext cx="5286412" cy="7468107"/>
          </a:xfrm>
          <a:prstGeom prst="rect">
            <a:avLst/>
          </a:prstGeom>
          <a:scene3d>
            <a:camera prst="isometricOffAxis2Top">
              <a:rot lat="18600000" lon="3000000" rev="18000000"/>
            </a:camera>
            <a:lightRig rig="threePt" dir="t"/>
          </a:scene3d>
        </p:spPr>
      </p:pic>
      <p:pic>
        <p:nvPicPr>
          <p:cNvPr id="7" name="Picture 4" descr="C:\Users\a15031\Desktop\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1546"/>
            <a:ext cx="5143536" cy="1219747"/>
          </a:xfrm>
          <a:prstGeom prst="rect">
            <a:avLst/>
          </a:prstGeom>
          <a:noFill/>
        </p:spPr>
      </p:pic>
      <p:pic>
        <p:nvPicPr>
          <p:cNvPr id="2" name="圖片 1" descr="熱氣球.png"/>
          <p:cNvPicPr>
            <a:picLocks noChangeAspect="1"/>
          </p:cNvPicPr>
          <p:nvPr/>
        </p:nvPicPr>
        <p:blipFill>
          <a:blip r:embed="rId5"/>
          <a:srcRect l="17160" t="5766" r="17753" b="49665"/>
          <a:stretch>
            <a:fillRect/>
          </a:stretch>
        </p:blipFill>
        <p:spPr>
          <a:xfrm>
            <a:off x="2000232" y="428604"/>
            <a:ext cx="5072098" cy="48842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00298" y="2500306"/>
            <a:ext cx="371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-15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R E A D Y</a:t>
            </a:r>
            <a:endParaRPr lang="zh-TW" altLang="en-US" sz="5400" b="1" cap="none" spc="-15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4" descr="C:\Users\a15031\Desktop\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500306"/>
            <a:ext cx="3571868" cy="1219747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2571736" y="1785926"/>
            <a:ext cx="36872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TW" sz="8800" b="1" cap="none" spc="-15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文鼎特黑" pitchFamily="49" charset="-120"/>
                <a:ea typeface="文鼎特黑" pitchFamily="49" charset="-120"/>
              </a:rPr>
              <a:t>GO!</a:t>
            </a:r>
            <a:endParaRPr lang="zh-TW" altLang="en-US" sz="8800" b="1" cap="none" spc="-15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文鼎特黑" pitchFamily="49" charset="-120"/>
              <a:ea typeface="文鼎特黑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太陽 10"/>
          <p:cNvSpPr/>
          <p:nvPr/>
        </p:nvSpPr>
        <p:spPr>
          <a:xfrm>
            <a:off x="3357554" y="142852"/>
            <a:ext cx="4680000" cy="4680000"/>
          </a:xfrm>
          <a:prstGeom prst="sun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4" descr="C:\Users\a15031\Desktop\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285784" y="3214686"/>
            <a:ext cx="6946960" cy="3000396"/>
          </a:xfrm>
          <a:prstGeom prst="rect">
            <a:avLst/>
          </a:prstGeom>
          <a:noFill/>
        </p:spPr>
      </p:pic>
      <p:pic>
        <p:nvPicPr>
          <p:cNvPr id="8" name="Picture 4" descr="C:\Users\a15031\Desktop\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533762"/>
            <a:ext cx="6946960" cy="2324238"/>
          </a:xfrm>
          <a:prstGeom prst="rect">
            <a:avLst/>
          </a:prstGeom>
          <a:noFill/>
        </p:spPr>
      </p:pic>
      <p:pic>
        <p:nvPicPr>
          <p:cNvPr id="2" name="圖片 1" descr="未命名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643446"/>
            <a:ext cx="1893290" cy="1264354"/>
          </a:xfrm>
          <a:prstGeom prst="rect">
            <a:avLst/>
          </a:prstGeom>
        </p:spPr>
      </p:pic>
      <p:pic>
        <p:nvPicPr>
          <p:cNvPr id="3" name="圖片 2" descr="未命名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786322"/>
            <a:ext cx="1964728" cy="1312061"/>
          </a:xfrm>
          <a:prstGeom prst="rect">
            <a:avLst/>
          </a:prstGeom>
        </p:spPr>
      </p:pic>
      <p:pic>
        <p:nvPicPr>
          <p:cNvPr id="6" name="圖片 5" descr="未命名-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1071546"/>
            <a:ext cx="4896242" cy="3484640"/>
          </a:xfrm>
          <a:prstGeom prst="rect">
            <a:avLst/>
          </a:prstGeom>
        </p:spPr>
      </p:pic>
      <p:pic>
        <p:nvPicPr>
          <p:cNvPr id="12" name="圖片 11" descr="未命名-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4810957"/>
            <a:ext cx="1904227" cy="2047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熱氣球.png"/>
          <p:cNvPicPr>
            <a:picLocks noChangeAspect="1"/>
          </p:cNvPicPr>
          <p:nvPr/>
        </p:nvPicPr>
        <p:blipFill>
          <a:blip r:embed="rId3" cstate="print"/>
          <a:srcRect l="17160" t="5766" r="17753" b="49665"/>
          <a:stretch>
            <a:fillRect/>
          </a:stretch>
        </p:blipFill>
        <p:spPr>
          <a:xfrm>
            <a:off x="6500826" y="2643182"/>
            <a:ext cx="1428760" cy="1375843"/>
          </a:xfrm>
          <a:prstGeom prst="rect">
            <a:avLst/>
          </a:prstGeom>
        </p:spPr>
      </p:pic>
      <p:pic>
        <p:nvPicPr>
          <p:cNvPr id="5" name="Picture 4" descr="C:\Users\a15031\Desktop\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500858" cy="2357430"/>
          </a:xfrm>
          <a:prstGeom prst="rect">
            <a:avLst/>
          </a:prstGeom>
          <a:noFill/>
        </p:spPr>
      </p:pic>
      <p:pic>
        <p:nvPicPr>
          <p:cNvPr id="2" name="圖片 1" descr="巧巧比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429000"/>
            <a:ext cx="2286016" cy="294500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00100" y="1000108"/>
            <a:ext cx="56435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>
              <a:solidFill>
                <a:srgbClr val="FF0000"/>
              </a:solidFill>
              <a:latin typeface="+mj-ea"/>
            </a:endParaRPr>
          </a:p>
          <a:p>
            <a:r>
              <a:rPr lang="zh-TW" altLang="en-US" sz="6000" dirty="0" smtClean="0">
                <a:solidFill>
                  <a:srgbClr val="FF0000"/>
                </a:solidFill>
                <a:latin typeface="+mj-ea"/>
                <a:ea typeface="+mj-ea"/>
              </a:rPr>
              <a:t>任務時間結束</a:t>
            </a:r>
            <a:endParaRPr lang="zh-TW" altLang="en-US" sz="6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1500166" y="2928934"/>
            <a:ext cx="3600000" cy="3600000"/>
          </a:xfrm>
          <a:prstGeom prst="ellipse">
            <a:avLst/>
          </a:prstGeom>
          <a:noFill/>
          <a:ln w="142875">
            <a:solidFill>
              <a:srgbClr val="FFFF00"/>
            </a:solidFill>
            <a:prstDash val="sysDot"/>
          </a:ln>
          <a:effectLst>
            <a:glow rad="101600">
              <a:srgbClr val="FFFF0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zh-TW" altLang="en-US"/>
          </a:p>
        </p:txBody>
      </p:sp>
      <p:pic>
        <p:nvPicPr>
          <p:cNvPr id="9" name="圖片 8" descr="未命名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3357562"/>
            <a:ext cx="2192308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臺灣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571744"/>
            <a:ext cx="3034092" cy="4286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4" descr="C:\Users\a15031\Desktop\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166512"/>
            <a:ext cx="6286544" cy="3910731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0" y="2214554"/>
            <a:ext cx="6000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3600" b="1" cap="all" dirty="0" smtClean="0">
                <a:solidFill>
                  <a:srgbClr val="00B0F0"/>
                </a:solidFill>
                <a:latin typeface="+mj-ea"/>
                <a:ea typeface="+mj-ea"/>
              </a:rPr>
              <a:t>歡迎各位小朋友</a:t>
            </a:r>
            <a:endParaRPr lang="en-US" altLang="zh-TW" sz="3600" b="1" cap="all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zh-TW" altLang="en-US" sz="3600" b="1" cap="all" dirty="0" smtClean="0">
                <a:solidFill>
                  <a:srgbClr val="00B0F0"/>
                </a:solidFill>
                <a:latin typeface="+mj-ea"/>
                <a:ea typeface="+mj-ea"/>
              </a:rPr>
              <a:t>有空的時候多多來到圖書館</a:t>
            </a:r>
            <a:endParaRPr lang="en-US" altLang="zh-TW" sz="3600" b="1" cap="all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zh-TW" altLang="en-US" sz="3600" b="1" cap="all" dirty="0" smtClean="0">
                <a:solidFill>
                  <a:srgbClr val="00B0F0"/>
                </a:solidFill>
                <a:latin typeface="+mj-ea"/>
                <a:ea typeface="+mj-ea"/>
              </a:rPr>
              <a:t>瞭解自己成長的地方！</a:t>
            </a:r>
            <a:endParaRPr lang="zh-TW" altLang="en-US" sz="3600" b="1" cap="all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929322" y="357166"/>
            <a:ext cx="250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俏黑體P" pitchFamily="34" charset="-120"/>
                <a:ea typeface="文鼎俏黑體P" pitchFamily="34" charset="-120"/>
              </a:rPr>
              <a:t>有</a:t>
            </a:r>
            <a:r>
              <a:rPr lang="zh-TW" alt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俏黑體P" pitchFamily="34" charset="-120"/>
                <a:ea typeface="文鼎俏黑體P" pitchFamily="34" charset="-120"/>
              </a:rPr>
              <a:t>機會</a:t>
            </a:r>
            <a:r>
              <a:rPr lang="zh-TW" alt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俏黑體P" pitchFamily="34" charset="-120"/>
                <a:ea typeface="文鼎俏黑體P" pitchFamily="34" charset="-120"/>
              </a:rPr>
              <a:t>去</a:t>
            </a:r>
            <a:endParaRPr lang="en-US" altLang="zh-TW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俏黑體P" pitchFamily="34" charset="-120"/>
              <a:ea typeface="文鼎俏黑體P" pitchFamily="34" charset="-120"/>
            </a:endParaRPr>
          </a:p>
          <a:p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俏黑體P" pitchFamily="34" charset="-120"/>
                <a:ea typeface="文鼎俏黑體P" pitchFamily="34" charset="-120"/>
              </a:rPr>
              <a:t>看看台灣</a:t>
            </a:r>
            <a:endParaRPr lang="en-US" altLang="zh-TW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俏黑體P" pitchFamily="34" charset="-120"/>
              <a:ea typeface="文鼎俏黑體P" pitchFamily="34" charset="-120"/>
            </a:endParaRPr>
          </a:p>
          <a:p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俏黑體P" pitchFamily="34" charset="-120"/>
                <a:ea typeface="文鼎俏黑體P" pitchFamily="34" charset="-120"/>
              </a:rPr>
              <a:t>每個角落</a:t>
            </a:r>
            <a:endParaRPr lang="zh-TW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俏黑體P" pitchFamily="34" charset="-120"/>
              <a:ea typeface="文鼎俏黑體P" pitchFamily="34" charset="-120"/>
            </a:endParaRPr>
          </a:p>
        </p:txBody>
      </p:sp>
      <p:pic>
        <p:nvPicPr>
          <p:cNvPr id="5" name="圖片 4" descr="熱氣球.png"/>
          <p:cNvPicPr>
            <a:picLocks noChangeAspect="1"/>
          </p:cNvPicPr>
          <p:nvPr/>
        </p:nvPicPr>
        <p:blipFill>
          <a:blip r:embed="rId5"/>
          <a:srcRect l="17160" t="5766" r="17753" b="49665"/>
          <a:stretch>
            <a:fillRect/>
          </a:stretch>
        </p:blipFill>
        <p:spPr>
          <a:xfrm>
            <a:off x="1428728" y="142852"/>
            <a:ext cx="2143140" cy="2063764"/>
          </a:xfrm>
          <a:prstGeom prst="rect">
            <a:avLst/>
          </a:prstGeom>
        </p:spPr>
      </p:pic>
      <p:pic>
        <p:nvPicPr>
          <p:cNvPr id="7" name="圖片 6" descr="藍比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4643446"/>
            <a:ext cx="785818" cy="1215068"/>
          </a:xfrm>
          <a:prstGeom prst="rect">
            <a:avLst/>
          </a:prstGeom>
        </p:spPr>
      </p:pic>
      <p:pic>
        <p:nvPicPr>
          <p:cNvPr id="8" name="圖片 7" descr="粉紅比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5572140"/>
            <a:ext cx="942384" cy="1057225"/>
          </a:xfrm>
          <a:prstGeom prst="rect">
            <a:avLst/>
          </a:prstGeom>
        </p:spPr>
      </p:pic>
      <p:pic>
        <p:nvPicPr>
          <p:cNvPr id="9" name="圖片 8" descr="巧巧比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714884"/>
            <a:ext cx="826278" cy="1064470"/>
          </a:xfrm>
          <a:prstGeom prst="rect">
            <a:avLst/>
          </a:prstGeom>
        </p:spPr>
      </p:pic>
      <p:pic>
        <p:nvPicPr>
          <p:cNvPr id="10" name="圖片 9" descr="白比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71934" y="5500702"/>
            <a:ext cx="785818" cy="1148622"/>
          </a:xfrm>
          <a:prstGeom prst="rect">
            <a:avLst/>
          </a:prstGeom>
        </p:spPr>
      </p:pic>
      <p:pic>
        <p:nvPicPr>
          <p:cNvPr id="11" name="圖片 10" descr="咖啡比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3504" y="4672846"/>
            <a:ext cx="857256" cy="1210044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5643570" y="142852"/>
            <a:ext cx="2643206" cy="2456992"/>
          </a:xfrm>
          <a:prstGeom prst="ellipse">
            <a:avLst/>
          </a:prstGeom>
          <a:noFill/>
          <a:ln w="142875">
            <a:solidFill>
              <a:srgbClr val="FFFF00"/>
            </a:solidFill>
            <a:prstDash val="sysDot"/>
          </a:ln>
          <a:effectLst>
            <a:glow rad="101600">
              <a:srgbClr val="FFFF0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15031\Desktop\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71612"/>
            <a:ext cx="7358114" cy="4577333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2071670" y="3500438"/>
            <a:ext cx="5572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 smtClean="0">
                <a:latin typeface="文鼎特圓" pitchFamily="49" charset="-120"/>
                <a:ea typeface="文鼎特圓" pitchFamily="49" charset="-120"/>
              </a:rPr>
              <a:t>猜猜看</a:t>
            </a:r>
            <a:endParaRPr lang="en-US" altLang="zh-TW" sz="8000" dirty="0" smtClean="0">
              <a:latin typeface="文鼎特圓" pitchFamily="49" charset="-120"/>
              <a:ea typeface="文鼎特圓" pitchFamily="49" charset="-120"/>
            </a:endParaRPr>
          </a:p>
          <a:p>
            <a:pPr algn="ctr"/>
            <a:r>
              <a:rPr lang="zh-TW" altLang="en-US" sz="8000" dirty="0" smtClean="0">
                <a:latin typeface="文鼎特圓" pitchFamily="49" charset="-120"/>
                <a:ea typeface="文鼎特圓" pitchFamily="49" charset="-120"/>
              </a:rPr>
              <a:t>這裡是哪裡</a:t>
            </a:r>
            <a:endParaRPr lang="zh-TW" altLang="en-US" sz="8000" dirty="0">
              <a:latin typeface="文鼎特圓" pitchFamily="49" charset="-120"/>
              <a:ea typeface="文鼎特圓" pitchFamily="49" charset="-120"/>
            </a:endParaRPr>
          </a:p>
        </p:txBody>
      </p:sp>
      <p:pic>
        <p:nvPicPr>
          <p:cNvPr id="5" name="圖片 4" descr="藍比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-214338"/>
            <a:ext cx="2500330" cy="3866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mses.chc.edu.tw/history/taiwan_history/images/0002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2"/>
            <a:ext cx="6682012" cy="4686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ravel.taichung.gov.tw/Utility/DisplayImage?id=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7072362" cy="4565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orestlife.info/Photo/390/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91177"/>
            <a:ext cx="5357818" cy="3466824"/>
          </a:xfrm>
          <a:prstGeom prst="rect">
            <a:avLst/>
          </a:prstGeom>
          <a:noFill/>
        </p:spPr>
      </p:pic>
      <p:pic>
        <p:nvPicPr>
          <p:cNvPr id="21508" name="Picture 4" descr="http://forestlife.info/Photo/390/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4637" y="0"/>
            <a:ext cx="529936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ic.pimg.tw/cocoyao1108/1379579303-3264135902_l.jpg"/>
          <p:cNvPicPr>
            <a:picLocks noChangeAspect="1" noChangeArrowheads="1"/>
          </p:cNvPicPr>
          <p:nvPr/>
        </p:nvPicPr>
        <p:blipFill>
          <a:blip r:embed="rId3"/>
          <a:srcRect t="10987" b="8656"/>
          <a:stretch>
            <a:fillRect/>
          </a:stretch>
        </p:blipFill>
        <p:spPr bwMode="auto">
          <a:xfrm>
            <a:off x="2143108" y="571480"/>
            <a:ext cx="500066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tgapp.com/wp-content/themes/ATG/images/scenceDemo/gallery/SunMoonLake/A/SunMoonLake_A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27083" y="-49916"/>
            <a:ext cx="9671083" cy="690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egendtravel.com.tw/eWeb_legend/IMGDB/000004/000197/00001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0"/>
            <a:ext cx="10801080" cy="72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15031\Desktop\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7358114" cy="4577333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928794" y="3500438"/>
            <a:ext cx="5572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 smtClean="0">
                <a:latin typeface="文鼎特圓" pitchFamily="49" charset="-120"/>
                <a:ea typeface="文鼎特圓" pitchFamily="49" charset="-120"/>
              </a:rPr>
              <a:t>你去過</a:t>
            </a:r>
            <a:endParaRPr lang="en-US" altLang="zh-TW" sz="8000" dirty="0" smtClean="0">
              <a:latin typeface="文鼎特圓" pitchFamily="49" charset="-120"/>
              <a:ea typeface="文鼎特圓" pitchFamily="49" charset="-120"/>
            </a:endParaRPr>
          </a:p>
          <a:p>
            <a:pPr algn="ctr"/>
            <a:r>
              <a:rPr lang="zh-TW" altLang="en-US" sz="8000" dirty="0" smtClean="0">
                <a:latin typeface="文鼎特圓" pitchFamily="49" charset="-120"/>
                <a:ea typeface="文鼎特圓" pitchFamily="49" charset="-120"/>
              </a:rPr>
              <a:t>什麼地方呢</a:t>
            </a:r>
            <a:endParaRPr lang="zh-TW" altLang="en-US" sz="8000" dirty="0">
              <a:latin typeface="文鼎特圓" pitchFamily="49" charset="-120"/>
              <a:ea typeface="文鼎特圓" pitchFamily="49" charset="-120"/>
            </a:endParaRPr>
          </a:p>
        </p:txBody>
      </p:sp>
      <p:pic>
        <p:nvPicPr>
          <p:cNvPr id="5" name="圖片 4" descr="咖啡比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500042"/>
            <a:ext cx="2357454" cy="332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鋒芒">
  <a:themeElements>
    <a:clrScheme name="自訂 1">
      <a:dk1>
        <a:srgbClr val="76D9E8"/>
      </a:dk1>
      <a:lt1>
        <a:srgbClr val="00B0F0"/>
      </a:lt1>
      <a:dk2>
        <a:srgbClr val="DBF5F9"/>
      </a:dk2>
      <a:lt2>
        <a:srgbClr val="C9FAED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自訂 1">
      <a:majorFont>
        <a:latin typeface="Lucida Console"/>
        <a:ea typeface="華康飾藝體 Std W5"/>
        <a:cs typeface=""/>
      </a:majorFont>
      <a:minorFont>
        <a:latin typeface="Book Antiqua"/>
        <a:ea typeface="新細明體"/>
        <a:cs typeface="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968</TotalTime>
  <Words>452</Words>
  <Application>Microsoft Office PowerPoint</Application>
  <PresentationFormat>如螢幕大小 (4:3)</PresentationFormat>
  <Paragraphs>69</Paragraphs>
  <Slides>16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鋒芒</vt:lpstr>
      <vt:lpstr>臺灣足跡 尋寶趣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a15031</dc:creator>
  <cp:lastModifiedBy>a15031</cp:lastModifiedBy>
  <cp:revision>98</cp:revision>
  <dcterms:created xsi:type="dcterms:W3CDTF">2015-12-29T08:37:42Z</dcterms:created>
  <dcterms:modified xsi:type="dcterms:W3CDTF">2016-01-14T06:50:46Z</dcterms:modified>
</cp:coreProperties>
</file>