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2" r:id="rId2"/>
    <p:sldId id="277" r:id="rId3"/>
    <p:sldId id="278" r:id="rId4"/>
    <p:sldId id="275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858000" cy="9144000"/>
  <p:embeddedFontLst>
    <p:embeddedFont>
      <p:font typeface="華康兒風體W4(P)" pitchFamily="34" charset="-120"/>
      <p:regular r:id="rId12"/>
    </p:embeddedFont>
    <p:embeddedFont>
      <p:font typeface="華康娃娃體" pitchFamily="49" charset="-120"/>
      <p:regular r:id="rId13"/>
    </p:embeddedFont>
    <p:embeddedFont>
      <p:font typeface="華康兒風體W4" pitchFamily="34" charset="-12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微軟正黑體" pitchFamily="34" charset="-120"/>
      <p:regular r:id="rId19"/>
      <p:bold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87698" autoAdjust="0"/>
  </p:normalViewPr>
  <p:slideViewPr>
    <p:cSldViewPr>
      <p:cViewPr>
        <p:scale>
          <a:sx n="73" d="100"/>
          <a:sy n="73" d="100"/>
        </p:scale>
        <p:origin x="-1877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1C0CC31-15BF-4407-874F-12419C012F98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5B0EA3D-6D87-466B-9E25-0A76C5FB0B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4062253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圖書館是什麼？在圖書館可以做什麼？</a:t>
            </a:r>
          </a:p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小朋友去過哪幾個圖書館？有沒有去過類似圖書館的地方？這些地方有相同之處（如：設施、空間、氛圍、服務、規定）嗎？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0EA3D-6D87-466B-9E25-0A76C5FB0B6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/>
              <a:t>在圖書館裡應該有的</a:t>
            </a:r>
            <a:r>
              <a:rPr lang="zh-TW" altLang="en-US" dirty="0" smtClean="0"/>
              <a:t>行為（可以請小朋友雙手借給老師進行互動）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0EA3D-6D87-466B-9E25-0A76C5FB0B6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小朋友喜歡去圖書館嗎？今天我們要來說一個《狐狸愛上圖書館》的故事！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0EA3D-6D87-466B-9E25-0A76C5FB0B6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如果看完的書沒有放回正確的地方，其他人可能會找不到；如果在圖書館裡大聲喧嘩，可能會讓其他人無法安靜看書；如果、如果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….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。那離開圖書館之後，還有什麼規則應該要遵守的嗎？說一個《有誰看到我的書》的故事！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B0EA3D-6D87-466B-9E25-0A76C5FB0B68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3DDD-BF8E-4459-91B9-F30D76FCB8DA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AF33-386E-4BBB-BA3B-23D8DDDC806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00814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1BE1-422A-4200-AD4F-40B08911BF66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06E8-B96E-4809-BE0B-1E21E36075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716906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ED23E-B485-4CE4-A5DB-2F1CCD76CCDB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DDAF-A53B-4B47-AE7B-BF3227B959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39056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2559-3EAC-48DD-A4D5-2C9FDC9B2EDE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BD6A9-68DB-49AF-B399-E3147BBC0C9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41132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/>
          <p:nvPr userDrawn="1"/>
        </p:nvSpPr>
        <p:spPr>
          <a:xfrm>
            <a:off x="323850" y="333375"/>
            <a:ext cx="8496300" cy="6264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5803-106D-4C6E-8A34-6870992FFA16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09C2-A68C-409E-B6EE-C23A300441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8173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16B7E-0E27-4827-8FE8-C5D4991E49B8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D399E-FF29-4FA6-8978-5A123B1CA7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2415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1DD8C-C42C-4292-AB77-9143F22747E9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9B6B-FC58-49B0-9C8E-F8F6183990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35547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1544-BB78-46FB-BF27-9331402C3F4A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270C-1079-472E-B3A6-7C619C5C0F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1766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601D-1DDB-402B-AC62-4195BE16B08C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F9CE-B563-4787-BB76-F945D30750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82765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2785-2187-4FBA-B5E9-4C109BAFC700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72D9B-820E-4886-BE55-8301B4E373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31438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F238C-FB99-44A1-B713-9559C82D8954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4DE50-5EE3-44B7-811A-BA258F5290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409627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E8D8C"/>
                </a:solidFill>
                <a:cs typeface="Arial" charset="0"/>
              </a:defRPr>
            </a:lvl1pPr>
          </a:lstStyle>
          <a:p>
            <a:pPr>
              <a:defRPr/>
            </a:pPr>
            <a:fld id="{449B3C24-F53E-43A5-BAC8-1E667F6D8E6A}" type="datetimeFigureOut">
              <a:rPr lang="en-GB"/>
              <a:pPr>
                <a:defRPr/>
              </a:pPr>
              <a:t>22/11/2016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E8D8C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E8D8C"/>
                </a:solidFill>
              </a:defRPr>
            </a:lvl1pPr>
          </a:lstStyle>
          <a:p>
            <a:pPr>
              <a:defRPr/>
            </a:pPr>
            <a:fld id="{E18AD51E-2236-4A58-ADDB-23B75A088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hyperlink" Target="https://pixabay.com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pixabay.com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" TargetMode="External"/><Relationship Id="rId2" Type="http://schemas.openxmlformats.org/officeDocument/2006/relationships/hyperlink" Target="https://www.presentationmagazine.com/free_powerpoint_template.ht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475656" y="1988840"/>
            <a:ext cx="5032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</a:rPr>
              <a:t>與圖書館的約定</a:t>
            </a:r>
            <a:endParaRPr lang="en-GB" altLang="en-US" sz="5400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427984" y="2924944"/>
            <a:ext cx="3570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</a:rPr>
              <a:t>班訪工作坊－低年級教案</a:t>
            </a:r>
            <a:endParaRPr lang="en-GB" altLang="en-US" sz="2400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pic>
        <p:nvPicPr>
          <p:cNvPr id="6" name="Picture 16" descr="CHAL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032">
            <a:off x="477749" y="4716705"/>
            <a:ext cx="2574064" cy="16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079513" y="4061584"/>
            <a:ext cx="492443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華康娃娃體" pitchFamily="49" charset="-120"/>
                <a:ea typeface="華康娃娃體" pitchFamily="49" charset="-120"/>
              </a:rPr>
              <a:t>值日生：最吵鬧的人</a:t>
            </a:r>
            <a:endParaRPr lang="zh-TW" altLang="en-US" sz="2000" dirty="0">
              <a:solidFill>
                <a:schemeClr val="bg1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46807"/>
            <a:ext cx="7772400" cy="1470025"/>
          </a:xfrm>
        </p:spPr>
        <p:txBody>
          <a:bodyPr/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>圖書館？</a:t>
            </a:r>
            <a:endParaRPr lang="zh-TW" altLang="en-US" dirty="0">
              <a:solidFill>
                <a:schemeClr val="bg1"/>
              </a:solidFill>
              <a:latin typeface="華康兒風體W4" pitchFamily="34" charset="-120"/>
              <a:ea typeface="華康兒風體W4" pitchFamily="34" charset="-120"/>
            </a:endParaRPr>
          </a:p>
        </p:txBody>
      </p:sp>
      <p:pic>
        <p:nvPicPr>
          <p:cNvPr id="2050" name="Picture 2" descr="Girl, Books, Shelves, Library, Reading, Collection"/>
          <p:cNvPicPr>
            <a:picLocks noChangeAspect="1" noChangeArrowheads="1"/>
          </p:cNvPicPr>
          <p:nvPr/>
        </p:nvPicPr>
        <p:blipFill>
          <a:blip r:embed="rId3" cstate="print"/>
          <a:srcRect t="7708"/>
          <a:stretch>
            <a:fillRect/>
          </a:stretch>
        </p:blipFill>
        <p:spPr bwMode="auto">
          <a:xfrm>
            <a:off x="3286247" y="4152980"/>
            <a:ext cx="2573279" cy="1724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Supermarket, Nice, Wo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927" y="2060849"/>
            <a:ext cx="259228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Department Store, Shopping, Fashion, Architecture, Bu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4683" y="2060849"/>
            <a:ext cx="2592288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8" name="Picture 10" descr="Teacher, Classroom, School, Education, Class, People"/>
          <p:cNvPicPr>
            <a:picLocks noChangeAspect="1" noChangeArrowheads="1"/>
          </p:cNvPicPr>
          <p:nvPr/>
        </p:nvPicPr>
        <p:blipFill>
          <a:blip r:embed="rId6" cstate="print"/>
          <a:srcRect r="14273" b="4025"/>
          <a:stretch>
            <a:fillRect/>
          </a:stretch>
        </p:blipFill>
        <p:spPr bwMode="auto">
          <a:xfrm>
            <a:off x="6156176" y="4128299"/>
            <a:ext cx="2520280" cy="172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0" name="Picture 12" descr="Doctor, Patient, Hospital, Child, Medical, Examin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0111" y="2060848"/>
            <a:ext cx="2596345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62" name="Picture 14" descr="Church, Interior, Pew, Worship, Absenc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5927" y="4149080"/>
            <a:ext cx="2611490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4394389" y="6165304"/>
            <a:ext cx="449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400" dirty="0" err="1" smtClean="0">
                <a:solidFill>
                  <a:schemeClr val="bg1"/>
                </a:solidFill>
              </a:rPr>
              <a:t>Pixabay</a:t>
            </a:r>
            <a:r>
              <a:rPr lang="en-US" altLang="zh-TW" sz="1400" dirty="0" smtClean="0">
                <a:solidFill>
                  <a:schemeClr val="bg1"/>
                </a:solidFill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</a:rPr>
              <a:t>Free </a:t>
            </a:r>
            <a:r>
              <a:rPr lang="en-US" altLang="zh-TW" sz="1400" dirty="0" smtClean="0">
                <a:solidFill>
                  <a:schemeClr val="bg1"/>
                </a:solidFill>
              </a:rPr>
              <a:t>Images</a:t>
            </a:r>
            <a:r>
              <a:rPr lang="zh-TW" altLang="en-US" sz="1400" dirty="0" smtClean="0">
                <a:solidFill>
                  <a:schemeClr val="bg1"/>
                </a:solidFill>
              </a:rPr>
              <a:t>（</a:t>
            </a:r>
            <a:r>
              <a:rPr lang="en-US" altLang="zh-TW" sz="1400" dirty="0" smtClean="0">
                <a:solidFill>
                  <a:schemeClr val="bg1"/>
                </a:solidFill>
                <a:hlinkClick r:id="rId9"/>
              </a:rPr>
              <a:t>https://pixabay.com/</a:t>
            </a:r>
            <a:r>
              <a:rPr lang="zh-TW" altLang="en-US" sz="1400" dirty="0" smtClean="0">
                <a:solidFill>
                  <a:schemeClr val="bg1"/>
                </a:solidFill>
              </a:rPr>
              <a:t>）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2160240"/>
          </a:xfrm>
        </p:spPr>
        <p:txBody>
          <a:bodyPr/>
          <a:lstStyle/>
          <a:p>
            <a:r>
              <a:rPr lang="zh-TW" altLang="en-US" sz="5400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>圖書館</a:t>
            </a:r>
            <a:r>
              <a:rPr lang="zh-TW" altLang="en-US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>是什麼樣的地方？</a:t>
            </a:r>
            <a:r>
              <a:rPr lang="en-US" altLang="zh-TW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>在這裡</a:t>
            </a:r>
            <a:r>
              <a:rPr lang="zh-TW" altLang="en-US" u="sng" dirty="0" smtClean="0">
                <a:solidFill>
                  <a:srgbClr val="FFFF00"/>
                </a:solidFill>
                <a:latin typeface="華康兒風體W4" pitchFamily="34" charset="-120"/>
                <a:ea typeface="華康兒風體W4" pitchFamily="34" charset="-120"/>
              </a:rPr>
              <a:t>可以</a:t>
            </a:r>
            <a:r>
              <a:rPr lang="zh-TW" altLang="en-US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>做什麼</a:t>
            </a:r>
            <a:r>
              <a:rPr lang="en-US" altLang="zh-TW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>?</a:t>
            </a:r>
            <a:br>
              <a:rPr lang="en-US" altLang="zh-TW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</a:br>
            <a:r>
              <a:rPr lang="zh-TW" altLang="en-US" u="sng" dirty="0" smtClean="0">
                <a:solidFill>
                  <a:srgbClr val="00B0F0"/>
                </a:solidFill>
                <a:latin typeface="華康兒風體W4" pitchFamily="34" charset="-120"/>
                <a:ea typeface="華康兒風體W4" pitchFamily="34" charset="-120"/>
              </a:rPr>
              <a:t>不可以</a:t>
            </a:r>
            <a:r>
              <a:rPr lang="zh-TW" altLang="en-US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>做什麼</a:t>
            </a:r>
            <a:r>
              <a:rPr lang="en-US" altLang="zh-TW" dirty="0" smtClean="0">
                <a:solidFill>
                  <a:schemeClr val="bg1"/>
                </a:solidFill>
                <a:latin typeface="華康兒風體W4" pitchFamily="34" charset="-120"/>
                <a:ea typeface="華康兒風體W4" pitchFamily="34" charset="-120"/>
              </a:rPr>
              <a:t>?</a:t>
            </a:r>
            <a:endParaRPr lang="zh-TW" altLang="en-US" dirty="0">
              <a:solidFill>
                <a:schemeClr val="bg1"/>
              </a:solidFill>
              <a:latin typeface="華康兒風體W4" pitchFamily="34" charset="-120"/>
              <a:ea typeface="華康兒風體W4" pitchFamily="34" charset="-120"/>
            </a:endParaRPr>
          </a:p>
        </p:txBody>
      </p:sp>
      <p:pic>
        <p:nvPicPr>
          <p:cNvPr id="23554" name="Picture 2" descr="图释, 相当, 安静, 抽打, 严守秘密, 嘘, 沉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573016"/>
            <a:ext cx="1008112" cy="1217853"/>
          </a:xfrm>
          <a:prstGeom prst="rect">
            <a:avLst/>
          </a:prstGeom>
          <a:noFill/>
        </p:spPr>
      </p:pic>
      <p:pic>
        <p:nvPicPr>
          <p:cNvPr id="23556" name="Picture 4" descr="睡眠, 睡着了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356992"/>
            <a:ext cx="1306946" cy="792088"/>
          </a:xfrm>
          <a:prstGeom prst="rect">
            <a:avLst/>
          </a:prstGeom>
          <a:noFill/>
        </p:spPr>
      </p:pic>
      <p:pic>
        <p:nvPicPr>
          <p:cNvPr id="23560" name="Picture 8" descr="无尾礼服, 动物, 鸟, 书, 书籍, 书虫, 教育, 眼镜, 企鹅, 读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869160"/>
            <a:ext cx="1126525" cy="1152128"/>
          </a:xfrm>
          <a:prstGeom prst="rect">
            <a:avLst/>
          </a:prstGeom>
          <a:noFill/>
        </p:spPr>
      </p:pic>
      <p:pic>
        <p:nvPicPr>
          <p:cNvPr id="23562" name="Picture 10" descr="足球, 体育, 男子, 家伙, 运动, 球衣, 球, 踢, 运行, 播放, 玩耍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4797152"/>
            <a:ext cx="1134238" cy="1570484"/>
          </a:xfrm>
          <a:prstGeom prst="rect">
            <a:avLst/>
          </a:prstGeom>
          <a:noFill/>
        </p:spPr>
      </p:pic>
      <p:pic>
        <p:nvPicPr>
          <p:cNvPr id="23564" name="Picture 12" descr="可口可乐, 三明治, 焦, 食品, 柠檬水, 菜单, 法式炸薯条, 炸薯条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212976"/>
            <a:ext cx="1113245" cy="1642492"/>
          </a:xfrm>
          <a:prstGeom prst="rect">
            <a:avLst/>
          </a:prstGeom>
          <a:noFill/>
        </p:spPr>
      </p:pic>
      <p:pic>
        <p:nvPicPr>
          <p:cNvPr id="23566" name="Picture 14" descr="矢量文件, 男人, 首歌, 唱歌的人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4941168"/>
            <a:ext cx="1152128" cy="1296144"/>
          </a:xfrm>
          <a:prstGeom prst="rect">
            <a:avLst/>
          </a:prstGeom>
          <a:noFill/>
        </p:spPr>
      </p:pic>
      <p:pic>
        <p:nvPicPr>
          <p:cNvPr id="23568" name="Picture 16" descr="驯鹿, 跳舞, 吉他, 仪器, 圣诞节, 诺埃尔, 采油, 舞蹈, 鹿, 快乐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3140968"/>
            <a:ext cx="1152128" cy="1346643"/>
          </a:xfrm>
          <a:prstGeom prst="rect">
            <a:avLst/>
          </a:prstGeom>
          <a:noFill/>
        </p:spPr>
      </p:pic>
      <p:pic>
        <p:nvPicPr>
          <p:cNvPr id="23572" name="Picture 20" descr="女孩, 混血儿, 非洲, 黑, 蹒跚, 小, 发脾气, 愤怒, 块, 哭, 儿童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4869160"/>
            <a:ext cx="1439044" cy="1269745"/>
          </a:xfrm>
          <a:prstGeom prst="rect">
            <a:avLst/>
          </a:prstGeom>
          <a:noFill/>
        </p:spPr>
      </p:pic>
      <p:pic>
        <p:nvPicPr>
          <p:cNvPr id="23576" name="Picture 24" descr="向导, 书, 帽子, 阅读, 拼写, 幻想, 神秘, 万圣节, 魔法书, 仙女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4509120"/>
            <a:ext cx="952500" cy="1714500"/>
          </a:xfrm>
          <a:prstGeom prst="rect">
            <a:avLst/>
          </a:prstGeom>
          <a:noFill/>
        </p:spPr>
      </p:pic>
      <p:pic>
        <p:nvPicPr>
          <p:cNvPr id="23578" name="Picture 26" descr="猫头鹰, 动物, 鸟, 计算机, 搞笑, 笔记本电脑, 笔记本, 管理员, 业务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0072" y="3429000"/>
            <a:ext cx="1263402" cy="1277598"/>
          </a:xfrm>
          <a:prstGeom prst="rect">
            <a:avLst/>
          </a:prstGeom>
          <a:noFill/>
        </p:spPr>
      </p:pic>
      <p:sp>
        <p:nvSpPr>
          <p:cNvPr id="13" name="文字方塊 12"/>
          <p:cNvSpPr txBox="1"/>
          <p:nvPr/>
        </p:nvSpPr>
        <p:spPr>
          <a:xfrm>
            <a:off x="4394389" y="6165304"/>
            <a:ext cx="4498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dirty="0" smtClean="0">
                <a:solidFill>
                  <a:schemeClr val="bg1"/>
                </a:solidFill>
              </a:rPr>
              <a:t>圖片來源：</a:t>
            </a:r>
            <a:r>
              <a:rPr lang="en-US" altLang="zh-TW" sz="1400" dirty="0" err="1" smtClean="0">
                <a:solidFill>
                  <a:schemeClr val="bg1"/>
                </a:solidFill>
              </a:rPr>
              <a:t>Pixabay</a:t>
            </a:r>
            <a:r>
              <a:rPr lang="en-US" altLang="zh-TW" sz="1400" dirty="0" smtClean="0">
                <a:solidFill>
                  <a:schemeClr val="bg1"/>
                </a:solidFill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</a:rPr>
              <a:t>Free </a:t>
            </a:r>
            <a:r>
              <a:rPr lang="en-US" altLang="zh-TW" sz="1400" dirty="0" smtClean="0">
                <a:solidFill>
                  <a:schemeClr val="bg1"/>
                </a:solidFill>
              </a:rPr>
              <a:t>Images</a:t>
            </a:r>
            <a:r>
              <a:rPr lang="zh-TW" altLang="en-US" sz="1400" dirty="0" smtClean="0">
                <a:solidFill>
                  <a:schemeClr val="bg1"/>
                </a:solidFill>
              </a:rPr>
              <a:t>（</a:t>
            </a:r>
            <a:r>
              <a:rPr lang="en-US" altLang="zh-TW" sz="1400" dirty="0" smtClean="0">
                <a:solidFill>
                  <a:schemeClr val="bg1"/>
                </a:solidFill>
                <a:hlinkClick r:id="rId13"/>
              </a:rPr>
              <a:t>https://pixabay.com/</a:t>
            </a:r>
            <a:r>
              <a:rPr lang="zh-TW" altLang="en-US" sz="1400" dirty="0" smtClean="0">
                <a:solidFill>
                  <a:schemeClr val="bg1"/>
                </a:solidFill>
              </a:rPr>
              <a:t>）</a:t>
            </a:r>
            <a:endParaRPr lang="zh-TW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228184" y="1116027"/>
            <a:ext cx="100811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</a:rPr>
              <a:t>來聽一個故事吧</a:t>
            </a:r>
            <a:endParaRPr lang="en-GB" altLang="en-US" sz="4000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79513" y="4061584"/>
            <a:ext cx="492443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華康娃娃體" pitchFamily="49" charset="-120"/>
                <a:ea typeface="華康娃娃體" pitchFamily="49" charset="-120"/>
              </a:rPr>
              <a:t>值日生：最吵鬧的人</a:t>
            </a:r>
            <a:endParaRPr lang="zh-TW" altLang="en-US" sz="2000" dirty="0">
              <a:solidFill>
                <a:schemeClr val="bg1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pic>
        <p:nvPicPr>
          <p:cNvPr id="6146" name="Picture 2" descr="狐狸愛上圖書館"/>
          <p:cNvPicPr>
            <a:picLocks noChangeAspect="1" noChangeArrowheads="1"/>
          </p:cNvPicPr>
          <p:nvPr/>
        </p:nvPicPr>
        <p:blipFill>
          <a:blip r:embed="rId3" cstate="print"/>
          <a:srcRect l="15207" t="14896" r="15277" b="14346"/>
          <a:stretch>
            <a:fillRect/>
          </a:stretch>
        </p:blipFill>
        <p:spPr bwMode="auto">
          <a:xfrm>
            <a:off x="1331640" y="1191609"/>
            <a:ext cx="4320480" cy="4397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87824" y="764704"/>
            <a:ext cx="5328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</a:rPr>
              <a:t>想想看</a:t>
            </a:r>
            <a:endParaRPr lang="en-GB" altLang="en-US" sz="4800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79513" y="4061584"/>
            <a:ext cx="492443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華康娃娃體" pitchFamily="49" charset="-120"/>
                <a:ea typeface="華康娃娃體" pitchFamily="49" charset="-120"/>
              </a:rPr>
              <a:t>值日生：最吵鬧的人</a:t>
            </a:r>
            <a:endParaRPr lang="zh-TW" altLang="en-US" sz="2000" dirty="0">
              <a:solidFill>
                <a:schemeClr val="bg1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pic>
        <p:nvPicPr>
          <p:cNvPr id="6146" name="Picture 2" descr="狐狸愛上圖書館"/>
          <p:cNvPicPr>
            <a:picLocks noChangeAspect="1" noChangeArrowheads="1"/>
          </p:cNvPicPr>
          <p:nvPr/>
        </p:nvPicPr>
        <p:blipFill>
          <a:blip r:embed="rId2" cstate="print"/>
          <a:srcRect l="15207" t="14896" r="15277" b="14346"/>
          <a:stretch>
            <a:fillRect/>
          </a:stretch>
        </p:blipFill>
        <p:spPr bwMode="auto">
          <a:xfrm>
            <a:off x="827584" y="836712"/>
            <a:ext cx="1872208" cy="190564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131840" y="1700808"/>
            <a:ext cx="5400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華康兒風體W4" pitchFamily="34" charset="-120"/>
                <a:ea typeface="華康兒風體W4" pitchFamily="34" charset="-120"/>
                <a:cs typeface="Times New Roman" pitchFamily="18" charset="0"/>
              </a:rPr>
              <a:t>狐狸發現圖書館有什麼地方很有趣嗎？你覺得圖書館什麼地方最有趣呢？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華康兒風體W4" pitchFamily="34" charset="-120"/>
              <a:ea typeface="華康兒風體W4" pitchFamily="34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3212976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華康兒風體W4" pitchFamily="34" charset="-120"/>
                <a:ea typeface="華康兒風體W4" pitchFamily="34" charset="-120"/>
                <a:cs typeface="Times New Roman" pitchFamily="18" charset="0"/>
              </a:rPr>
              <a:t>老鼠和狐狸說了哪些規則呢？想想看，為什麼圖書館要有這些規則呢？</a:t>
            </a:r>
            <a:endParaRPr kumimoji="1" lang="zh-TW" alt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華康兒風體W4" pitchFamily="34" charset="-120"/>
              <a:ea typeface="華康兒風體W4" pitchFamily="34" charset="-120"/>
              <a:cs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4708301"/>
            <a:ext cx="5400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2800" dirty="0" smtClean="0">
                <a:solidFill>
                  <a:srgbClr val="92D050"/>
                </a:solidFill>
                <a:latin typeface="華康兒風體W4" pitchFamily="34" charset="-120"/>
                <a:ea typeface="華康兒風體W4" pitchFamily="34" charset="-120"/>
                <a:cs typeface="Times New Roman" pitchFamily="18" charset="0"/>
              </a:rPr>
              <a:t>狐狸都沒有乖乖遵守規則，如果大家都不遵守這些規則，請問可能會發生什麼事情呢？</a:t>
            </a:r>
            <a:r>
              <a:rPr kumimoji="1" lang="zh-TW" altLang="en-US" sz="2800" dirty="0" smtClean="0">
                <a:solidFill>
                  <a:srgbClr val="92D050"/>
                </a:solidFill>
                <a:latin typeface="華康兒風體W4" pitchFamily="34" charset="-120"/>
                <a:ea typeface="華康兒風體W4" pitchFamily="34" charset="-120"/>
                <a:cs typeface="新細明體" pitchFamily="18" charset="-120"/>
              </a:rPr>
              <a:t> </a:t>
            </a:r>
            <a:endParaRPr lang="zh-TW" altLang="en-US" sz="28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228184" y="1116027"/>
            <a:ext cx="100811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</a:rPr>
              <a:t>另一個故事</a:t>
            </a:r>
            <a:endParaRPr lang="en-GB" altLang="en-US" sz="4000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79513" y="4061584"/>
            <a:ext cx="492443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華康娃娃體" pitchFamily="49" charset="-120"/>
                <a:ea typeface="華康娃娃體" pitchFamily="49" charset="-120"/>
              </a:rPr>
              <a:t>值日生：最吵鬧的人</a:t>
            </a:r>
            <a:endParaRPr lang="zh-TW" altLang="en-US" sz="2000" dirty="0">
              <a:solidFill>
                <a:schemeClr val="bg1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sp>
        <p:nvSpPr>
          <p:cNvPr id="25604" name="AutoShape 4" descr="「有誰看到我的書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606" name="AutoShape 6" descr="「有誰看到我的書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5608" name="AutoShape 8" descr="「有誰看到我的書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 descr="22869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0767"/>
            <a:ext cx="4464496" cy="3986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2987824" y="797803"/>
            <a:ext cx="5544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800" dirty="0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</a:rPr>
              <a:t>想想看</a:t>
            </a:r>
            <a:endParaRPr lang="en-GB" altLang="en-US" sz="4800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079513" y="4061584"/>
            <a:ext cx="492443" cy="240065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2000" dirty="0" smtClean="0">
                <a:solidFill>
                  <a:schemeClr val="bg1"/>
                </a:solidFill>
                <a:latin typeface="華康娃娃體" pitchFamily="49" charset="-120"/>
                <a:ea typeface="華康娃娃體" pitchFamily="49" charset="-120"/>
              </a:rPr>
              <a:t>值日生：最吵鬧的人</a:t>
            </a:r>
            <a:endParaRPr lang="zh-TW" altLang="en-US" sz="2000" dirty="0">
              <a:solidFill>
                <a:schemeClr val="bg1"/>
              </a:solidFill>
              <a:latin typeface="華康娃娃體" pitchFamily="49" charset="-120"/>
              <a:ea typeface="華康娃娃體" pitchFamily="49" charset="-12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131840" y="1916252"/>
            <a:ext cx="5400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1" lang="zh-TW" altLang="en-US" sz="2800" dirty="0" smtClean="0">
                <a:solidFill>
                  <a:srgbClr val="FFC000"/>
                </a:solidFill>
                <a:latin typeface="華康兒風體W4" pitchFamily="34" charset="-120"/>
                <a:ea typeface="華康兒風體W4" pitchFamily="34" charset="-120"/>
                <a:cs typeface="Times New Roman" pitchFamily="18" charset="0"/>
              </a:rPr>
              <a:t>回顧剛剛的故事，請問拉拉發生了什麼事情呢？</a:t>
            </a:r>
            <a:endParaRPr kumimoji="1" lang="zh-TW" altLang="en-US" sz="28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華康兒風體W4" pitchFamily="34" charset="-120"/>
              <a:ea typeface="華康兒風體W4" pitchFamily="34" charset="-12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3266981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zh-TW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華康兒風體W4" pitchFamily="34" charset="-120"/>
                <a:ea typeface="華康兒風體W4" pitchFamily="34" charset="-120"/>
                <a:cs typeface="Times New Roman" pitchFamily="18" charset="0"/>
              </a:rPr>
              <a:t>如果最後書沒有找回來，可能會造成什麼問題呢？</a:t>
            </a:r>
            <a:endParaRPr kumimoji="1" lang="zh-TW" altLang="en-US" sz="2800" dirty="0" smtClean="0">
              <a:solidFill>
                <a:schemeClr val="accent5">
                  <a:lumMod val="60000"/>
                  <a:lumOff val="40000"/>
                </a:schemeClr>
              </a:solidFill>
              <a:latin typeface="華康兒風體W4" pitchFamily="34" charset="-120"/>
              <a:ea typeface="華康兒風體W4" pitchFamily="34" charset="-120"/>
              <a:cs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4581128"/>
            <a:ext cx="540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TW" altLang="en-US" sz="2800" dirty="0" smtClean="0">
                <a:solidFill>
                  <a:srgbClr val="92D050"/>
                </a:solidFill>
                <a:latin typeface="華康兒風體W4" pitchFamily="34" charset="-120"/>
                <a:ea typeface="華康兒風體W4" pitchFamily="34" charset="-120"/>
                <a:cs typeface="新細明體" pitchFamily="18" charset="-120"/>
              </a:rPr>
              <a:t>有沒有發生過東西亂丟而找不到的經驗呢？我們該怎麼預防？ </a:t>
            </a:r>
            <a:endParaRPr lang="zh-TW" altLang="en-US" sz="2800" dirty="0">
              <a:solidFill>
                <a:srgbClr val="92D050"/>
              </a:solidFill>
            </a:endParaRPr>
          </a:p>
        </p:txBody>
      </p:sp>
      <p:pic>
        <p:nvPicPr>
          <p:cNvPr id="9" name="圖片 8" descr="2286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2088232" cy="186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827584" y="692696"/>
            <a:ext cx="503214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 dirty="0" smtClean="0">
                <a:solidFill>
                  <a:schemeClr val="bg1"/>
                </a:solidFill>
                <a:latin typeface="華康兒風體W4(P)" pitchFamily="34" charset="-120"/>
                <a:ea typeface="華康兒風體W4(P)" pitchFamily="34" charset="-120"/>
              </a:rPr>
              <a:t>與圖書館的約定</a:t>
            </a:r>
            <a:endParaRPr lang="en-GB" altLang="en-US" sz="5400" dirty="0">
              <a:solidFill>
                <a:schemeClr val="bg1"/>
              </a:solidFill>
              <a:latin typeface="華康兒風體W4(P)" pitchFamily="34" charset="-120"/>
              <a:ea typeface="華康兒風體W4(P)" pitchFamily="34" charset="-120"/>
            </a:endParaRPr>
          </a:p>
        </p:txBody>
      </p:sp>
      <p:pic>
        <p:nvPicPr>
          <p:cNvPr id="6" name="Picture 16" descr="CHAL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032">
            <a:off x="477748" y="4860722"/>
            <a:ext cx="2574064" cy="16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手, 棕榈, 手指, 蔓延, 侧影, 停止, 黑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lum bright="40000" contrast="40000"/>
          </a:blip>
          <a:srcRect/>
          <a:stretch>
            <a:fillRect/>
          </a:stretch>
        </p:blipFill>
        <p:spPr bwMode="auto">
          <a:xfrm>
            <a:off x="5364088" y="2276872"/>
            <a:ext cx="3234359" cy="3960440"/>
          </a:xfrm>
          <a:prstGeom prst="rect">
            <a:avLst/>
          </a:prstGeom>
          <a:noFill/>
        </p:spPr>
      </p:pic>
      <p:grpSp>
        <p:nvGrpSpPr>
          <p:cNvPr id="8" name="群組 13"/>
          <p:cNvGrpSpPr/>
          <p:nvPr/>
        </p:nvGrpSpPr>
        <p:grpSpPr>
          <a:xfrm>
            <a:off x="971600" y="1916832"/>
            <a:ext cx="6120679" cy="3168352"/>
            <a:chOff x="539553" y="3212976"/>
            <a:chExt cx="6120679" cy="4530725"/>
          </a:xfrm>
        </p:grpSpPr>
        <p:sp>
          <p:nvSpPr>
            <p:cNvPr id="9" name="內容版面配置區 2"/>
            <p:cNvSpPr txBox="1">
              <a:spLocks/>
            </p:cNvSpPr>
            <p:nvPr/>
          </p:nvSpPr>
          <p:spPr bwMode="auto">
            <a:xfrm>
              <a:off x="539553" y="3212976"/>
              <a:ext cx="2808312" cy="453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r>
                <a:rPr lang="zh-TW" altLang="en-US" sz="3200" b="1" dirty="0" smtClean="0">
                  <a:solidFill>
                    <a:srgbClr val="FFC000"/>
                  </a:solidFill>
                  <a:latin typeface="華康兒風體W4" pitchFamily="34" charset="-120"/>
                  <a:ea typeface="華康兒風體W4" pitchFamily="34" charset="-120"/>
                </a:rPr>
                <a:t>走路輕輕走 </a:t>
              </a:r>
            </a:p>
            <a:p>
              <a:r>
                <a:rPr lang="zh-TW" altLang="en-US" sz="3200" b="1" dirty="0" smtClean="0">
                  <a:solidFill>
                    <a:srgbClr val="FFC000"/>
                  </a:solidFill>
                  <a:latin typeface="華康兒風體W4" pitchFamily="34" charset="-120"/>
                  <a:ea typeface="華康兒風體W4" pitchFamily="34" charset="-120"/>
                </a:rPr>
                <a:t>室內不奔跑 </a:t>
              </a:r>
            </a:p>
            <a:p>
              <a:r>
                <a:rPr lang="zh-TW" altLang="en-US" sz="3200" b="1" dirty="0" smtClean="0">
                  <a:solidFill>
                    <a:srgbClr val="FFC000"/>
                  </a:solidFill>
                  <a:latin typeface="華康兒風體W4" pitchFamily="34" charset="-120"/>
                  <a:ea typeface="華康兒風體W4" pitchFamily="34" charset="-120"/>
                </a:rPr>
                <a:t>安靜不吵人 </a:t>
              </a:r>
            </a:p>
            <a:p>
              <a:r>
                <a:rPr lang="zh-TW" altLang="en-US" sz="3200" b="1" dirty="0" smtClean="0">
                  <a:solidFill>
                    <a:srgbClr val="FFC000"/>
                  </a:solidFill>
                  <a:latin typeface="華康兒風體W4" pitchFamily="34" charset="-120"/>
                  <a:ea typeface="華康兒風體W4" pitchFamily="34" charset="-120"/>
                </a:rPr>
                <a:t>食物不能帶 </a:t>
              </a:r>
            </a:p>
            <a:p>
              <a:r>
                <a:rPr lang="zh-TW" altLang="en-US" sz="3200" b="1" dirty="0" smtClean="0">
                  <a:solidFill>
                    <a:srgbClr val="FFC000"/>
                  </a:solidFill>
                  <a:latin typeface="華康兒風體W4" pitchFamily="34" charset="-120"/>
                  <a:ea typeface="華康兒風體W4" pitchFamily="34" charset="-120"/>
                </a:rPr>
                <a:t>書本要愛護 </a:t>
              </a:r>
            </a:p>
            <a:p>
              <a:pPr eaLnBrk="1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kumimoji="0" lang="en-US" altLang="zh-TW" sz="3200" b="1" dirty="0" smtClean="0">
                  <a:solidFill>
                    <a:srgbClr val="FFC000"/>
                  </a:solidFill>
                  <a:latin typeface="華康兒風體W4" pitchFamily="34" charset="-120"/>
                  <a:ea typeface="華康兒風體W4" pitchFamily="34" charset="-120"/>
                </a:rPr>
                <a:t> </a:t>
              </a:r>
              <a:endParaRPr kumimoji="0" lang="zh-TW" altLang="en-US" sz="3200" b="1" dirty="0">
                <a:solidFill>
                  <a:srgbClr val="FFC000"/>
                </a:solidFill>
                <a:latin typeface="華康兒風體W4" pitchFamily="34" charset="-120"/>
                <a:ea typeface="華康兒風體W4" pitchFamily="34" charset="-120"/>
              </a:endParaRPr>
            </a:p>
          </p:txBody>
        </p:sp>
        <p:sp>
          <p:nvSpPr>
            <p:cNvPr id="10" name="內容版面配置區 2"/>
            <p:cNvSpPr txBox="1">
              <a:spLocks/>
            </p:cNvSpPr>
            <p:nvPr/>
          </p:nvSpPr>
          <p:spPr bwMode="auto">
            <a:xfrm>
              <a:off x="3316635" y="3221780"/>
              <a:ext cx="3343597" cy="304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228600" indent="-228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軟正黑體" panose="020B0604030504040204" pitchFamily="34" charset="-120"/>
                </a:defRPr>
              </a:lvl9pPr>
            </a:lstStyle>
            <a:p>
              <a:r>
                <a:rPr lang="zh-TW" altLang="zh-TW" sz="3200" b="1" dirty="0" smtClean="0">
                  <a:solidFill>
                    <a:srgbClr val="92D050"/>
                  </a:solidFill>
                  <a:latin typeface="華康兒風體W4" pitchFamily="34" charset="-120"/>
                  <a:ea typeface="華康兒風體W4" pitchFamily="34" charset="-120"/>
                </a:rPr>
                <a:t>看書小心翻</a:t>
              </a:r>
              <a:r>
                <a:rPr lang="zh-TW" altLang="en-US" sz="3200" b="1" dirty="0" smtClean="0">
                  <a:solidFill>
                    <a:srgbClr val="92D050"/>
                  </a:solidFill>
                  <a:latin typeface="華康兒風體W4" pitchFamily="34" charset="-120"/>
                  <a:ea typeface="華康兒風體W4" pitchFamily="34" charset="-120"/>
                </a:rPr>
                <a:t> </a:t>
              </a:r>
            </a:p>
            <a:p>
              <a:r>
                <a:rPr lang="zh-TW" altLang="en-US" sz="3200" b="1" dirty="0" smtClean="0">
                  <a:solidFill>
                    <a:srgbClr val="92D050"/>
                  </a:solidFill>
                  <a:latin typeface="華康兒風體W4" pitchFamily="34" charset="-120"/>
                  <a:ea typeface="華康兒風體W4" pitchFamily="34" charset="-120"/>
                </a:rPr>
                <a:t>看完放原位</a:t>
              </a:r>
              <a:endParaRPr lang="en-US" altLang="zh-TW" sz="3200" b="1" dirty="0" smtClean="0">
                <a:solidFill>
                  <a:srgbClr val="92D050"/>
                </a:solidFill>
                <a:latin typeface="華康兒風體W4" pitchFamily="34" charset="-120"/>
                <a:ea typeface="華康兒風體W4" pitchFamily="34" charset="-120"/>
              </a:endParaRPr>
            </a:p>
            <a:p>
              <a:r>
                <a:rPr lang="zh-TW" altLang="en-US" sz="3200" b="1" dirty="0" smtClean="0">
                  <a:solidFill>
                    <a:srgbClr val="92D050"/>
                  </a:solidFill>
                  <a:latin typeface="華康兒風體W4" pitchFamily="34" charset="-120"/>
                  <a:ea typeface="華康兒風體W4" pitchFamily="34" charset="-120"/>
                </a:rPr>
                <a:t>坐姿要端正 </a:t>
              </a:r>
            </a:p>
            <a:p>
              <a:r>
                <a:rPr lang="zh-TW" altLang="en-US" sz="3200" b="1" dirty="0" smtClean="0">
                  <a:solidFill>
                    <a:srgbClr val="92D050"/>
                  </a:solidFill>
                  <a:latin typeface="華康兒風體W4" pitchFamily="34" charset="-120"/>
                  <a:ea typeface="華康兒風體W4" pitchFamily="34" charset="-120"/>
                </a:rPr>
                <a:t>椅子輕輕靠 </a:t>
              </a:r>
            </a:p>
            <a:p>
              <a:r>
                <a:rPr lang="zh-TW" altLang="en-US" sz="3200" b="1" dirty="0" smtClean="0">
                  <a:solidFill>
                    <a:srgbClr val="92D050"/>
                  </a:solidFill>
                  <a:latin typeface="華康兒風體W4" pitchFamily="34" charset="-120"/>
                  <a:ea typeface="華康兒風體W4" pitchFamily="34" charset="-120"/>
                </a:rPr>
                <a:t>借書不插隊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544" y="1988841"/>
            <a:ext cx="8352928" cy="2418060"/>
          </a:xfrm>
        </p:spPr>
        <p:txBody>
          <a:bodyPr/>
          <a:lstStyle/>
          <a:p>
            <a:pPr algn="ctr"/>
            <a:r>
              <a:rPr lang="zh-TW" altLang="en-US" sz="28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資料來源</a:t>
            </a:r>
            <a:endParaRPr lang="en-US" altLang="zh-TW" sz="280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投影片樣式</a:t>
            </a:r>
            <a:r>
              <a:rPr lang="zh-TW" altLang="en-US" b="1" dirty="0" smtClean="0">
                <a:solidFill>
                  <a:schemeClr val="bg1"/>
                </a:solidFill>
              </a:rPr>
              <a:t>：</a:t>
            </a:r>
            <a:r>
              <a:rPr lang="en-US" altLang="zh-TW" dirty="0" smtClean="0">
                <a:solidFill>
                  <a:schemeClr val="bg1"/>
                </a:solidFill>
              </a:rPr>
              <a:t>Presentation </a:t>
            </a:r>
            <a:r>
              <a:rPr lang="en-US" altLang="zh-TW" dirty="0" smtClean="0">
                <a:solidFill>
                  <a:schemeClr val="bg1"/>
                </a:solidFill>
              </a:rPr>
              <a:t>Magazine</a:t>
            </a:r>
          </a:p>
          <a:p>
            <a:pPr marL="457200" indent="-457200"/>
            <a:r>
              <a:rPr lang="zh-TW" altLang="en-US" dirty="0" smtClean="0">
                <a:solidFill>
                  <a:schemeClr val="bg1"/>
                </a:solidFill>
              </a:rPr>
              <a:t>（</a:t>
            </a:r>
            <a:r>
              <a:rPr lang="en-US" altLang="zh-TW" dirty="0" smtClean="0">
                <a:hlinkClick r:id="rId2"/>
              </a:rPr>
              <a:t>https://www.presentationmagazine.com/free_powerpoint_template.htm</a:t>
            </a:r>
            <a:r>
              <a:rPr lang="zh-TW" altLang="en-US" dirty="0" smtClean="0">
                <a:solidFill>
                  <a:schemeClr val="bg1"/>
                </a:solidFill>
              </a:rPr>
              <a:t>）</a:t>
            </a:r>
            <a:endParaRPr lang="en-US" altLang="zh-TW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插圖：</a:t>
            </a:r>
            <a:r>
              <a:rPr lang="en-US" altLang="zh-TW" dirty="0" err="1" smtClean="0">
                <a:solidFill>
                  <a:schemeClr val="bg1"/>
                </a:solidFill>
              </a:rPr>
              <a:t>Pixabay</a:t>
            </a:r>
            <a:r>
              <a:rPr lang="en-US" altLang="zh-TW" dirty="0" smtClean="0">
                <a:solidFill>
                  <a:schemeClr val="bg1"/>
                </a:solidFill>
              </a:rPr>
              <a:t> </a:t>
            </a:r>
            <a:r>
              <a:rPr lang="en-US" altLang="zh-TW" dirty="0" smtClean="0">
                <a:solidFill>
                  <a:schemeClr val="bg1"/>
                </a:solidFill>
              </a:rPr>
              <a:t>Free Images</a:t>
            </a:r>
            <a:r>
              <a:rPr lang="zh-TW" altLang="en-US" dirty="0" smtClean="0">
                <a:solidFill>
                  <a:schemeClr val="bg1"/>
                </a:solidFill>
              </a:rPr>
              <a:t>（</a:t>
            </a:r>
            <a:r>
              <a:rPr lang="en-US" altLang="zh-TW" dirty="0" smtClean="0">
                <a:solidFill>
                  <a:schemeClr val="bg1"/>
                </a:solidFill>
                <a:hlinkClick r:id="rId3"/>
              </a:rPr>
              <a:t>https://pixabay.com/</a:t>
            </a:r>
            <a:r>
              <a:rPr lang="zh-TW" altLang="en-US" dirty="0" smtClean="0">
                <a:solidFill>
                  <a:schemeClr val="bg1"/>
                </a:solidFill>
              </a:rPr>
              <a:t>）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417</Words>
  <Application>Microsoft Office PowerPoint</Application>
  <PresentationFormat>如螢幕大小 (4:3)</PresentationFormat>
  <Paragraphs>47</Paragraphs>
  <Slides>9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8" baseType="lpstr">
      <vt:lpstr>Arial</vt:lpstr>
      <vt:lpstr>新細明體</vt:lpstr>
      <vt:lpstr>華康兒風體W4(P)</vt:lpstr>
      <vt:lpstr>華康娃娃體</vt:lpstr>
      <vt:lpstr>華康兒風體W4</vt:lpstr>
      <vt:lpstr>Calibri</vt:lpstr>
      <vt:lpstr>Times New Roman</vt:lpstr>
      <vt:lpstr>微軟正黑體</vt:lpstr>
      <vt:lpstr>Office Theme</vt:lpstr>
      <vt:lpstr>投影片 1</vt:lpstr>
      <vt:lpstr>圖書館？</vt:lpstr>
      <vt:lpstr>圖書館是什麼樣的地方？ 在這裡可以做什麼? 不可以做什麼?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Blackboard Template</dc:title>
  <dc:creator>Windows User;Presentation Magazine</dc:creator>
  <cp:lastModifiedBy>Hsiang-Ping Huang</cp:lastModifiedBy>
  <cp:revision>67</cp:revision>
  <dcterms:created xsi:type="dcterms:W3CDTF">2011-05-07T15:33:03Z</dcterms:created>
  <dcterms:modified xsi:type="dcterms:W3CDTF">2016-11-22T09:49:29Z</dcterms:modified>
</cp:coreProperties>
</file>