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7" r:id="rId3"/>
    <p:sldId id="256" r:id="rId4"/>
    <p:sldId id="261" r:id="rId5"/>
    <p:sldId id="276" r:id="rId6"/>
    <p:sldId id="260" r:id="rId7"/>
    <p:sldId id="263" r:id="rId8"/>
    <p:sldId id="265" r:id="rId9"/>
    <p:sldId id="266" r:id="rId10"/>
    <p:sldId id="267" r:id="rId11"/>
    <p:sldId id="268" r:id="rId12"/>
    <p:sldId id="269" r:id="rId13"/>
    <p:sldId id="270" r:id="rId14"/>
    <p:sldId id="271" r:id="rId15"/>
    <p:sldId id="277" r:id="rId16"/>
    <p:sldId id="272" r:id="rId17"/>
    <p:sldId id="278" r:id="rId18"/>
    <p:sldId id="279" r:id="rId19"/>
    <p:sldId id="273" r:id="rId20"/>
    <p:sldId id="280" r:id="rId21"/>
    <p:sldId id="275" r:id="rId22"/>
    <p:sldId id="281" r:id="rId2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39" autoAdjust="0"/>
  </p:normalViewPr>
  <p:slideViewPr>
    <p:cSldViewPr>
      <p:cViewPr varScale="1">
        <p:scale>
          <a:sx n="72" d="100"/>
          <a:sy n="72" d="100"/>
        </p:scale>
        <p:origin x="-1762"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32B1D1-F8B5-451F-AE3D-3EBF1688D4F0}" type="datetimeFigureOut">
              <a:rPr lang="zh-TW" altLang="en-US" smtClean="0"/>
              <a:pPr/>
              <a:t>2015/5/14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ECE23-E5C5-4F75-8DED-BF3D9F31C35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【開場、引發興趣－猜猜一本書】</a:t>
            </a:r>
          </a:p>
          <a:p>
            <a:r>
              <a:rPr lang="zh-TW" altLang="zh-TW" sz="1200" kern="1200" dirty="0" smtClean="0">
                <a:solidFill>
                  <a:schemeClr val="tx1"/>
                </a:solidFill>
                <a:latin typeface="+mn-lt"/>
                <a:ea typeface="+mn-ea"/>
                <a:cs typeface="+mn-cs"/>
              </a:rPr>
              <a:t>在活動開始前，先請大家猜猜一本書！知道的小朋友請先用力地忍住答案，最後請大家一起大聲地把答案說出來！</a:t>
            </a:r>
          </a:p>
          <a:p>
            <a:r>
              <a:rPr lang="en-US" altLang="zh-TW" sz="1200" kern="1200" dirty="0" smtClean="0">
                <a:solidFill>
                  <a:schemeClr val="tx1"/>
                </a:solidFill>
                <a:latin typeface="+mn-lt"/>
                <a:ea typeface="+mn-ea"/>
                <a:cs typeface="+mn-cs"/>
              </a:rPr>
              <a:t> </a:t>
            </a:r>
            <a:endParaRPr lang="zh-TW"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最近</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在圖書館有一套書非常的火紅，這套書每一本的封面顏色都不一樣、主角去探險的地方也不一樣。男主角對歷史和考古有充分的知識，成為備受肯定的尋寶王，每一集他都會去不同的國家尋寶，有時候是想找美食、有時候是想找古蹟或文化</a:t>
            </a:r>
            <a:r>
              <a:rPr lang="en-US" altLang="zh-TW" sz="1200" kern="1200" dirty="0" smtClean="0">
                <a:solidFill>
                  <a:schemeClr val="tx1"/>
                </a:solidFill>
                <a:latin typeface="+mn-lt"/>
                <a:ea typeface="+mn-ea"/>
                <a:cs typeface="+mn-cs"/>
              </a:rPr>
              <a:t>…</a:t>
            </a:r>
            <a:endParaRPr lang="zh-TW" altLang="zh-TW" sz="1200" kern="1200" dirty="0" smtClean="0">
              <a:solidFill>
                <a:schemeClr val="tx1"/>
              </a:solidFill>
              <a:latin typeface="+mn-lt"/>
              <a:ea typeface="+mn-ea"/>
              <a:cs typeface="+mn-cs"/>
            </a:endParaRPr>
          </a:p>
          <a:p>
            <a:r>
              <a:rPr lang="en-US" altLang="zh-TW" sz="1200" kern="1200" dirty="0" smtClean="0">
                <a:solidFill>
                  <a:schemeClr val="tx1"/>
                </a:solidFill>
                <a:latin typeface="+mn-lt"/>
                <a:ea typeface="+mn-ea"/>
                <a:cs typeface="+mn-cs"/>
              </a:rPr>
              <a:t> </a:t>
            </a:r>
            <a:endParaRPr lang="zh-TW"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這本書熱門的程度大概要和國立公共資訊圖書館的貓頭鷹機器人差不多了，小朋友一到圖書館就搶著和圖書館阿姨詢問：「□□□在哪裡？」，幾乎每一位小朋友都問一樣的問題，圖書館阿姨都快要瘋了！！！</a:t>
            </a:r>
          </a:p>
          <a:p>
            <a:r>
              <a:rPr lang="en-US" altLang="zh-TW" sz="1200" kern="1200" dirty="0" smtClean="0">
                <a:solidFill>
                  <a:schemeClr val="tx1"/>
                </a:solidFill>
                <a:latin typeface="+mn-lt"/>
                <a:ea typeface="+mn-ea"/>
                <a:cs typeface="+mn-cs"/>
              </a:rPr>
              <a:t> </a:t>
            </a:r>
            <a:endParaRPr lang="zh-TW"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請大家一起告訴我，這本書叫做什麼名字呢？－「尋寶記」！</a:t>
            </a:r>
            <a:endParaRPr lang="zh-TW" altLang="en-US" dirty="0"/>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12</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請老師依該堂課欲介紹的資源性質，點選相關主題的資料庫示範給同學看</a:t>
            </a:r>
            <a:endParaRPr lang="zh-TW" altLang="en-US" dirty="0"/>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13</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請老師依該堂課欲介紹的資源性質，點選相關主題的資料庫示範給同學看</a:t>
            </a:r>
            <a:endParaRPr lang="zh-TW" altLang="en-US" dirty="0"/>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14</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15</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建議老師點開當日課程欲介紹的主題之相關資料庫，做一次整體流程的示範</a:t>
            </a:r>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18</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a:t>
            </a:r>
            <a:r>
              <a:rPr lang="zh-TW" altLang="en-US" dirty="0" smtClean="0"/>
              <a:t>高年級</a:t>
            </a:r>
            <a:r>
              <a:rPr lang="en-US" altLang="zh-TW" smtClean="0"/>
              <a:t>)</a:t>
            </a:r>
            <a:r>
              <a:rPr lang="zh-TW" altLang="en-US" smtClean="0"/>
              <a:t>若</a:t>
            </a:r>
            <a:r>
              <a:rPr lang="zh-TW" altLang="en-US" dirty="0" smtClean="0"/>
              <a:t>活動仍有充足的時間，則可使用此投影片與小朋友進行問答</a:t>
            </a:r>
            <a:endParaRPr lang="zh-TW" altLang="en-US" dirty="0"/>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21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【導入主題】</a:t>
            </a:r>
            <a:endParaRPr lang="en-US"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沒錯，就是「尋寶記」！不知道現場有多少小朋友有看過這本書呢？</a:t>
            </a:r>
          </a:p>
          <a:p>
            <a:r>
              <a:rPr lang="en-US" altLang="zh-TW" sz="1200" kern="1200" dirty="0" smtClean="0">
                <a:solidFill>
                  <a:schemeClr val="tx1"/>
                </a:solidFill>
                <a:latin typeface="+mn-lt"/>
                <a:ea typeface="+mn-ea"/>
                <a:cs typeface="+mn-cs"/>
              </a:rPr>
              <a:t> </a:t>
            </a:r>
            <a:endParaRPr lang="zh-TW" altLang="zh-TW" sz="1200" kern="1200" dirty="0" smtClean="0">
              <a:solidFill>
                <a:schemeClr val="tx1"/>
              </a:solidFill>
              <a:latin typeface="+mn-lt"/>
              <a:ea typeface="+mn-ea"/>
              <a:cs typeface="+mn-cs"/>
            </a:endParaRPr>
          </a:p>
          <a:p>
            <a:r>
              <a:rPr lang="zh-TW" altLang="zh-TW" sz="1200" kern="1200" dirty="0" smtClean="0">
                <a:solidFill>
                  <a:schemeClr val="tx1"/>
                </a:solidFill>
                <a:latin typeface="+mn-lt"/>
                <a:ea typeface="+mn-ea"/>
                <a:cs typeface="+mn-cs"/>
              </a:rPr>
              <a:t>尋寶記這套書是有得獎過的書哦（行政院新聞局中小學優良課外讀物推介）！故事中的主角布卡在每一集裡都會到不同的國家尋寶，發現好吃又好玩的事情！今天我們也要來寫一本專屬我們自己的尋寶記，來去圖書館尋寶－圖書館尋寶記！不知道各位小朋友</a:t>
            </a:r>
            <a:r>
              <a:rPr lang="zh-TW" altLang="zh-TW" sz="1200" b="1" kern="1200" dirty="0" smtClean="0">
                <a:solidFill>
                  <a:schemeClr val="tx1"/>
                </a:solidFill>
                <a:latin typeface="+mn-lt"/>
                <a:ea typeface="+mn-ea"/>
                <a:cs typeface="+mn-cs"/>
              </a:rPr>
              <a:t>準‧備‧好‧了‧嗎？</a:t>
            </a:r>
            <a:endParaRPr lang="en-US" altLang="zh-TW" sz="1200" b="1" kern="1200" dirty="0" smtClean="0">
              <a:solidFill>
                <a:schemeClr val="tx1"/>
              </a:solidFill>
              <a:latin typeface="+mn-lt"/>
              <a:ea typeface="+mn-ea"/>
              <a:cs typeface="+mn-cs"/>
            </a:endParaRPr>
          </a:p>
          <a:p>
            <a:endParaRPr lang="en-US" altLang="zh-TW"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（建議隨機抽點幾位表示「已經準備好了」的小朋友，詢問他們準備了什麼、有沒有想過要去圖書館尋什麼寶</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藉由互動的內容導入下一個主題）</a:t>
            </a:r>
          </a:p>
          <a:p>
            <a:endParaRPr lang="zh-TW" altLang="en-US" dirty="0"/>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2</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latin typeface="+mn-lt"/>
                <a:ea typeface="+mn-ea"/>
                <a:cs typeface="+mn-cs"/>
              </a:rPr>
              <a:t>還記得「麵包屑」出現在哪個很有名的童話故事裡呢？故事裡的小朋友為了怕找不到回家的路，沿路丟下麵包屑，最後沿著麵包屑回到的家</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。找寶藏、找答案、找東西其實也是一樣的，而麵包屑就是可以找到答案的線索，下一次如果找不到想要的資源或答案，就把這幾個麵包屑想一便吧！</a:t>
            </a:r>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5</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還記得「麵包屑」出現在哪個很有名的童話故事裡呢？故事裡的小朋友為了怕找不到回家的路，沿路丟下麵包屑，最後沿著麵包屑回到的家</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。找寶藏、找答案、找東西其實也是一樣的，而麵包屑就是可以找到答案的線索，下一次如果找不到想要的資源或答案，就把這幾個麵包屑想一便吧！</a:t>
            </a:r>
          </a:p>
          <a:p>
            <a:r>
              <a:rPr lang="zh-TW" altLang="zh-TW" sz="1200" kern="1200" dirty="0" smtClean="0">
                <a:solidFill>
                  <a:schemeClr val="tx1"/>
                </a:solidFill>
                <a:latin typeface="+mn-lt"/>
                <a:ea typeface="+mn-ea"/>
                <a:cs typeface="+mn-cs"/>
              </a:rPr>
              <a:t>第一個麵包屑：哪裡可能會有答案？（引導至「網路」）</a:t>
            </a:r>
          </a:p>
          <a:p>
            <a:r>
              <a:rPr lang="zh-TW" altLang="zh-TW" sz="1200" kern="1200" dirty="0" smtClean="0">
                <a:solidFill>
                  <a:schemeClr val="tx1"/>
                </a:solidFill>
                <a:latin typeface="+mn-lt"/>
                <a:ea typeface="+mn-ea"/>
                <a:cs typeface="+mn-cs"/>
              </a:rPr>
              <a:t>第二個麵包屑：網路上的資源如何找？（引導至「圖書館」）</a:t>
            </a:r>
          </a:p>
          <a:p>
            <a:r>
              <a:rPr lang="zh-TW" altLang="zh-TW" sz="1200" kern="1200" dirty="0" smtClean="0">
                <a:solidFill>
                  <a:schemeClr val="tx1"/>
                </a:solidFill>
                <a:latin typeface="+mn-lt"/>
                <a:ea typeface="+mn-ea"/>
                <a:cs typeface="+mn-cs"/>
              </a:rPr>
              <a:t>第三個麵包屑：全國最大的圖書館在哪裡？（引導至「國立公共資訊圖書館」）</a:t>
            </a:r>
          </a:p>
          <a:p>
            <a:r>
              <a:rPr lang="zh-TW" altLang="zh-TW" sz="1200" kern="1200" dirty="0" smtClean="0">
                <a:solidFill>
                  <a:schemeClr val="tx1"/>
                </a:solidFill>
                <a:latin typeface="+mn-lt"/>
                <a:ea typeface="+mn-ea"/>
                <a:cs typeface="+mn-cs"/>
              </a:rPr>
              <a:t>第四個麵包屑：豐富的數位資源要怎麼使用？</a:t>
            </a:r>
            <a:endParaRPr lang="zh-TW" altLang="en-US" dirty="0"/>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6</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還記得「麵包屑」出現在哪個很有名的童話故事裡呢？故事裡的小朋友為了怕找不到回家的路，沿路丟下麵包屑，最後沿著麵包屑回到的家</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。找寶藏、找答案、找東西其實也是一樣的，而麵包屑就是可以找到答案的線索，下一次如果找不到想要的資源或答案，就把這幾個麵包屑想一便吧！</a:t>
            </a:r>
          </a:p>
          <a:p>
            <a:r>
              <a:rPr lang="zh-TW" altLang="zh-TW" sz="1200" kern="1200" dirty="0" smtClean="0">
                <a:solidFill>
                  <a:schemeClr val="tx1"/>
                </a:solidFill>
                <a:latin typeface="+mn-lt"/>
                <a:ea typeface="+mn-ea"/>
                <a:cs typeface="+mn-cs"/>
              </a:rPr>
              <a:t>第一個麵包屑：哪裡可能會有答案？（引導至「網路」）</a:t>
            </a:r>
          </a:p>
          <a:p>
            <a:r>
              <a:rPr lang="zh-TW" altLang="zh-TW" sz="1200" kern="1200" dirty="0" smtClean="0">
                <a:solidFill>
                  <a:schemeClr val="tx1"/>
                </a:solidFill>
                <a:latin typeface="+mn-lt"/>
                <a:ea typeface="+mn-ea"/>
                <a:cs typeface="+mn-cs"/>
              </a:rPr>
              <a:t>第二個麵包屑：網路上的資源如何找？（引導至「圖書館」）</a:t>
            </a:r>
          </a:p>
          <a:p>
            <a:r>
              <a:rPr lang="zh-TW" altLang="zh-TW" sz="1200" kern="1200" dirty="0" smtClean="0">
                <a:solidFill>
                  <a:schemeClr val="tx1"/>
                </a:solidFill>
                <a:latin typeface="+mn-lt"/>
                <a:ea typeface="+mn-ea"/>
                <a:cs typeface="+mn-cs"/>
              </a:rPr>
              <a:t>第三個麵包屑：全國最大的圖書館在哪裡？（引導至「國立公共資訊圖書館」）</a:t>
            </a:r>
          </a:p>
          <a:p>
            <a:r>
              <a:rPr lang="zh-TW" altLang="zh-TW" sz="1200" kern="1200" dirty="0" smtClean="0">
                <a:solidFill>
                  <a:schemeClr val="tx1"/>
                </a:solidFill>
                <a:latin typeface="+mn-lt"/>
                <a:ea typeface="+mn-ea"/>
                <a:cs typeface="+mn-cs"/>
              </a:rPr>
              <a:t>第四個麵包屑：豐富的數位資源要怎麼使用？</a:t>
            </a:r>
            <a:endParaRPr lang="zh-TW" altLang="en-US" dirty="0"/>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7</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還記得「麵包屑」出現在哪個很有名的童話故事裡呢？故事裡的小朋友為了怕找不到回家的路，沿路丟下麵包屑，最後沿著麵包屑回到的家</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。找寶藏、找答案、找東西其實也是一樣的，而麵包屑就是可以找到答案的線索，下一次如果找不到想要的資源或答案，就把這幾個麵包屑想一便吧！</a:t>
            </a:r>
          </a:p>
          <a:p>
            <a:r>
              <a:rPr lang="zh-TW" altLang="zh-TW" sz="1200" kern="1200" dirty="0" smtClean="0">
                <a:solidFill>
                  <a:schemeClr val="tx1"/>
                </a:solidFill>
                <a:latin typeface="+mn-lt"/>
                <a:ea typeface="+mn-ea"/>
                <a:cs typeface="+mn-cs"/>
              </a:rPr>
              <a:t>第一個麵包屑：哪裡可能會有答案？（引導至「網路」）</a:t>
            </a:r>
          </a:p>
          <a:p>
            <a:r>
              <a:rPr lang="zh-TW" altLang="zh-TW" sz="1200" kern="1200" dirty="0" smtClean="0">
                <a:solidFill>
                  <a:schemeClr val="tx1"/>
                </a:solidFill>
                <a:latin typeface="+mn-lt"/>
                <a:ea typeface="+mn-ea"/>
                <a:cs typeface="+mn-cs"/>
              </a:rPr>
              <a:t>第二個麵包屑：網路上的資源如何找？（引導至「圖書館」）</a:t>
            </a:r>
          </a:p>
          <a:p>
            <a:r>
              <a:rPr lang="zh-TW" altLang="zh-TW" sz="1200" kern="1200" dirty="0" smtClean="0">
                <a:solidFill>
                  <a:schemeClr val="tx1"/>
                </a:solidFill>
                <a:latin typeface="+mn-lt"/>
                <a:ea typeface="+mn-ea"/>
                <a:cs typeface="+mn-cs"/>
              </a:rPr>
              <a:t>第三個麵包屑：全國最大的圖書館在哪裡？（引導至「國立公共資訊圖書館」）</a:t>
            </a:r>
          </a:p>
          <a:p>
            <a:r>
              <a:rPr lang="zh-TW" altLang="zh-TW" sz="1200" kern="1200" dirty="0" smtClean="0">
                <a:solidFill>
                  <a:schemeClr val="tx1"/>
                </a:solidFill>
                <a:latin typeface="+mn-lt"/>
                <a:ea typeface="+mn-ea"/>
                <a:cs typeface="+mn-cs"/>
              </a:rPr>
              <a:t>第四個麵包屑：豐富的數位資源要怎麼使用？</a:t>
            </a:r>
            <a:endParaRPr lang="zh-TW" altLang="en-US" dirty="0"/>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8</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zh-TW" sz="1200" kern="1200" dirty="0" smtClean="0">
                <a:solidFill>
                  <a:schemeClr val="tx1"/>
                </a:solidFill>
                <a:latin typeface="+mn-lt"/>
                <a:ea typeface="+mn-ea"/>
                <a:cs typeface="+mn-cs"/>
              </a:rPr>
              <a:t>還記得「麵包屑」出現在哪個很有名的童話故事裡呢？故事裡的小朋友為了怕找不到回家的路，沿路丟下麵包屑，最後沿著麵包屑回到的家</a:t>
            </a:r>
            <a:r>
              <a:rPr lang="en-US" altLang="zh-TW" sz="1200" kern="1200" dirty="0" smtClean="0">
                <a:solidFill>
                  <a:schemeClr val="tx1"/>
                </a:solidFill>
                <a:latin typeface="+mn-lt"/>
                <a:ea typeface="+mn-ea"/>
                <a:cs typeface="+mn-cs"/>
              </a:rPr>
              <a:t>…</a:t>
            </a:r>
            <a:r>
              <a:rPr lang="zh-TW" altLang="zh-TW" sz="1200" kern="1200" dirty="0" smtClean="0">
                <a:solidFill>
                  <a:schemeClr val="tx1"/>
                </a:solidFill>
                <a:latin typeface="+mn-lt"/>
                <a:ea typeface="+mn-ea"/>
                <a:cs typeface="+mn-cs"/>
              </a:rPr>
              <a:t>。找寶藏、找答案、找東西其實也是一樣的，而麵包屑就是可以找到答案的線索，下一次如果找不到想要的資源或答案，就把這幾個麵包屑想一便吧！</a:t>
            </a:r>
          </a:p>
          <a:p>
            <a:r>
              <a:rPr lang="zh-TW" altLang="zh-TW" sz="1200" kern="1200" dirty="0" smtClean="0">
                <a:solidFill>
                  <a:schemeClr val="tx1"/>
                </a:solidFill>
                <a:latin typeface="+mn-lt"/>
                <a:ea typeface="+mn-ea"/>
                <a:cs typeface="+mn-cs"/>
              </a:rPr>
              <a:t>第一個麵包屑：哪裡可能會有答案？（引導至「網路」）</a:t>
            </a:r>
          </a:p>
          <a:p>
            <a:r>
              <a:rPr lang="zh-TW" altLang="zh-TW" sz="1200" kern="1200" dirty="0" smtClean="0">
                <a:solidFill>
                  <a:schemeClr val="tx1"/>
                </a:solidFill>
                <a:latin typeface="+mn-lt"/>
                <a:ea typeface="+mn-ea"/>
                <a:cs typeface="+mn-cs"/>
              </a:rPr>
              <a:t>第二個麵包屑：網路上的資源如何找？（引導至「圖書館」）</a:t>
            </a:r>
          </a:p>
          <a:p>
            <a:r>
              <a:rPr lang="zh-TW" altLang="zh-TW" sz="1200" kern="1200" dirty="0" smtClean="0">
                <a:solidFill>
                  <a:schemeClr val="tx1"/>
                </a:solidFill>
                <a:latin typeface="+mn-lt"/>
                <a:ea typeface="+mn-ea"/>
                <a:cs typeface="+mn-cs"/>
              </a:rPr>
              <a:t>第三個麵包屑：全國最大的圖書館在哪裡？（引導至「國立公共資訊圖書館」）</a:t>
            </a:r>
          </a:p>
          <a:p>
            <a:r>
              <a:rPr lang="zh-TW" altLang="zh-TW" sz="1200" kern="1200" dirty="0" smtClean="0">
                <a:solidFill>
                  <a:schemeClr val="tx1"/>
                </a:solidFill>
                <a:latin typeface="+mn-lt"/>
                <a:ea typeface="+mn-ea"/>
                <a:cs typeface="+mn-cs"/>
              </a:rPr>
              <a:t>第四個麵包屑：豐富的數位資源要怎麼使用？</a:t>
            </a:r>
            <a:endParaRPr lang="zh-TW" altLang="en-US" dirty="0"/>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9</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10</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BDECE23-E5C5-4F75-8DED-BF3D9F31C357}" type="slidenum">
              <a:rPr lang="zh-TW" altLang="en-US" smtClean="0"/>
              <a:pPr/>
              <a:t>11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E07760F-BC96-4C0E-91CD-CBD39B5F7718}" type="datetimeFigureOut">
              <a:rPr lang="zh-TW" altLang="en-US" smtClean="0"/>
              <a:pPr/>
              <a:t>2015/5/14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BFC0487-E320-4590-9702-5A2B3D21F788}" type="slidenum">
              <a:rPr lang="zh-TW" altLang="en-US" smtClean="0"/>
              <a:pPr/>
              <a:t>‹#›</a:t>
            </a:fld>
            <a:endParaRPr lang="zh-TW" altLang="en-US"/>
          </a:p>
        </p:txBody>
      </p:sp>
      <p:pic>
        <p:nvPicPr>
          <p:cNvPr id="7" name="圖片 6" descr="logo-橫式.png"/>
          <p:cNvPicPr>
            <a:picLocks noChangeAspect="1"/>
          </p:cNvPicPr>
          <p:nvPr userDrawn="1"/>
        </p:nvPicPr>
        <p:blipFill>
          <a:blip r:embed="rId2" cstate="print"/>
          <a:stretch>
            <a:fillRect/>
          </a:stretch>
        </p:blipFill>
        <p:spPr>
          <a:xfrm>
            <a:off x="3491880" y="6453336"/>
            <a:ext cx="2034550" cy="298288"/>
          </a:xfrm>
          <a:prstGeom prst="rect">
            <a:avLst/>
          </a:prstGeom>
        </p:spPr>
      </p:pic>
      <p:pic>
        <p:nvPicPr>
          <p:cNvPr id="8" name="圖片 7" descr="bg01-2.jpg"/>
          <p:cNvPicPr>
            <a:picLocks noChangeAspect="1"/>
          </p:cNvPicPr>
          <p:nvPr userDrawn="1"/>
        </p:nvPicPr>
        <p:blipFill>
          <a:blip r:embed="rId3" cstate="print">
            <a:duotone>
              <a:schemeClr val="accent5">
                <a:shade val="45000"/>
                <a:satMod val="135000"/>
              </a:schemeClr>
              <a:prstClr val="white"/>
            </a:duotone>
          </a:blip>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E07760F-BC96-4C0E-91CD-CBD39B5F7718}" type="datetimeFigureOut">
              <a:rPr lang="zh-TW" altLang="en-US" smtClean="0"/>
              <a:pPr/>
              <a:t>2015/5/14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BFC0487-E320-4590-9702-5A2B3D21F788}"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E07760F-BC96-4C0E-91CD-CBD39B5F7718}" type="datetimeFigureOut">
              <a:rPr lang="zh-TW" altLang="en-US" smtClean="0"/>
              <a:pPr/>
              <a:t>2015/5/14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BFC0487-E320-4590-9702-5A2B3D21F788}"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A7875B8-2893-4E0D-95F1-4D1B30A16326}" type="datetimeFigureOut">
              <a:rPr lang="zh-TW" altLang="en-US" smtClean="0"/>
              <a:pPr/>
              <a:t>2015/5/14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04E589-9176-4AD7-81D8-0B1B628D99D0}" type="slidenum">
              <a:rPr lang="zh-TW" altLang="en-US" smtClean="0"/>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A7875B8-2893-4E0D-95F1-4D1B30A16326}" type="datetimeFigureOut">
              <a:rPr lang="zh-TW" altLang="en-US" smtClean="0"/>
              <a:pPr/>
              <a:t>2015/5/14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04E589-9176-4AD7-81D8-0B1B628D99D0}" type="slidenum">
              <a:rPr lang="zh-TW" altLang="en-US" smtClean="0"/>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A7875B8-2893-4E0D-95F1-4D1B30A16326}" type="datetimeFigureOut">
              <a:rPr lang="zh-TW" altLang="en-US" smtClean="0"/>
              <a:pPr/>
              <a:t>2015/5/14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04E589-9176-4AD7-81D8-0B1B628D99D0}" type="slidenum">
              <a:rPr lang="zh-TW" altLang="en-US" smtClean="0"/>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A7875B8-2893-4E0D-95F1-4D1B30A16326}" type="datetimeFigureOut">
              <a:rPr lang="zh-TW" altLang="en-US" smtClean="0"/>
              <a:pPr/>
              <a:t>2015/5/14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04E589-9176-4AD7-81D8-0B1B628D99D0}" type="slidenum">
              <a:rPr lang="zh-TW" altLang="en-US" smtClean="0"/>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A7875B8-2893-4E0D-95F1-4D1B30A16326}" type="datetimeFigureOut">
              <a:rPr lang="zh-TW" altLang="en-US" smtClean="0"/>
              <a:pPr/>
              <a:t>2015/5/14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04E589-9176-4AD7-81D8-0B1B628D99D0}"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A7875B8-2893-4E0D-95F1-4D1B30A16326}" type="datetimeFigureOut">
              <a:rPr lang="zh-TW" altLang="en-US" smtClean="0"/>
              <a:pPr/>
              <a:t>2015/5/14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04E589-9176-4AD7-81D8-0B1B628D99D0}" type="slidenum">
              <a:rPr lang="zh-TW" altLang="en-US" smtClean="0"/>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A7875B8-2893-4E0D-95F1-4D1B30A16326}" type="datetimeFigureOut">
              <a:rPr lang="zh-TW" altLang="en-US" smtClean="0"/>
              <a:pPr/>
              <a:t>2015/5/14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04E589-9176-4AD7-81D8-0B1B628D99D0}"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A7875B8-2893-4E0D-95F1-4D1B30A16326}" type="datetimeFigureOut">
              <a:rPr lang="zh-TW" altLang="en-US" smtClean="0"/>
              <a:pPr/>
              <a:t>2015/5/14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04E589-9176-4AD7-81D8-0B1B628D99D0}"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E07760F-BC96-4C0E-91CD-CBD39B5F7718}" type="datetimeFigureOut">
              <a:rPr lang="zh-TW" altLang="en-US" smtClean="0"/>
              <a:pPr/>
              <a:t>2015/5/14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BFC0487-E320-4590-9702-5A2B3D21F788}" type="slidenum">
              <a:rPr lang="zh-TW" altLang="en-US" smtClean="0"/>
              <a:pPr/>
              <a:t>‹#›</a:t>
            </a:fld>
            <a:endParaRPr lang="zh-TW" altLang="en-US"/>
          </a:p>
        </p:txBody>
      </p:sp>
      <p:pic>
        <p:nvPicPr>
          <p:cNvPr id="7" name="圖片 6" descr="bg03-2.jpg"/>
          <p:cNvPicPr>
            <a:picLocks noChangeAspect="1"/>
          </p:cNvPicPr>
          <p:nvPr userDrawn="1"/>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A7875B8-2893-4E0D-95F1-4D1B30A16326}" type="datetimeFigureOut">
              <a:rPr lang="zh-TW" altLang="en-US" smtClean="0"/>
              <a:pPr/>
              <a:t>2015/5/14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04E589-9176-4AD7-81D8-0B1B628D99D0}" type="slidenum">
              <a:rPr lang="zh-TW" altLang="en-US" smtClean="0"/>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A7875B8-2893-4E0D-95F1-4D1B30A16326}" type="datetimeFigureOut">
              <a:rPr lang="zh-TW" altLang="en-US" smtClean="0"/>
              <a:pPr/>
              <a:t>2015/5/14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04E589-9176-4AD7-81D8-0B1B628D99D0}" type="slidenum">
              <a:rPr lang="zh-TW" altLang="en-US" smtClean="0"/>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A7875B8-2893-4E0D-95F1-4D1B30A16326}" type="datetimeFigureOut">
              <a:rPr lang="zh-TW" altLang="en-US" smtClean="0"/>
              <a:pPr/>
              <a:t>2015/5/14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04E589-9176-4AD7-81D8-0B1B628D99D0}"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E07760F-BC96-4C0E-91CD-CBD39B5F7718}" type="datetimeFigureOut">
              <a:rPr lang="zh-TW" altLang="en-US" smtClean="0"/>
              <a:pPr/>
              <a:t>2015/5/14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BFC0487-E320-4590-9702-5A2B3D21F788}" type="slidenum">
              <a:rPr lang="zh-TW" altLang="en-US" smtClean="0"/>
              <a:pPr/>
              <a:t>‹#›</a:t>
            </a:fld>
            <a:endParaRPr lang="zh-TW" altLang="en-US"/>
          </a:p>
        </p:txBody>
      </p:sp>
      <p:pic>
        <p:nvPicPr>
          <p:cNvPr id="7" name="圖片 6" descr="bg02.jpg"/>
          <p:cNvPicPr>
            <a:picLocks noChangeAspect="1"/>
          </p:cNvPicPr>
          <p:nvPr userDrawn="1"/>
        </p:nvPicPr>
        <p:blipFill>
          <a:blip r:embed="rId2" cstate="print">
            <a:duotone>
              <a:schemeClr val="accent5">
                <a:shade val="45000"/>
                <a:satMod val="135000"/>
              </a:schemeClr>
              <a:prstClr val="white"/>
            </a:duotone>
          </a:blip>
          <a:stretch>
            <a:fillRect/>
          </a:stretch>
        </p:blipFill>
        <p:spPr>
          <a:xfrm>
            <a:off x="0" y="0"/>
            <a:ext cx="9144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E07760F-BC96-4C0E-91CD-CBD39B5F7718}" type="datetimeFigureOut">
              <a:rPr lang="zh-TW" altLang="en-US" smtClean="0"/>
              <a:pPr/>
              <a:t>2015/5/14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BFC0487-E320-4590-9702-5A2B3D21F788}"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E07760F-BC96-4C0E-91CD-CBD39B5F7718}" type="datetimeFigureOut">
              <a:rPr lang="zh-TW" altLang="en-US" smtClean="0"/>
              <a:pPr/>
              <a:t>2015/5/14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BFC0487-E320-4590-9702-5A2B3D21F788}"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E07760F-BC96-4C0E-91CD-CBD39B5F7718}" type="datetimeFigureOut">
              <a:rPr lang="zh-TW" altLang="en-US" smtClean="0"/>
              <a:pPr/>
              <a:t>2015/5/14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BFC0487-E320-4590-9702-5A2B3D21F788}"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E07760F-BC96-4C0E-91CD-CBD39B5F7718}" type="datetimeFigureOut">
              <a:rPr lang="zh-TW" altLang="en-US" smtClean="0"/>
              <a:pPr/>
              <a:t>2015/5/14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BFC0487-E320-4590-9702-5A2B3D21F788}"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E07760F-BC96-4C0E-91CD-CBD39B5F7718}" type="datetimeFigureOut">
              <a:rPr lang="zh-TW" altLang="en-US" smtClean="0"/>
              <a:pPr/>
              <a:t>2015/5/14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BFC0487-E320-4590-9702-5A2B3D21F788}"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E07760F-BC96-4C0E-91CD-CBD39B5F7718}" type="datetimeFigureOut">
              <a:rPr lang="zh-TW" altLang="en-US" smtClean="0"/>
              <a:pPr/>
              <a:t>2015/5/14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BFC0487-E320-4590-9702-5A2B3D21F788}"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7760F-BC96-4C0E-91CD-CBD39B5F7718}" type="datetimeFigureOut">
              <a:rPr lang="zh-TW" altLang="en-US" smtClean="0"/>
              <a:pPr/>
              <a:t>2015/5/14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C0487-E320-4590-9702-5A2B3D21F788}"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875B8-2893-4E0D-95F1-4D1B30A16326}" type="datetimeFigureOut">
              <a:rPr lang="zh-TW" altLang="en-US" smtClean="0"/>
              <a:pPr/>
              <a:t>2015/5/14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E589-9176-4AD7-81D8-0B1B628D99D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88024" y="5085184"/>
            <a:ext cx="646331" cy="369332"/>
          </a:xfrm>
          <a:prstGeom prst="rect">
            <a:avLst/>
          </a:prstGeom>
        </p:spPr>
        <p:txBody>
          <a:bodyPr wrap="none">
            <a:spAutoFit/>
          </a:bodyPr>
          <a:lstStyle/>
          <a:p>
            <a:r>
              <a:rPr lang="zh-TW" altLang="zh-TW" dirty="0"/>
              <a:t>歷史</a:t>
            </a:r>
            <a:endParaRPr lang="zh-TW" altLang="en-US" dirty="0"/>
          </a:p>
        </p:txBody>
      </p:sp>
      <p:sp>
        <p:nvSpPr>
          <p:cNvPr id="10" name="橢圓 9"/>
          <p:cNvSpPr/>
          <p:nvPr/>
        </p:nvSpPr>
        <p:spPr>
          <a:xfrm rot="20808009">
            <a:off x="703395" y="604185"/>
            <a:ext cx="1846580" cy="1081980"/>
          </a:xfrm>
          <a:prstGeom prst="ellipse">
            <a:avLst/>
          </a:prstGeom>
          <a:ln/>
        </p:spPr>
        <p:style>
          <a:lnRef idx="0">
            <a:schemeClr val="accent5"/>
          </a:lnRef>
          <a:fillRef idx="3">
            <a:schemeClr val="accent5"/>
          </a:fillRef>
          <a:effectRef idx="3">
            <a:schemeClr val="accent5"/>
          </a:effectRef>
          <a:fontRef idx="minor">
            <a:schemeClr val="lt1"/>
          </a:fontRef>
        </p:style>
        <p:txBody>
          <a:bodyPr wrap="none">
            <a:spAutoFit/>
          </a:bodyPr>
          <a:lstStyle/>
          <a:p>
            <a:r>
              <a:rPr lang="zh-TW" altLang="zh-TW" sz="4400" b="1" dirty="0">
                <a:solidFill>
                  <a:schemeClr val="bg1"/>
                </a:solidFill>
                <a:latin typeface="微軟正黑體" pitchFamily="34" charset="-120"/>
                <a:ea typeface="微軟正黑體" pitchFamily="34" charset="-120"/>
              </a:rPr>
              <a:t>文化</a:t>
            </a:r>
            <a:endParaRPr lang="zh-TW" altLang="en-US" sz="4400" b="1" dirty="0">
              <a:solidFill>
                <a:schemeClr val="bg1"/>
              </a:solidFill>
              <a:latin typeface="微軟正黑體" pitchFamily="34" charset="-120"/>
              <a:ea typeface="微軟正黑體" pitchFamily="34" charset="-120"/>
            </a:endParaRPr>
          </a:p>
        </p:txBody>
      </p:sp>
      <p:pic>
        <p:nvPicPr>
          <p:cNvPr id="1026" name="Picture 2" descr="C:\Program Files (x86)\Microsoft Office\MEDIA\CAGCAT10\j0299125.wmf"/>
          <p:cNvPicPr>
            <a:picLocks noChangeAspect="1" noChangeArrowheads="1"/>
          </p:cNvPicPr>
          <p:nvPr/>
        </p:nvPicPr>
        <p:blipFill>
          <a:blip r:embed="rId3" cstate="print"/>
          <a:srcRect/>
          <a:stretch>
            <a:fillRect/>
          </a:stretch>
        </p:blipFill>
        <p:spPr bwMode="auto">
          <a:xfrm>
            <a:off x="3229900" y="1199275"/>
            <a:ext cx="3070292" cy="5038037"/>
          </a:xfrm>
          <a:prstGeom prst="rect">
            <a:avLst/>
          </a:prstGeom>
          <a:noFill/>
        </p:spPr>
      </p:pic>
      <p:sp>
        <p:nvSpPr>
          <p:cNvPr id="12" name="文字方塊 11"/>
          <p:cNvSpPr txBox="1"/>
          <p:nvPr/>
        </p:nvSpPr>
        <p:spPr>
          <a:xfrm rot="1056997">
            <a:off x="5423053" y="2305645"/>
            <a:ext cx="1870476" cy="1631216"/>
          </a:xfrm>
          <a:prstGeom prst="rect">
            <a:avLst/>
          </a:prstGeom>
          <a:noFill/>
        </p:spPr>
        <p:txBody>
          <a:bodyPr wrap="square" rtlCol="0">
            <a:spAutoFit/>
          </a:bodyPr>
          <a:lstStyle/>
          <a:p>
            <a:r>
              <a:rPr lang="zh-TW" altLang="en-US" sz="10000" dirty="0" smtClean="0">
                <a:latin typeface="Gungsuh" pitchFamily="18" charset="-127"/>
                <a:ea typeface="Gungsuh" pitchFamily="18" charset="-127"/>
              </a:rPr>
              <a:t>？</a:t>
            </a:r>
            <a:endParaRPr lang="zh-TW" altLang="en-US" sz="10000" dirty="0">
              <a:latin typeface="Gungsuh" pitchFamily="18" charset="-127"/>
              <a:ea typeface="Gungsuh" pitchFamily="18" charset="-127"/>
            </a:endParaRPr>
          </a:p>
        </p:txBody>
      </p:sp>
      <p:sp>
        <p:nvSpPr>
          <p:cNvPr id="13" name="橢圓 12"/>
          <p:cNvSpPr/>
          <p:nvPr/>
        </p:nvSpPr>
        <p:spPr>
          <a:xfrm rot="500981">
            <a:off x="1112381" y="2981276"/>
            <a:ext cx="1846580" cy="1081980"/>
          </a:xfrm>
          <a:prstGeom prst="ellipse">
            <a:avLst/>
          </a:prstGeom>
          <a:ln/>
        </p:spPr>
        <p:style>
          <a:lnRef idx="0">
            <a:schemeClr val="accent2"/>
          </a:lnRef>
          <a:fillRef idx="3">
            <a:schemeClr val="accent2"/>
          </a:fillRef>
          <a:effectRef idx="3">
            <a:schemeClr val="accent2"/>
          </a:effectRef>
          <a:fontRef idx="minor">
            <a:schemeClr val="lt1"/>
          </a:fontRef>
        </p:style>
        <p:txBody>
          <a:bodyPr wrap="none">
            <a:spAutoFit/>
          </a:bodyPr>
          <a:lstStyle/>
          <a:p>
            <a:r>
              <a:rPr lang="zh-TW" altLang="en-US" sz="4400" b="1" dirty="0" smtClean="0">
                <a:solidFill>
                  <a:schemeClr val="bg1"/>
                </a:solidFill>
                <a:latin typeface="微軟正黑體" pitchFamily="34" charset="-120"/>
                <a:ea typeface="微軟正黑體" pitchFamily="34" charset="-120"/>
              </a:rPr>
              <a:t>國家</a:t>
            </a:r>
            <a:endParaRPr lang="zh-TW" altLang="en-US" sz="4400" b="1" dirty="0">
              <a:solidFill>
                <a:schemeClr val="bg1"/>
              </a:solidFill>
              <a:latin typeface="微軟正黑體" pitchFamily="34" charset="-120"/>
              <a:ea typeface="微軟正黑體" pitchFamily="34" charset="-120"/>
            </a:endParaRPr>
          </a:p>
        </p:txBody>
      </p:sp>
      <p:sp>
        <p:nvSpPr>
          <p:cNvPr id="14" name="橢圓 13"/>
          <p:cNvSpPr/>
          <p:nvPr/>
        </p:nvSpPr>
        <p:spPr>
          <a:xfrm rot="20808009">
            <a:off x="494676" y="4993691"/>
            <a:ext cx="1846580" cy="1081980"/>
          </a:xfrm>
          <a:prstGeom prst="ellipse">
            <a:avLst/>
          </a:prstGeom>
          <a:ln/>
        </p:spPr>
        <p:style>
          <a:lnRef idx="0">
            <a:schemeClr val="accent6"/>
          </a:lnRef>
          <a:fillRef idx="3">
            <a:schemeClr val="accent6"/>
          </a:fillRef>
          <a:effectRef idx="3">
            <a:schemeClr val="accent6"/>
          </a:effectRef>
          <a:fontRef idx="minor">
            <a:schemeClr val="lt1"/>
          </a:fontRef>
        </p:style>
        <p:txBody>
          <a:bodyPr wrap="none">
            <a:spAutoFit/>
          </a:bodyPr>
          <a:lstStyle/>
          <a:p>
            <a:r>
              <a:rPr lang="zh-TW" altLang="en-US" sz="4400" b="1" dirty="0" smtClean="0">
                <a:solidFill>
                  <a:schemeClr val="bg1"/>
                </a:solidFill>
                <a:latin typeface="微軟正黑體" pitchFamily="34" charset="-120"/>
                <a:ea typeface="微軟正黑體" pitchFamily="34" charset="-120"/>
              </a:rPr>
              <a:t>尋寶</a:t>
            </a:r>
            <a:endParaRPr lang="zh-TW" altLang="en-US" sz="4400" b="1" dirty="0">
              <a:solidFill>
                <a:schemeClr val="bg1"/>
              </a:solidFill>
              <a:latin typeface="微軟正黑體" pitchFamily="34" charset="-120"/>
              <a:ea typeface="微軟正黑體" pitchFamily="34" charset="-120"/>
            </a:endParaRPr>
          </a:p>
        </p:txBody>
      </p:sp>
      <p:sp>
        <p:nvSpPr>
          <p:cNvPr id="15" name="橢圓 14"/>
          <p:cNvSpPr/>
          <p:nvPr/>
        </p:nvSpPr>
        <p:spPr>
          <a:xfrm rot="20808009">
            <a:off x="6183308" y="529194"/>
            <a:ext cx="1846580" cy="1081980"/>
          </a:xfrm>
          <a:prstGeom prst="ellipse">
            <a:avLst/>
          </a:prstGeom>
          <a:ln/>
        </p:spPr>
        <p:style>
          <a:lnRef idx="0">
            <a:schemeClr val="accent3"/>
          </a:lnRef>
          <a:fillRef idx="3">
            <a:schemeClr val="accent3"/>
          </a:fillRef>
          <a:effectRef idx="3">
            <a:schemeClr val="accent3"/>
          </a:effectRef>
          <a:fontRef idx="minor">
            <a:schemeClr val="lt1"/>
          </a:fontRef>
        </p:style>
        <p:txBody>
          <a:bodyPr wrap="none">
            <a:spAutoFit/>
          </a:bodyPr>
          <a:lstStyle/>
          <a:p>
            <a:r>
              <a:rPr lang="zh-TW" altLang="en-US" sz="4400" b="1" dirty="0" smtClean="0">
                <a:solidFill>
                  <a:schemeClr val="bg1"/>
                </a:solidFill>
                <a:latin typeface="微軟正黑體" pitchFamily="34" charset="-120"/>
                <a:ea typeface="微軟正黑體" pitchFamily="34" charset="-120"/>
              </a:rPr>
              <a:t>探險</a:t>
            </a:r>
            <a:endParaRPr lang="zh-TW" altLang="en-US" sz="4400" b="1" dirty="0">
              <a:solidFill>
                <a:schemeClr val="bg1"/>
              </a:solidFill>
              <a:latin typeface="微軟正黑體" pitchFamily="34" charset="-120"/>
              <a:ea typeface="微軟正黑體" pitchFamily="34" charset="-120"/>
            </a:endParaRPr>
          </a:p>
        </p:txBody>
      </p:sp>
      <p:sp>
        <p:nvSpPr>
          <p:cNvPr id="16" name="橢圓 15"/>
          <p:cNvSpPr/>
          <p:nvPr/>
        </p:nvSpPr>
        <p:spPr>
          <a:xfrm rot="20808009">
            <a:off x="6327325" y="5209714"/>
            <a:ext cx="1846580" cy="1081980"/>
          </a:xfrm>
          <a:prstGeom prst="ellipse">
            <a:avLst/>
          </a:prstGeom>
          <a:ln/>
        </p:spPr>
        <p:style>
          <a:lnRef idx="0">
            <a:schemeClr val="accent4"/>
          </a:lnRef>
          <a:fillRef idx="3">
            <a:schemeClr val="accent4"/>
          </a:fillRef>
          <a:effectRef idx="3">
            <a:schemeClr val="accent4"/>
          </a:effectRef>
          <a:fontRef idx="minor">
            <a:schemeClr val="lt1"/>
          </a:fontRef>
        </p:style>
        <p:txBody>
          <a:bodyPr wrap="none">
            <a:spAutoFit/>
          </a:bodyPr>
          <a:lstStyle/>
          <a:p>
            <a:r>
              <a:rPr lang="zh-TW" altLang="en-US" sz="4400" b="1" dirty="0" smtClean="0">
                <a:solidFill>
                  <a:schemeClr val="bg1"/>
                </a:solidFill>
                <a:latin typeface="微軟正黑體" pitchFamily="34" charset="-120"/>
                <a:ea typeface="微軟正黑體" pitchFamily="34" charset="-120"/>
              </a:rPr>
              <a:t>考古</a:t>
            </a:r>
            <a:endParaRPr lang="zh-TW" altLang="en-US" sz="4400" b="1" dirty="0">
              <a:solidFill>
                <a:schemeClr val="bg1"/>
              </a:solidFill>
              <a:latin typeface="微軟正黑體" pitchFamily="34" charset="-120"/>
              <a:ea typeface="微軟正黑體" pitchFamily="34" charset="-120"/>
            </a:endParaRPr>
          </a:p>
        </p:txBody>
      </p:sp>
      <p:sp>
        <p:nvSpPr>
          <p:cNvPr id="17" name="橢圓 16"/>
          <p:cNvSpPr/>
          <p:nvPr/>
        </p:nvSpPr>
        <p:spPr>
          <a:xfrm rot="479706">
            <a:off x="7231149" y="2904089"/>
            <a:ext cx="1846580" cy="1081980"/>
          </a:xfrm>
          <a:prstGeom prst="ellipse">
            <a:avLst/>
          </a:prstGeom>
          <a:ln/>
        </p:spPr>
        <p:style>
          <a:lnRef idx="0">
            <a:schemeClr val="dk1"/>
          </a:lnRef>
          <a:fillRef idx="3">
            <a:schemeClr val="dk1"/>
          </a:fillRef>
          <a:effectRef idx="3">
            <a:schemeClr val="dk1"/>
          </a:effectRef>
          <a:fontRef idx="minor">
            <a:schemeClr val="lt1"/>
          </a:fontRef>
        </p:style>
        <p:txBody>
          <a:bodyPr wrap="none">
            <a:spAutoFit/>
          </a:bodyPr>
          <a:lstStyle/>
          <a:p>
            <a:r>
              <a:rPr lang="zh-TW" altLang="en-US" sz="4400" b="1" dirty="0" smtClean="0">
                <a:solidFill>
                  <a:schemeClr val="bg1"/>
                </a:solidFill>
                <a:latin typeface="微軟正黑體" pitchFamily="34" charset="-120"/>
                <a:ea typeface="微軟正黑體" pitchFamily="34" charset="-120"/>
              </a:rPr>
              <a:t>美食</a:t>
            </a:r>
            <a:endParaRPr lang="zh-TW" altLang="en-US" sz="4400" b="1" dirty="0">
              <a:solidFill>
                <a:schemeClr val="bg1"/>
              </a:solidFill>
              <a:latin typeface="微軟正黑體" pitchFamily="34" charset="-120"/>
              <a:ea typeface="微軟正黑體" pitchFamily="34" charset="-120"/>
            </a:endParaRPr>
          </a:p>
        </p:txBody>
      </p:sp>
      <p:sp>
        <p:nvSpPr>
          <p:cNvPr id="18" name="橢圓 17"/>
          <p:cNvSpPr/>
          <p:nvPr/>
        </p:nvSpPr>
        <p:spPr>
          <a:xfrm rot="500981">
            <a:off x="558971" y="3894771"/>
            <a:ext cx="486556" cy="302955"/>
          </a:xfrm>
          <a:prstGeom prst="ellipse">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endParaRPr lang="zh-TW" altLang="en-US" sz="800" b="1" dirty="0">
              <a:solidFill>
                <a:schemeClr val="bg1"/>
              </a:solidFill>
              <a:latin typeface="微軟正黑體" pitchFamily="34" charset="-120"/>
              <a:ea typeface="微軟正黑體" pitchFamily="34" charset="-120"/>
            </a:endParaRPr>
          </a:p>
        </p:txBody>
      </p:sp>
      <p:sp>
        <p:nvSpPr>
          <p:cNvPr id="19" name="橢圓 18"/>
          <p:cNvSpPr/>
          <p:nvPr/>
        </p:nvSpPr>
        <p:spPr>
          <a:xfrm rot="500981">
            <a:off x="8191818" y="294370"/>
            <a:ext cx="486556" cy="302955"/>
          </a:xfrm>
          <a:prstGeom prst="ellipse">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endParaRPr lang="zh-TW" altLang="en-US" sz="800" b="1" dirty="0">
              <a:solidFill>
                <a:schemeClr val="bg1"/>
              </a:solidFill>
              <a:latin typeface="微軟正黑體" pitchFamily="34" charset="-120"/>
              <a:ea typeface="微軟正黑體" pitchFamily="34" charset="-120"/>
            </a:endParaRPr>
          </a:p>
        </p:txBody>
      </p:sp>
      <p:sp>
        <p:nvSpPr>
          <p:cNvPr id="20" name="橢圓 19"/>
          <p:cNvSpPr/>
          <p:nvPr/>
        </p:nvSpPr>
        <p:spPr>
          <a:xfrm rot="500981">
            <a:off x="2647202" y="294370"/>
            <a:ext cx="486556" cy="302955"/>
          </a:xfrm>
          <a:prstGeom prst="ellipse">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endParaRPr lang="zh-TW" altLang="en-US" sz="800" b="1" dirty="0">
              <a:solidFill>
                <a:schemeClr val="bg1"/>
              </a:solidFill>
              <a:latin typeface="微軟正黑體" pitchFamily="34" charset="-120"/>
              <a:ea typeface="微軟正黑體" pitchFamily="34" charset="-120"/>
            </a:endParaRPr>
          </a:p>
        </p:txBody>
      </p:sp>
      <p:sp>
        <p:nvSpPr>
          <p:cNvPr id="21" name="橢圓 20"/>
          <p:cNvSpPr/>
          <p:nvPr/>
        </p:nvSpPr>
        <p:spPr>
          <a:xfrm rot="500981">
            <a:off x="8407842" y="6271033"/>
            <a:ext cx="486556" cy="302955"/>
          </a:xfrm>
          <a:prstGeom prst="ellipse">
            <a:avLst/>
          </a:prstGeom>
          <a:ln>
            <a:noFill/>
          </a:ln>
        </p:spPr>
        <p:style>
          <a:lnRef idx="1">
            <a:schemeClr val="accent3"/>
          </a:lnRef>
          <a:fillRef idx="2">
            <a:schemeClr val="accent3"/>
          </a:fillRef>
          <a:effectRef idx="1">
            <a:schemeClr val="accent3"/>
          </a:effectRef>
          <a:fontRef idx="minor">
            <a:schemeClr val="dk1"/>
          </a:fontRef>
        </p:style>
        <p:txBody>
          <a:bodyPr wrap="square">
            <a:spAutoFit/>
          </a:bodyPr>
          <a:lstStyle/>
          <a:p>
            <a:endParaRPr lang="zh-TW" altLang="en-US" sz="800" b="1" dirty="0">
              <a:solidFill>
                <a:schemeClr val="bg1"/>
              </a:solidFill>
              <a:latin typeface="微軟正黑體" pitchFamily="34" charset="-120"/>
              <a:ea typeface="微軟正黑體" pitchFamily="34" charset="-120"/>
            </a:endParaRPr>
          </a:p>
        </p:txBody>
      </p:sp>
      <p:sp>
        <p:nvSpPr>
          <p:cNvPr id="22" name="橢圓 21"/>
          <p:cNvSpPr/>
          <p:nvPr/>
        </p:nvSpPr>
        <p:spPr>
          <a:xfrm rot="500981">
            <a:off x="2935233" y="2886658"/>
            <a:ext cx="486556" cy="302955"/>
          </a:xfrm>
          <a:prstGeom prst="ellipse">
            <a:avLst/>
          </a:prstGeom>
          <a:ln>
            <a:noFill/>
          </a:ln>
        </p:spPr>
        <p:style>
          <a:lnRef idx="1">
            <a:schemeClr val="accent4"/>
          </a:lnRef>
          <a:fillRef idx="2">
            <a:schemeClr val="accent4"/>
          </a:fillRef>
          <a:effectRef idx="1">
            <a:schemeClr val="accent4"/>
          </a:effectRef>
          <a:fontRef idx="minor">
            <a:schemeClr val="dk1"/>
          </a:fontRef>
        </p:style>
        <p:txBody>
          <a:bodyPr wrap="square">
            <a:spAutoFit/>
          </a:bodyPr>
          <a:lstStyle/>
          <a:p>
            <a:endParaRPr lang="zh-TW" altLang="en-US" sz="800" b="1" dirty="0">
              <a:solidFill>
                <a:schemeClr val="bg1"/>
              </a:solidFill>
              <a:latin typeface="微軟正黑體" pitchFamily="34" charset="-120"/>
              <a:ea typeface="微軟正黑體" pitchFamily="34" charset="-120"/>
            </a:endParaRPr>
          </a:p>
        </p:txBody>
      </p:sp>
      <p:sp>
        <p:nvSpPr>
          <p:cNvPr id="23" name="橢圓 22"/>
          <p:cNvSpPr/>
          <p:nvPr/>
        </p:nvSpPr>
        <p:spPr>
          <a:xfrm rot="500981">
            <a:off x="6607642" y="3606739"/>
            <a:ext cx="486556" cy="302955"/>
          </a:xfrm>
          <a:prstGeom prst="ellipse">
            <a:avLst/>
          </a:prstGeom>
          <a:ln>
            <a:noFill/>
          </a:ln>
        </p:spPr>
        <p:style>
          <a:lnRef idx="1">
            <a:schemeClr val="accent6"/>
          </a:lnRef>
          <a:fillRef idx="2">
            <a:schemeClr val="accent6"/>
          </a:fillRef>
          <a:effectRef idx="1">
            <a:schemeClr val="accent6"/>
          </a:effectRef>
          <a:fontRef idx="minor">
            <a:schemeClr val="dk1"/>
          </a:fontRef>
        </p:style>
        <p:txBody>
          <a:bodyPr wrap="square">
            <a:spAutoFit/>
          </a:bodyPr>
          <a:lstStyle/>
          <a:p>
            <a:endParaRPr lang="zh-TW" altLang="en-US" sz="800" b="1" dirty="0">
              <a:solidFill>
                <a:schemeClr val="bg1"/>
              </a:solidFill>
              <a:latin typeface="微軟正黑體" pitchFamily="34" charset="-120"/>
              <a:ea typeface="微軟正黑體" pitchFamily="34" charset="-120"/>
            </a:endParaRPr>
          </a:p>
        </p:txBody>
      </p:sp>
      <p:sp>
        <p:nvSpPr>
          <p:cNvPr id="24" name="橢圓 23"/>
          <p:cNvSpPr/>
          <p:nvPr/>
        </p:nvSpPr>
        <p:spPr>
          <a:xfrm rot="500981">
            <a:off x="7831778" y="1734530"/>
            <a:ext cx="486556" cy="302955"/>
          </a:xfrm>
          <a:prstGeom prst="ellipse">
            <a:avLst/>
          </a:prstGeom>
          <a:ln>
            <a:noFill/>
          </a:ln>
        </p:spPr>
        <p:style>
          <a:lnRef idx="1">
            <a:schemeClr val="accent5"/>
          </a:lnRef>
          <a:fillRef idx="2">
            <a:schemeClr val="accent5"/>
          </a:fillRef>
          <a:effectRef idx="1">
            <a:schemeClr val="accent5"/>
          </a:effectRef>
          <a:fontRef idx="minor">
            <a:schemeClr val="dk1"/>
          </a:fontRef>
        </p:style>
        <p:txBody>
          <a:bodyPr wrap="square">
            <a:spAutoFit/>
          </a:bodyPr>
          <a:lstStyle/>
          <a:p>
            <a:endParaRPr lang="zh-TW" altLang="en-US" sz="800" b="1" dirty="0">
              <a:solidFill>
                <a:schemeClr val="bg1"/>
              </a:solidFill>
              <a:latin typeface="微軟正黑體" pitchFamily="34" charset="-120"/>
              <a:ea typeface="微軟正黑體" pitchFamily="34" charset="-120"/>
            </a:endParaRPr>
          </a:p>
        </p:txBody>
      </p:sp>
      <p:sp>
        <p:nvSpPr>
          <p:cNvPr id="25" name="橢圓 24"/>
          <p:cNvSpPr/>
          <p:nvPr/>
        </p:nvSpPr>
        <p:spPr>
          <a:xfrm rot="500981">
            <a:off x="1927122" y="6199026"/>
            <a:ext cx="486556" cy="302955"/>
          </a:xfrm>
          <a:prstGeom prst="ellipse">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endParaRPr lang="zh-TW" altLang="en-US" sz="800" b="1" dirty="0">
              <a:solidFill>
                <a:schemeClr val="bg1"/>
              </a:solidFill>
              <a:latin typeface="微軟正黑體" pitchFamily="34" charset="-120"/>
              <a:ea typeface="微軟正黑體" pitchFamily="34" charset="-120"/>
            </a:endParaRPr>
          </a:p>
        </p:txBody>
      </p:sp>
      <p:sp>
        <p:nvSpPr>
          <p:cNvPr id="26" name="橢圓 25"/>
          <p:cNvSpPr/>
          <p:nvPr/>
        </p:nvSpPr>
        <p:spPr>
          <a:xfrm rot="500981">
            <a:off x="342946" y="1806538"/>
            <a:ext cx="486556" cy="302955"/>
          </a:xfrm>
          <a:prstGeom prst="ellipse">
            <a:avLst/>
          </a:prstGeom>
          <a:ln>
            <a:noFill/>
          </a:ln>
        </p:spPr>
        <p:style>
          <a:lnRef idx="1">
            <a:schemeClr val="accent3"/>
          </a:lnRef>
          <a:fillRef idx="2">
            <a:schemeClr val="accent3"/>
          </a:fillRef>
          <a:effectRef idx="1">
            <a:schemeClr val="accent3"/>
          </a:effectRef>
          <a:fontRef idx="minor">
            <a:schemeClr val="dk1"/>
          </a:fontRef>
        </p:style>
        <p:txBody>
          <a:bodyPr wrap="square">
            <a:spAutoFit/>
          </a:bodyPr>
          <a:lstStyle/>
          <a:p>
            <a:endParaRPr lang="zh-TW" altLang="en-US" sz="800" b="1"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4)">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4)">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4)">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4)">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4)">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
                                        <p:tgtEl>
                                          <p:spTgt spid="12"/>
                                        </p:tgtEl>
                                      </p:cBhvr>
                                    </p:animEffect>
                                    <p:anim calcmode="lin" valueType="num">
                                      <p:cBhvr>
                                        <p:cTn id="38" dur="800" fill="hold"/>
                                        <p:tgtEl>
                                          <p:spTgt spid="12"/>
                                        </p:tgtEl>
                                        <p:attrNameLst>
                                          <p:attrName>ppt_x</p:attrName>
                                        </p:attrNameLst>
                                      </p:cBhvr>
                                      <p:tavLst>
                                        <p:tav tm="0">
                                          <p:val>
                                            <p:strVal val="#ppt_x"/>
                                          </p:val>
                                        </p:tav>
                                        <p:tav tm="100000">
                                          <p:val>
                                            <p:strVal val="#ppt_x"/>
                                          </p:val>
                                        </p:tav>
                                      </p:tavLst>
                                    </p:anim>
                                    <p:anim calcmode="lin" valueType="num">
                                      <p:cBhvr>
                                        <p:cTn id="39" dur="800" fill="hold"/>
                                        <p:tgtEl>
                                          <p:spTgt spid="12"/>
                                        </p:tgtEl>
                                        <p:attrNameLst>
                                          <p:attrName>ppt_y</p:attrName>
                                        </p:attrNameLst>
                                      </p:cBhvr>
                                      <p:tavLst>
                                        <p:tav tm="0">
                                          <p:val>
                                            <p:strVal val="#ppt_y+0.31"/>
                                          </p:val>
                                        </p:tav>
                                        <p:tav tm="100000">
                                          <p:val>
                                            <p:strVal val="#ppt_y+0.31"/>
                                          </p:val>
                                        </p:tav>
                                      </p:tavLst>
                                    </p:anim>
                                    <p:anim calcmode="lin" valueType="num">
                                      <p:cBhvr>
                                        <p:cTn id="40" dur="1200" decel="50000" fill="hold">
                                          <p:stCondLst>
                                            <p:cond delay="8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1200" decel="50000" fill="hold">
                                          <p:stCondLst>
                                            <p:cond delay="8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animBg="1"/>
      <p:bldP spid="14" grpId="0" animBg="1"/>
      <p:bldP spid="15" grpId="0" animBg="1"/>
      <p:bldP spid="1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251519" y="3429001"/>
            <a:ext cx="8856993" cy="86409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23528" y="2132856"/>
            <a:ext cx="8399912" cy="1152128"/>
          </a:xfrm>
          <a:prstGeom prst="rect">
            <a:avLst/>
          </a:prstGeom>
          <a:noFill/>
          <a:ln w="9525">
            <a:noFill/>
            <a:miter lim="800000"/>
            <a:headEnd/>
            <a:tailEnd/>
          </a:ln>
        </p:spPr>
      </p:pic>
      <p:sp>
        <p:nvSpPr>
          <p:cNvPr id="2" name="標題 1"/>
          <p:cNvSpPr>
            <a:spLocks noGrp="1"/>
          </p:cNvSpPr>
          <p:nvPr>
            <p:ph type="title"/>
          </p:nvPr>
        </p:nvSpPr>
        <p:spPr>
          <a:xfrm>
            <a:off x="3851920" y="413792"/>
            <a:ext cx="3888432" cy="1143000"/>
          </a:xfrm>
        </p:spPr>
        <p:txBody>
          <a:bodyPr/>
          <a:lstStyle/>
          <a:p>
            <a:r>
              <a:rPr lang="zh-TW" altLang="en-US" dirty="0" smtClean="0">
                <a:latin typeface="微軟正黑體" pitchFamily="34" charset="-120"/>
                <a:ea typeface="微軟正黑體" pitchFamily="34" charset="-120"/>
              </a:rPr>
              <a:t>第四個麵包屑</a:t>
            </a:r>
            <a:endParaRPr lang="zh-TW" altLang="en-US" dirty="0">
              <a:latin typeface="微軟正黑體" pitchFamily="34" charset="-120"/>
              <a:ea typeface="微軟正黑體" pitchFamily="34" charset="-120"/>
            </a:endParaRPr>
          </a:p>
        </p:txBody>
      </p:sp>
      <p:pic>
        <p:nvPicPr>
          <p:cNvPr id="5" name="Picture 8" descr="面包, 面包店, 包子, 早餐"/>
          <p:cNvPicPr>
            <a:picLocks noChangeAspect="1" noChangeArrowheads="1"/>
          </p:cNvPicPr>
          <p:nvPr/>
        </p:nvPicPr>
        <p:blipFill>
          <a:blip r:embed="rId5" cstate="print"/>
          <a:srcRect/>
          <a:stretch>
            <a:fillRect/>
          </a:stretch>
        </p:blipFill>
        <p:spPr bwMode="auto">
          <a:xfrm>
            <a:off x="467544" y="332656"/>
            <a:ext cx="3033464" cy="1516732"/>
          </a:xfrm>
          <a:prstGeom prst="rect">
            <a:avLst/>
          </a:prstGeom>
          <a:noFill/>
        </p:spPr>
      </p:pic>
      <p:pic>
        <p:nvPicPr>
          <p:cNvPr id="40964" name="Picture 4"/>
          <p:cNvPicPr>
            <a:picLocks noChangeAspect="1" noChangeArrowheads="1"/>
          </p:cNvPicPr>
          <p:nvPr/>
        </p:nvPicPr>
        <p:blipFill>
          <a:blip r:embed="rId6" cstate="print"/>
          <a:srcRect/>
          <a:stretch>
            <a:fillRect/>
          </a:stretch>
        </p:blipFill>
        <p:spPr bwMode="auto">
          <a:xfrm>
            <a:off x="1907704" y="4437112"/>
            <a:ext cx="6467475" cy="1924050"/>
          </a:xfrm>
          <a:prstGeom prst="rect">
            <a:avLst/>
          </a:prstGeom>
          <a:noFill/>
          <a:ln w="9525">
            <a:noFill/>
            <a:miter lim="800000"/>
            <a:headEnd/>
            <a:tailEnd/>
          </a:ln>
        </p:spPr>
      </p:pic>
      <p:sp>
        <p:nvSpPr>
          <p:cNvPr id="10" name="弧形向右箭號 9"/>
          <p:cNvSpPr/>
          <p:nvPr/>
        </p:nvSpPr>
        <p:spPr>
          <a:xfrm rot="19109432">
            <a:off x="827584" y="4653136"/>
            <a:ext cx="792088" cy="1368152"/>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solidFill>
                <a:schemeClr val="tx1"/>
              </a:solidFill>
            </a:endParaRPr>
          </a:p>
        </p:txBody>
      </p:sp>
      <p:pic>
        <p:nvPicPr>
          <p:cNvPr id="1026" name="Picture 2"/>
          <p:cNvPicPr>
            <a:picLocks noChangeAspect="1" noChangeArrowheads="1"/>
          </p:cNvPicPr>
          <p:nvPr/>
        </p:nvPicPr>
        <p:blipFill>
          <a:blip r:embed="rId7" cstate="print"/>
          <a:srcRect/>
          <a:stretch>
            <a:fillRect/>
          </a:stretch>
        </p:blipFill>
        <p:spPr bwMode="auto">
          <a:xfrm>
            <a:off x="1547664" y="3717032"/>
            <a:ext cx="1800200" cy="283178"/>
          </a:xfrm>
          <a:prstGeom prst="rect">
            <a:avLst/>
          </a:prstGeom>
          <a:noFill/>
          <a:ln w="9525">
            <a:noFill/>
            <a:miter lim="800000"/>
            <a:headEnd/>
            <a:tailEnd/>
          </a:ln>
        </p:spPr>
      </p:pic>
      <p:pic>
        <p:nvPicPr>
          <p:cNvPr id="9" name="Picture 2"/>
          <p:cNvPicPr>
            <a:picLocks noChangeAspect="1" noChangeArrowheads="1"/>
          </p:cNvPicPr>
          <p:nvPr/>
        </p:nvPicPr>
        <p:blipFill>
          <a:blip r:embed="rId7" cstate="print"/>
          <a:srcRect/>
          <a:stretch>
            <a:fillRect/>
          </a:stretch>
        </p:blipFill>
        <p:spPr bwMode="auto">
          <a:xfrm>
            <a:off x="2123728" y="2636912"/>
            <a:ext cx="1800200" cy="2831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nodeType="withEffect">
                                  <p:stCondLst>
                                    <p:cond delay="0"/>
                                  </p:stCondLst>
                                  <p:iterate type="lt">
                                    <p:tmPct val="0"/>
                                  </p:iterate>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ppt_x</p:attrName>
                                        </p:attrNameLst>
                                      </p:cBhvr>
                                      <p:tavLst>
                                        <p:tav tm="0">
                                          <p:val>
                                            <p:strVal val="#ppt_x-.2"/>
                                          </p:val>
                                        </p:tav>
                                        <p:tav tm="100000">
                                          <p:val>
                                            <p:strVal val="#ppt_x"/>
                                          </p:val>
                                        </p:tav>
                                      </p:tavLst>
                                    </p:anim>
                                    <p:anim calcmode="lin" valueType="num">
                                      <p:cBhvr>
                                        <p:cTn id="13"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40964"/>
                                        </p:tgtEl>
                                        <p:attrNameLst>
                                          <p:attrName>style.visibility</p:attrName>
                                        </p:attrNameLst>
                                      </p:cBhvr>
                                      <p:to>
                                        <p:strVal val="visible"/>
                                      </p:to>
                                    </p:set>
                                    <p:animEffect transition="in" filter="box(in)">
                                      <p:cBhvr>
                                        <p:cTn id="26" dur="1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683568" y="1844824"/>
            <a:ext cx="7921254" cy="4569346"/>
          </a:xfrm>
          <a:prstGeom prst="rect">
            <a:avLst/>
          </a:prstGeom>
          <a:noFill/>
          <a:ln w="9525">
            <a:noFill/>
            <a:miter lim="800000"/>
            <a:headEnd/>
            <a:tailEnd/>
          </a:ln>
        </p:spPr>
      </p:pic>
      <p:sp>
        <p:nvSpPr>
          <p:cNvPr id="2" name="標題 1"/>
          <p:cNvSpPr>
            <a:spLocks noGrp="1"/>
          </p:cNvSpPr>
          <p:nvPr>
            <p:ph type="title"/>
          </p:nvPr>
        </p:nvSpPr>
        <p:spPr>
          <a:xfrm>
            <a:off x="3851920" y="413792"/>
            <a:ext cx="3888432" cy="1143000"/>
          </a:xfrm>
        </p:spPr>
        <p:txBody>
          <a:bodyPr/>
          <a:lstStyle/>
          <a:p>
            <a:r>
              <a:rPr lang="zh-TW" altLang="en-US" dirty="0" smtClean="0">
                <a:latin typeface="微軟正黑體" pitchFamily="34" charset="-120"/>
                <a:ea typeface="微軟正黑體" pitchFamily="34" charset="-120"/>
              </a:rPr>
              <a:t>第四個麵包屑</a:t>
            </a:r>
            <a:endParaRPr lang="zh-TW" altLang="en-US" dirty="0">
              <a:latin typeface="微軟正黑體" pitchFamily="34" charset="-120"/>
              <a:ea typeface="微軟正黑體" pitchFamily="34" charset="-120"/>
            </a:endParaRPr>
          </a:p>
        </p:txBody>
      </p:sp>
      <p:pic>
        <p:nvPicPr>
          <p:cNvPr id="5" name="Picture 8" descr="面包, 面包店, 包子, 早餐"/>
          <p:cNvPicPr>
            <a:picLocks noChangeAspect="1" noChangeArrowheads="1"/>
          </p:cNvPicPr>
          <p:nvPr/>
        </p:nvPicPr>
        <p:blipFill>
          <a:blip r:embed="rId4" cstate="print"/>
          <a:srcRect/>
          <a:stretch>
            <a:fillRect/>
          </a:stretch>
        </p:blipFill>
        <p:spPr bwMode="auto">
          <a:xfrm>
            <a:off x="467544" y="332656"/>
            <a:ext cx="3033464" cy="1516732"/>
          </a:xfrm>
          <a:prstGeom prst="rect">
            <a:avLst/>
          </a:prstGeom>
          <a:noFill/>
        </p:spPr>
      </p:pic>
      <p:pic>
        <p:nvPicPr>
          <p:cNvPr id="7" name="Picture 3" descr="C:\Users\a11121\Desktop\布卡.jpg"/>
          <p:cNvPicPr>
            <a:picLocks noChangeAspect="1" noChangeArrowheads="1"/>
          </p:cNvPicPr>
          <p:nvPr/>
        </p:nvPicPr>
        <p:blipFill>
          <a:blip r:embed="rId5" cstate="print">
            <a:clrChange>
              <a:clrFrom>
                <a:srgbClr val="FFFFFF"/>
              </a:clrFrom>
              <a:clrTo>
                <a:srgbClr val="FFFFFF">
                  <a:alpha val="0"/>
                </a:srgbClr>
              </a:clrTo>
            </a:clrChange>
          </a:blip>
          <a:srcRect r="53243" b="19793"/>
          <a:stretch>
            <a:fillRect/>
          </a:stretch>
        </p:blipFill>
        <p:spPr bwMode="auto">
          <a:xfrm rot="815590">
            <a:off x="4475863" y="2847747"/>
            <a:ext cx="4104456" cy="3960440"/>
          </a:xfrm>
          <a:prstGeom prst="rect">
            <a:avLst/>
          </a:prstGeom>
          <a:noFill/>
        </p:spPr>
      </p:pic>
      <p:sp>
        <p:nvSpPr>
          <p:cNvPr id="9" name="橢圓 8"/>
          <p:cNvSpPr/>
          <p:nvPr/>
        </p:nvSpPr>
        <p:spPr>
          <a:xfrm>
            <a:off x="4067944" y="3212976"/>
            <a:ext cx="1152128" cy="9361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圖說文字 7"/>
          <p:cNvSpPr/>
          <p:nvPr/>
        </p:nvSpPr>
        <p:spPr>
          <a:xfrm>
            <a:off x="2411760" y="5157192"/>
            <a:ext cx="2664296" cy="1080120"/>
          </a:xfrm>
          <a:prstGeom prst="wedgeRoundRectCallout">
            <a:avLst>
              <a:gd name="adj1" fmla="val 67168"/>
              <a:gd name="adj2" fmla="val -5363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ysClr val="windowText" lastClr="000000"/>
                </a:solidFill>
                <a:latin typeface="微軟正黑體" pitchFamily="34" charset="-120"/>
                <a:ea typeface="微軟正黑體" pitchFamily="34" charset="-120"/>
              </a:rPr>
              <a:t>找到了！</a:t>
            </a:r>
            <a:endParaRPr lang="en-US" altLang="zh-TW" sz="2400" dirty="0" smtClean="0">
              <a:solidFill>
                <a:sysClr val="windowText" lastClr="000000"/>
              </a:solidFill>
              <a:latin typeface="微軟正黑體" pitchFamily="34" charset="-120"/>
              <a:ea typeface="微軟正黑體" pitchFamily="34" charset="-120"/>
            </a:endParaRPr>
          </a:p>
          <a:p>
            <a:pPr algn="ctr"/>
            <a:r>
              <a:rPr lang="zh-TW" altLang="en-US" sz="2400" dirty="0" smtClean="0">
                <a:solidFill>
                  <a:sysClr val="windowText" lastClr="000000"/>
                </a:solidFill>
                <a:latin typeface="微軟正黑體" pitchFamily="34" charset="-120"/>
                <a:ea typeface="微軟正黑體" pitchFamily="34" charset="-120"/>
              </a:rPr>
              <a:t>就在這裡！</a:t>
            </a:r>
            <a:endParaRPr lang="zh-TW" altLang="en-US" sz="2400" dirty="0">
              <a:solidFill>
                <a:sysClr val="windowText" lastClr="000000"/>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85" decel="100000"/>
                                        <p:tgtEl>
                                          <p:spTgt spid="9"/>
                                        </p:tgtEl>
                                      </p:cBhvr>
                                    </p:animEffect>
                                    <p:animScale>
                                      <p:cBhvr>
                                        <p:cTn id="8" dur="385" decel="100000"/>
                                        <p:tgtEl>
                                          <p:spTgt spid="9"/>
                                        </p:tgtEl>
                                      </p:cBhvr>
                                      <p:from x="10000" y="10000"/>
                                      <p:to x="200000" y="450000"/>
                                    </p:animScale>
                                    <p:animScale>
                                      <p:cBhvr>
                                        <p:cTn id="9" dur="615" accel="100000" fill="hold">
                                          <p:stCondLst>
                                            <p:cond delay="385"/>
                                          </p:stCondLst>
                                        </p:cTn>
                                        <p:tgtEl>
                                          <p:spTgt spid="9"/>
                                        </p:tgtEl>
                                      </p:cBhvr>
                                      <p:from x="200000" y="450000"/>
                                      <p:to x="100000" y="100000"/>
                                    </p:animScale>
                                    <p:set>
                                      <p:cBhvr>
                                        <p:cTn id="10" dur="385" fill="hold"/>
                                        <p:tgtEl>
                                          <p:spTgt spid="9"/>
                                        </p:tgtEl>
                                        <p:attrNameLst>
                                          <p:attrName>ppt_x</p:attrName>
                                        </p:attrNameLst>
                                      </p:cBhvr>
                                      <p:to>
                                        <p:strVal val="(0.5)"/>
                                      </p:to>
                                    </p:set>
                                    <p:anim from="(0.5)" to="(#ppt_x)" calcmode="lin" valueType="num">
                                      <p:cBhvr>
                                        <p:cTn id="11" dur="615" accel="100000" fill="hold">
                                          <p:stCondLst>
                                            <p:cond delay="385"/>
                                          </p:stCondLst>
                                        </p:cTn>
                                        <p:tgtEl>
                                          <p:spTgt spid="9"/>
                                        </p:tgtEl>
                                        <p:attrNameLst>
                                          <p:attrName>ppt_x</p:attrName>
                                        </p:attrNameLst>
                                      </p:cBhvr>
                                    </p:anim>
                                    <p:set>
                                      <p:cBhvr>
                                        <p:cTn id="12" dur="385" fill="hold"/>
                                        <p:tgtEl>
                                          <p:spTgt spid="9"/>
                                        </p:tgtEl>
                                        <p:attrNameLst>
                                          <p:attrName>ppt_y</p:attrName>
                                        </p:attrNameLst>
                                      </p:cBhvr>
                                      <p:to>
                                        <p:strVal val="(#ppt_y+0.4)"/>
                                      </p:to>
                                    </p:set>
                                    <p:anim from="(#ppt_y+0.4)" to="(#ppt_y)" calcmode="lin" valueType="num">
                                      <p:cBhvr>
                                        <p:cTn id="13" dur="615" accel="100000" fill="hold">
                                          <p:stCondLst>
                                            <p:cond delay="385"/>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a:stretch>
            <a:fillRect/>
          </a:stretch>
        </p:blipFill>
        <p:spPr bwMode="auto">
          <a:xfrm>
            <a:off x="144016" y="2636912"/>
            <a:ext cx="8892480" cy="2911046"/>
          </a:xfrm>
          <a:prstGeom prst="rect">
            <a:avLst/>
          </a:prstGeom>
          <a:noFill/>
          <a:ln w="9525">
            <a:noFill/>
            <a:miter lim="800000"/>
            <a:headEnd/>
            <a:tailEnd/>
          </a:ln>
        </p:spPr>
      </p:pic>
      <p:sp>
        <p:nvSpPr>
          <p:cNvPr id="2" name="標題 1"/>
          <p:cNvSpPr>
            <a:spLocks noGrp="1"/>
          </p:cNvSpPr>
          <p:nvPr>
            <p:ph type="title"/>
          </p:nvPr>
        </p:nvSpPr>
        <p:spPr>
          <a:xfrm>
            <a:off x="3851920" y="413792"/>
            <a:ext cx="3888432" cy="1143000"/>
          </a:xfrm>
        </p:spPr>
        <p:txBody>
          <a:bodyPr/>
          <a:lstStyle/>
          <a:p>
            <a:r>
              <a:rPr lang="zh-TW" altLang="en-US" dirty="0" smtClean="0">
                <a:latin typeface="微軟正黑體" pitchFamily="34" charset="-120"/>
                <a:ea typeface="微軟正黑體" pitchFamily="34" charset="-120"/>
              </a:rPr>
              <a:t>第四個麵包屑</a:t>
            </a:r>
            <a:endParaRPr lang="zh-TW" altLang="en-US" dirty="0">
              <a:latin typeface="微軟正黑體" pitchFamily="34" charset="-120"/>
              <a:ea typeface="微軟正黑體" pitchFamily="34" charset="-120"/>
            </a:endParaRPr>
          </a:p>
        </p:txBody>
      </p:sp>
      <p:pic>
        <p:nvPicPr>
          <p:cNvPr id="5" name="Picture 8" descr="面包, 面包店, 包子, 早餐"/>
          <p:cNvPicPr>
            <a:picLocks noChangeAspect="1" noChangeArrowheads="1"/>
          </p:cNvPicPr>
          <p:nvPr/>
        </p:nvPicPr>
        <p:blipFill>
          <a:blip r:embed="rId4" cstate="print"/>
          <a:srcRect/>
          <a:stretch>
            <a:fillRect/>
          </a:stretch>
        </p:blipFill>
        <p:spPr bwMode="auto">
          <a:xfrm>
            <a:off x="467544" y="332656"/>
            <a:ext cx="3033464" cy="1516732"/>
          </a:xfrm>
          <a:prstGeom prst="rect">
            <a:avLst/>
          </a:prstGeom>
          <a:noFill/>
        </p:spPr>
      </p:pic>
      <p:sp>
        <p:nvSpPr>
          <p:cNvPr id="9" name="橢圓 8"/>
          <p:cNvSpPr/>
          <p:nvPr/>
        </p:nvSpPr>
        <p:spPr>
          <a:xfrm>
            <a:off x="251520" y="4395830"/>
            <a:ext cx="1872208" cy="43204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51920" y="116632"/>
            <a:ext cx="3888432" cy="1143000"/>
          </a:xfrm>
        </p:spPr>
        <p:txBody>
          <a:bodyPr/>
          <a:lstStyle/>
          <a:p>
            <a:r>
              <a:rPr lang="zh-TW" altLang="en-US" dirty="0" smtClean="0">
                <a:latin typeface="微軟正黑體" pitchFamily="34" charset="-120"/>
                <a:ea typeface="微軟正黑體" pitchFamily="34" charset="-120"/>
              </a:rPr>
              <a:t>第四個麵包屑</a:t>
            </a:r>
            <a:endParaRPr lang="zh-TW" altLang="en-US" dirty="0">
              <a:latin typeface="微軟正黑體" pitchFamily="34" charset="-120"/>
              <a:ea typeface="微軟正黑體" pitchFamily="34" charset="-120"/>
            </a:endParaRPr>
          </a:p>
        </p:txBody>
      </p:sp>
      <p:pic>
        <p:nvPicPr>
          <p:cNvPr id="5" name="Picture 8" descr="面包, 面包店, 包子, 早餐"/>
          <p:cNvPicPr>
            <a:picLocks noChangeAspect="1" noChangeArrowheads="1"/>
          </p:cNvPicPr>
          <p:nvPr/>
        </p:nvPicPr>
        <p:blipFill>
          <a:blip r:embed="rId3" cstate="print"/>
          <a:srcRect/>
          <a:stretch>
            <a:fillRect/>
          </a:stretch>
        </p:blipFill>
        <p:spPr bwMode="auto">
          <a:xfrm>
            <a:off x="467544" y="332656"/>
            <a:ext cx="3033464" cy="1516732"/>
          </a:xfrm>
          <a:prstGeom prst="rect">
            <a:avLst/>
          </a:prstGeom>
          <a:noFill/>
        </p:spPr>
      </p:pic>
      <p:pic>
        <p:nvPicPr>
          <p:cNvPr id="43010" name="Picture 2"/>
          <p:cNvPicPr>
            <a:picLocks noChangeAspect="1" noChangeArrowheads="1"/>
          </p:cNvPicPr>
          <p:nvPr/>
        </p:nvPicPr>
        <p:blipFill>
          <a:blip r:embed="rId4" cstate="print"/>
          <a:srcRect/>
          <a:stretch>
            <a:fillRect/>
          </a:stretch>
        </p:blipFill>
        <p:spPr bwMode="auto">
          <a:xfrm>
            <a:off x="2555776" y="1124744"/>
            <a:ext cx="6336704" cy="545552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3528" y="4293096"/>
            <a:ext cx="2099782" cy="2276872"/>
          </a:xfrm>
          <a:prstGeom prst="rect">
            <a:avLst/>
          </a:prstGeom>
          <a:noFill/>
          <a:ln w="9525">
            <a:noFill/>
            <a:miter lim="800000"/>
            <a:headEnd/>
            <a:tailEnd/>
          </a:ln>
        </p:spPr>
      </p:pic>
      <p:sp>
        <p:nvSpPr>
          <p:cNvPr id="8" name="雲朵形圖說文字 7"/>
          <p:cNvSpPr/>
          <p:nvPr/>
        </p:nvSpPr>
        <p:spPr>
          <a:xfrm>
            <a:off x="179512" y="2276872"/>
            <a:ext cx="2520280" cy="1944216"/>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smtClean="0">
                <a:latin typeface="微軟正黑體" pitchFamily="34" charset="-120"/>
                <a:ea typeface="微軟正黑體" pitchFamily="34" charset="-120"/>
              </a:rPr>
              <a:t>今天看繪本好了！不過</a:t>
            </a:r>
            <a:r>
              <a:rPr lang="en-US" altLang="zh-TW"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在哪呢？幫我找一找！</a:t>
            </a:r>
            <a:endParaRPr lang="zh-TW" altLang="en-US" dirty="0">
              <a:latin typeface="微軟正黑體" pitchFamily="34" charset="-120"/>
              <a:ea typeface="微軟正黑體" pitchFamily="34" charset="-120"/>
            </a:endParaRPr>
          </a:p>
        </p:txBody>
      </p:sp>
      <p:sp>
        <p:nvSpPr>
          <p:cNvPr id="9" name="橢圓 8"/>
          <p:cNvSpPr/>
          <p:nvPr/>
        </p:nvSpPr>
        <p:spPr>
          <a:xfrm>
            <a:off x="3707904" y="4581128"/>
            <a:ext cx="237626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par>
                                <p:cTn id="11" presetID="4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385" decel="100000"/>
                                        <p:tgtEl>
                                          <p:spTgt spid="9"/>
                                        </p:tgtEl>
                                      </p:cBhvr>
                                    </p:animEffect>
                                    <p:animScale>
                                      <p:cBhvr>
                                        <p:cTn id="21" dur="385" decel="100000"/>
                                        <p:tgtEl>
                                          <p:spTgt spid="9"/>
                                        </p:tgtEl>
                                      </p:cBhvr>
                                      <p:from x="10000" y="10000"/>
                                      <p:to x="200000" y="450000"/>
                                    </p:animScale>
                                    <p:animScale>
                                      <p:cBhvr>
                                        <p:cTn id="22" dur="615" accel="100000" fill="hold">
                                          <p:stCondLst>
                                            <p:cond delay="385"/>
                                          </p:stCondLst>
                                        </p:cTn>
                                        <p:tgtEl>
                                          <p:spTgt spid="9"/>
                                        </p:tgtEl>
                                      </p:cBhvr>
                                      <p:from x="200000" y="450000"/>
                                      <p:to x="100000" y="100000"/>
                                    </p:animScale>
                                    <p:set>
                                      <p:cBhvr>
                                        <p:cTn id="23" dur="385" fill="hold"/>
                                        <p:tgtEl>
                                          <p:spTgt spid="9"/>
                                        </p:tgtEl>
                                        <p:attrNameLst>
                                          <p:attrName>ppt_x</p:attrName>
                                        </p:attrNameLst>
                                      </p:cBhvr>
                                      <p:to>
                                        <p:strVal val="(0.5)"/>
                                      </p:to>
                                    </p:set>
                                    <p:anim from="(0.5)" to="(#ppt_x)" calcmode="lin" valueType="num">
                                      <p:cBhvr>
                                        <p:cTn id="24" dur="615" accel="100000" fill="hold">
                                          <p:stCondLst>
                                            <p:cond delay="385"/>
                                          </p:stCondLst>
                                        </p:cTn>
                                        <p:tgtEl>
                                          <p:spTgt spid="9"/>
                                        </p:tgtEl>
                                        <p:attrNameLst>
                                          <p:attrName>ppt_x</p:attrName>
                                        </p:attrNameLst>
                                      </p:cBhvr>
                                    </p:anim>
                                    <p:set>
                                      <p:cBhvr>
                                        <p:cTn id="25" dur="385" fill="hold"/>
                                        <p:tgtEl>
                                          <p:spTgt spid="9"/>
                                        </p:tgtEl>
                                        <p:attrNameLst>
                                          <p:attrName>ppt_y</p:attrName>
                                        </p:attrNameLst>
                                      </p:cBhvr>
                                      <p:to>
                                        <p:strVal val="(#ppt_y+0.4)"/>
                                      </p:to>
                                    </p:set>
                                    <p:anim from="(#ppt_y+0.4)" to="(#ppt_y)" calcmode="lin" valueType="num">
                                      <p:cBhvr>
                                        <p:cTn id="26" dur="615" accel="100000" fill="hold">
                                          <p:stCondLst>
                                            <p:cond delay="385"/>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51920" y="116632"/>
            <a:ext cx="3888432" cy="1143000"/>
          </a:xfrm>
        </p:spPr>
        <p:txBody>
          <a:bodyPr/>
          <a:lstStyle/>
          <a:p>
            <a:r>
              <a:rPr lang="zh-TW" altLang="en-US" dirty="0" smtClean="0">
                <a:latin typeface="微軟正黑體" pitchFamily="34" charset="-120"/>
                <a:ea typeface="微軟正黑體" pitchFamily="34" charset="-120"/>
              </a:rPr>
              <a:t>第四個麵包屑</a:t>
            </a:r>
            <a:endParaRPr lang="zh-TW" altLang="en-US" dirty="0">
              <a:latin typeface="微軟正黑體" pitchFamily="34" charset="-120"/>
              <a:ea typeface="微軟正黑體" pitchFamily="34" charset="-120"/>
            </a:endParaRPr>
          </a:p>
        </p:txBody>
      </p:sp>
      <p:pic>
        <p:nvPicPr>
          <p:cNvPr id="5" name="Picture 8" descr="面包, 面包店, 包子, 早餐"/>
          <p:cNvPicPr>
            <a:picLocks noChangeAspect="1" noChangeArrowheads="1"/>
          </p:cNvPicPr>
          <p:nvPr/>
        </p:nvPicPr>
        <p:blipFill>
          <a:blip r:embed="rId3" cstate="print"/>
          <a:srcRect/>
          <a:stretch>
            <a:fillRect/>
          </a:stretch>
        </p:blipFill>
        <p:spPr bwMode="auto">
          <a:xfrm>
            <a:off x="539552" y="116632"/>
            <a:ext cx="3033464" cy="1516732"/>
          </a:xfrm>
          <a:prstGeom prst="rect">
            <a:avLst/>
          </a:prstGeom>
          <a:noFill/>
        </p:spPr>
      </p:pic>
      <p:pic>
        <p:nvPicPr>
          <p:cNvPr id="2050" name="Picture 2"/>
          <p:cNvPicPr>
            <a:picLocks noChangeAspect="1" noChangeArrowheads="1"/>
          </p:cNvPicPr>
          <p:nvPr/>
        </p:nvPicPr>
        <p:blipFill>
          <a:blip r:embed="rId4" cstate="print"/>
          <a:srcRect t="10956"/>
          <a:stretch>
            <a:fillRect/>
          </a:stretch>
        </p:blipFill>
        <p:spPr bwMode="auto">
          <a:xfrm>
            <a:off x="2051720" y="1052736"/>
            <a:ext cx="5616624" cy="5573394"/>
          </a:xfrm>
          <a:prstGeom prst="rect">
            <a:avLst/>
          </a:prstGeom>
          <a:noFill/>
          <a:ln w="9525">
            <a:noFill/>
            <a:miter lim="800000"/>
            <a:headEnd/>
            <a:tailEnd/>
          </a:ln>
        </p:spPr>
      </p:pic>
      <p:sp>
        <p:nvSpPr>
          <p:cNvPr id="6" name="橢圓 5"/>
          <p:cNvSpPr/>
          <p:nvPr/>
        </p:nvSpPr>
        <p:spPr>
          <a:xfrm>
            <a:off x="1691680" y="5805264"/>
            <a:ext cx="2376264" cy="2880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l="6743" r="6710"/>
          <a:stretch>
            <a:fillRect/>
          </a:stretch>
        </p:blipFill>
        <p:spPr bwMode="auto">
          <a:xfrm>
            <a:off x="35496" y="404664"/>
            <a:ext cx="8872638" cy="3744416"/>
          </a:xfrm>
          <a:prstGeom prst="rect">
            <a:avLst/>
          </a:prstGeom>
          <a:noFill/>
          <a:ln w="9525">
            <a:noFill/>
            <a:miter lim="800000"/>
            <a:headEnd/>
            <a:tailEnd/>
          </a:ln>
        </p:spPr>
      </p:pic>
      <p:pic>
        <p:nvPicPr>
          <p:cNvPr id="44036" name="Picture 4" descr="C:\Users\a11121\Desktop\跟著布卡來尋寶-圖書館尋寶記\未命名.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214958"/>
            <a:ext cx="4716016" cy="2643042"/>
          </a:xfrm>
          <a:prstGeom prst="rect">
            <a:avLst/>
          </a:prstGeom>
          <a:noFill/>
        </p:spPr>
      </p:pic>
      <p:sp>
        <p:nvSpPr>
          <p:cNvPr id="9" name="橢圓形圖說文字 8"/>
          <p:cNvSpPr/>
          <p:nvPr/>
        </p:nvSpPr>
        <p:spPr>
          <a:xfrm>
            <a:off x="4932040" y="3356992"/>
            <a:ext cx="3888432" cy="2088232"/>
          </a:xfrm>
          <a:prstGeom prst="wedgeEllipseCallout">
            <a:avLst>
              <a:gd name="adj1" fmla="val -58465"/>
              <a:gd name="adj2" fmla="val 743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solidFill>
                  <a:schemeClr val="tx1"/>
                </a:solidFill>
                <a:latin typeface="微軟正黑體" pitchFamily="34" charset="-120"/>
                <a:ea typeface="微軟正黑體" pitchFamily="34" charset="-120"/>
              </a:rPr>
              <a:t>竟然有通關密語！</a:t>
            </a:r>
            <a:r>
              <a:rPr lang="zh-TW" altLang="en-US" sz="2400" dirty="0" smtClean="0">
                <a:solidFill>
                  <a:srgbClr val="FF0000"/>
                </a:solidFill>
                <a:latin typeface="微軟正黑體" pitchFamily="34" charset="-120"/>
                <a:ea typeface="微軟正黑體" pitchFamily="34" charset="-120"/>
              </a:rPr>
              <a:t>借書證的帳號</a:t>
            </a:r>
            <a:r>
              <a:rPr lang="en-US" altLang="zh-TW" sz="2400" dirty="0" smtClean="0">
                <a:solidFill>
                  <a:schemeClr val="tx1"/>
                </a:solidFill>
                <a:latin typeface="微軟正黑體" pitchFamily="34" charset="-120"/>
                <a:ea typeface="微軟正黑體" pitchFamily="34" charset="-120"/>
              </a:rPr>
              <a:t>…</a:t>
            </a:r>
          </a:p>
          <a:p>
            <a:pPr algn="ctr"/>
            <a:r>
              <a:rPr lang="zh-TW" altLang="en-US" sz="2400" dirty="0" smtClean="0">
                <a:solidFill>
                  <a:srgbClr val="FF0000"/>
                </a:solidFill>
                <a:latin typeface="微軟正黑體" pitchFamily="34" charset="-120"/>
                <a:ea typeface="微軟正黑體" pitchFamily="34" charset="-120"/>
              </a:rPr>
              <a:t>密碼</a:t>
            </a:r>
            <a:r>
              <a:rPr lang="en-US" altLang="zh-TW" sz="2400" dirty="0" smtClean="0">
                <a:solidFill>
                  <a:schemeClr val="tx1"/>
                </a:solidFill>
                <a:latin typeface="微軟正黑體" pitchFamily="34" charset="-120"/>
                <a:ea typeface="微軟正黑體" pitchFamily="34" charset="-120"/>
              </a:rPr>
              <a:t>…</a:t>
            </a:r>
            <a:r>
              <a:rPr lang="zh-TW" altLang="en-US" sz="2400" dirty="0" smtClean="0">
                <a:solidFill>
                  <a:schemeClr val="tx1"/>
                </a:solidFill>
                <a:latin typeface="微軟正黑體" pitchFamily="34" charset="-120"/>
                <a:ea typeface="微軟正黑體" pitchFamily="34" charset="-120"/>
              </a:rPr>
              <a:t>？？？</a:t>
            </a:r>
            <a:endParaRPr lang="zh-TW" altLang="en-US" sz="2400" dirty="0">
              <a:solidFill>
                <a:schemeClr val="tx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107504" y="539969"/>
            <a:ext cx="3877985" cy="584775"/>
          </a:xfrm>
          <a:prstGeom prst="rect">
            <a:avLst/>
          </a:prstGeom>
          <a:noFill/>
        </p:spPr>
        <p:txBody>
          <a:bodyPr wrap="none" rtlCol="0">
            <a:spAutoFit/>
          </a:bodyPr>
          <a:lstStyle/>
          <a:p>
            <a:r>
              <a:rPr lang="zh-TW" altLang="en-US" sz="3200" b="1" dirty="0" smtClean="0">
                <a:solidFill>
                  <a:srgbClr val="0070C0"/>
                </a:solidFill>
                <a:latin typeface="微軟正黑體" pitchFamily="34" charset="-120"/>
                <a:ea typeface="微軟正黑體" pitchFamily="34" charset="-120"/>
              </a:rPr>
              <a:t>國立公共資訊圖書館</a:t>
            </a:r>
            <a:endParaRPr lang="zh-TW" altLang="en-US" sz="3200" b="1" dirty="0">
              <a:solidFill>
                <a:srgbClr val="0070C0"/>
              </a:solidFill>
              <a:latin typeface="微軟正黑體" pitchFamily="34" charset="-120"/>
              <a:ea typeface="微軟正黑體" pitchFamily="34" charset="-120"/>
            </a:endParaRPr>
          </a:p>
        </p:txBody>
      </p:sp>
      <p:sp>
        <p:nvSpPr>
          <p:cNvPr id="8" name="文字方塊 7"/>
          <p:cNvSpPr txBox="1"/>
          <p:nvPr/>
        </p:nvSpPr>
        <p:spPr>
          <a:xfrm>
            <a:off x="5136832" y="260648"/>
            <a:ext cx="3467616" cy="584775"/>
          </a:xfrm>
          <a:prstGeom prst="rect">
            <a:avLst/>
          </a:prstGeom>
          <a:noFill/>
        </p:spPr>
        <p:txBody>
          <a:bodyPr wrap="none" rtlCol="0">
            <a:spAutoFit/>
          </a:bodyPr>
          <a:lstStyle/>
          <a:p>
            <a:r>
              <a:rPr lang="zh-TW" altLang="en-US" sz="3200" b="1" dirty="0" smtClean="0">
                <a:solidFill>
                  <a:srgbClr val="00B050"/>
                </a:solidFill>
                <a:latin typeface="微軟正黑體" pitchFamily="34" charset="-120"/>
                <a:ea typeface="微軟正黑體" pitchFamily="34" charset="-120"/>
              </a:rPr>
              <a:t>臺中市各區圖書館</a:t>
            </a:r>
            <a:endParaRPr lang="zh-TW" altLang="en-US" sz="3200" b="1" dirty="0">
              <a:solidFill>
                <a:srgbClr val="00B050"/>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2" cstate="print"/>
          <a:srcRect/>
          <a:stretch>
            <a:fillRect/>
          </a:stretch>
        </p:blipFill>
        <p:spPr bwMode="auto">
          <a:xfrm>
            <a:off x="4139952" y="1024784"/>
            <a:ext cx="2904753" cy="1900160"/>
          </a:xfrm>
          <a:prstGeom prst="rect">
            <a:avLst/>
          </a:prstGeom>
          <a:noFill/>
          <a:ln w="9525">
            <a:noFill/>
            <a:miter lim="800000"/>
            <a:headEnd/>
            <a:tailEnd/>
          </a:ln>
        </p:spPr>
      </p:pic>
      <p:pic>
        <p:nvPicPr>
          <p:cNvPr id="4101" name="Picture 5"/>
          <p:cNvPicPr>
            <a:picLocks noChangeAspect="1" noChangeArrowheads="1"/>
          </p:cNvPicPr>
          <p:nvPr/>
        </p:nvPicPr>
        <p:blipFill>
          <a:blip r:embed="rId3" cstate="print"/>
          <a:srcRect/>
          <a:stretch>
            <a:fillRect/>
          </a:stretch>
        </p:blipFill>
        <p:spPr bwMode="auto">
          <a:xfrm>
            <a:off x="6012160" y="2325810"/>
            <a:ext cx="2882948" cy="1823270"/>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251520" y="1413979"/>
            <a:ext cx="3415427" cy="2231045"/>
          </a:xfrm>
          <a:prstGeom prst="rect">
            <a:avLst/>
          </a:prstGeom>
          <a:noFill/>
          <a:ln w="9525">
            <a:noFill/>
            <a:miter lim="800000"/>
            <a:headEnd/>
            <a:tailEnd/>
          </a:ln>
        </p:spPr>
      </p:pic>
      <p:pic>
        <p:nvPicPr>
          <p:cNvPr id="4103" name="Picture 7"/>
          <p:cNvPicPr>
            <a:picLocks noChangeAspect="1" noChangeArrowheads="1"/>
          </p:cNvPicPr>
          <p:nvPr/>
        </p:nvPicPr>
        <p:blipFill>
          <a:blip r:embed="rId5" cstate="print"/>
          <a:srcRect/>
          <a:stretch>
            <a:fillRect/>
          </a:stretch>
        </p:blipFill>
        <p:spPr bwMode="auto">
          <a:xfrm>
            <a:off x="899592" y="3233215"/>
            <a:ext cx="3063312" cy="1995985"/>
          </a:xfrm>
          <a:prstGeom prst="rect">
            <a:avLst/>
          </a:prstGeom>
          <a:noFill/>
          <a:ln w="9525">
            <a:noFill/>
            <a:miter lim="800000"/>
            <a:headEnd/>
            <a:tailEnd/>
          </a:ln>
        </p:spPr>
      </p:pic>
      <p:pic>
        <p:nvPicPr>
          <p:cNvPr id="4099" name="Picture 3"/>
          <p:cNvPicPr>
            <a:picLocks noChangeAspect="1" noChangeArrowheads="1"/>
          </p:cNvPicPr>
          <p:nvPr/>
        </p:nvPicPr>
        <p:blipFill>
          <a:blip r:embed="rId6" cstate="print"/>
          <a:srcRect/>
          <a:stretch>
            <a:fillRect/>
          </a:stretch>
        </p:blipFill>
        <p:spPr bwMode="auto">
          <a:xfrm>
            <a:off x="4572000" y="3742763"/>
            <a:ext cx="2904803" cy="1918485"/>
          </a:xfrm>
          <a:prstGeom prst="rect">
            <a:avLst/>
          </a:prstGeom>
          <a:noFill/>
          <a:ln w="9525">
            <a:noFill/>
            <a:miter lim="800000"/>
            <a:headEnd/>
            <a:tailEnd/>
          </a:ln>
        </p:spPr>
      </p:pic>
      <p:sp>
        <p:nvSpPr>
          <p:cNvPr id="5" name="橢圓形圖說文字 4"/>
          <p:cNvSpPr/>
          <p:nvPr/>
        </p:nvSpPr>
        <p:spPr>
          <a:xfrm>
            <a:off x="323528" y="5373216"/>
            <a:ext cx="5328592" cy="1484784"/>
          </a:xfrm>
          <a:prstGeom prst="wedgeEllipseCallout">
            <a:avLst>
              <a:gd name="adj1" fmla="val 73533"/>
              <a:gd name="adj2" fmla="val -71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微軟正黑體" pitchFamily="34" charset="-120"/>
                <a:ea typeface="微軟正黑體" pitchFamily="34" charset="-120"/>
              </a:rPr>
              <a:t>只要有</a:t>
            </a:r>
            <a:r>
              <a:rPr lang="zh-TW" altLang="en-US" sz="2400" dirty="0" smtClean="0">
                <a:solidFill>
                  <a:srgbClr val="0070C0"/>
                </a:solidFill>
                <a:latin typeface="微軟正黑體" pitchFamily="34" charset="-120"/>
                <a:ea typeface="微軟正黑體" pitchFamily="34" charset="-120"/>
              </a:rPr>
              <a:t>國立公共資訊圖書館</a:t>
            </a:r>
            <a:r>
              <a:rPr lang="zh-TW" altLang="en-US" dirty="0" smtClean="0">
                <a:solidFill>
                  <a:schemeClr val="tx1"/>
                </a:solidFill>
                <a:latin typeface="微軟正黑體" pitchFamily="34" charset="-120"/>
                <a:ea typeface="微軟正黑體" pitchFamily="34" charset="-120"/>
              </a:rPr>
              <a:t>或</a:t>
            </a:r>
            <a:r>
              <a:rPr lang="zh-TW" altLang="en-US" sz="2400" dirty="0" smtClean="0">
                <a:solidFill>
                  <a:srgbClr val="00B050"/>
                </a:solidFill>
                <a:latin typeface="微軟正黑體" pitchFamily="34" charset="-120"/>
                <a:ea typeface="微軟正黑體" pitchFamily="34" charset="-120"/>
              </a:rPr>
              <a:t>臺中市各區圖書館</a:t>
            </a:r>
            <a:r>
              <a:rPr lang="zh-TW" altLang="en-US" dirty="0" smtClean="0">
                <a:solidFill>
                  <a:schemeClr val="tx1"/>
                </a:solidFill>
                <a:latin typeface="微軟正黑體" pitchFamily="34" charset="-120"/>
                <a:ea typeface="微軟正黑體" pitchFamily="34" charset="-120"/>
              </a:rPr>
              <a:t>的借閱證，就可以用了！</a:t>
            </a:r>
            <a:endParaRPr lang="zh-TW" altLang="en-US" dirty="0">
              <a:solidFill>
                <a:schemeClr val="tx1"/>
              </a:solidFill>
              <a:latin typeface="微軟正黑體" pitchFamily="34" charset="-120"/>
              <a:ea typeface="微軟正黑體" pitchFamily="34" charset="-120"/>
            </a:endParaRPr>
          </a:p>
        </p:txBody>
      </p:sp>
      <p:pic>
        <p:nvPicPr>
          <p:cNvPr id="4" name="Picture 3" descr="C:\Users\a11121\Desktop\布卡.jpg"/>
          <p:cNvPicPr>
            <a:picLocks noChangeAspect="1" noChangeArrowheads="1"/>
          </p:cNvPicPr>
          <p:nvPr/>
        </p:nvPicPr>
        <p:blipFill>
          <a:blip r:embed="rId7" cstate="print">
            <a:clrChange>
              <a:clrFrom>
                <a:srgbClr val="FFFFFF"/>
              </a:clrFrom>
              <a:clrTo>
                <a:srgbClr val="FFFFFF">
                  <a:alpha val="0"/>
                </a:srgbClr>
              </a:clrTo>
            </a:clrChange>
          </a:blip>
          <a:srcRect r="53243" b="19793"/>
          <a:stretch>
            <a:fillRect/>
          </a:stretch>
        </p:blipFill>
        <p:spPr bwMode="auto">
          <a:xfrm>
            <a:off x="6933586" y="4725144"/>
            <a:ext cx="2210414" cy="213285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755576" y="1844824"/>
            <a:ext cx="7848623" cy="1323439"/>
          </a:xfrm>
          <a:prstGeom prst="rect">
            <a:avLst/>
          </a:prstGeom>
          <a:noFill/>
        </p:spPr>
        <p:txBody>
          <a:bodyPr wrap="none" rtlCol="0">
            <a:spAutoFit/>
          </a:bodyPr>
          <a:lstStyle/>
          <a:p>
            <a:r>
              <a:rPr lang="zh-TW" altLang="en-US" sz="4000" dirty="0" smtClean="0">
                <a:solidFill>
                  <a:srgbClr val="0070C0"/>
                </a:solidFill>
                <a:latin typeface="微軟正黑體" pitchFamily="34" charset="-120"/>
                <a:ea typeface="微軟正黑體" pitchFamily="34" charset="-120"/>
              </a:rPr>
              <a:t>帳號：身分證字號</a:t>
            </a:r>
            <a:r>
              <a:rPr lang="zh-TW" altLang="en-US" sz="2800" dirty="0" smtClean="0">
                <a:latin typeface="微軟正黑體" pitchFamily="34" charset="-120"/>
                <a:ea typeface="微軟正黑體" pitchFamily="34" charset="-120"/>
              </a:rPr>
              <a:t>（例如</a:t>
            </a:r>
            <a:r>
              <a:rPr lang="en-US" altLang="zh-TW" sz="2800" dirty="0" smtClean="0">
                <a:latin typeface="微軟正黑體" pitchFamily="34" charset="-120"/>
                <a:ea typeface="微軟正黑體" pitchFamily="34" charset="-120"/>
              </a:rPr>
              <a:t>A123456789</a:t>
            </a:r>
            <a:r>
              <a:rPr lang="zh-TW" altLang="en-US" sz="2800" dirty="0" smtClean="0">
                <a:latin typeface="微軟正黑體" pitchFamily="34" charset="-120"/>
                <a:ea typeface="微軟正黑體" pitchFamily="34" charset="-120"/>
              </a:rPr>
              <a:t>）</a:t>
            </a:r>
            <a:endParaRPr lang="en-US" altLang="zh-TW" sz="2800" dirty="0" smtClean="0">
              <a:latin typeface="微軟正黑體" pitchFamily="34" charset="-120"/>
              <a:ea typeface="微軟正黑體" pitchFamily="34" charset="-120"/>
            </a:endParaRPr>
          </a:p>
          <a:p>
            <a:r>
              <a:rPr lang="zh-TW" altLang="en-US" sz="4000" dirty="0" smtClean="0">
                <a:solidFill>
                  <a:schemeClr val="accent3">
                    <a:lumMod val="75000"/>
                  </a:schemeClr>
                </a:solidFill>
                <a:latin typeface="微軟正黑體" pitchFamily="34" charset="-120"/>
                <a:ea typeface="微軟正黑體" pitchFamily="34" charset="-120"/>
              </a:rPr>
              <a:t>密碼：預設為生日四碼</a:t>
            </a:r>
            <a:r>
              <a:rPr lang="zh-TW" altLang="en-US" sz="2800" dirty="0" smtClean="0">
                <a:latin typeface="微軟正黑體" pitchFamily="34" charset="-120"/>
                <a:ea typeface="微軟正黑體" pitchFamily="34" charset="-120"/>
              </a:rPr>
              <a:t>（例如</a:t>
            </a:r>
            <a:r>
              <a:rPr lang="en-US" altLang="zh-TW" sz="2800" dirty="0" smtClean="0">
                <a:latin typeface="微軟正黑體" pitchFamily="34" charset="-120"/>
                <a:ea typeface="微軟正黑體" pitchFamily="34" charset="-120"/>
              </a:rPr>
              <a:t>0101</a:t>
            </a:r>
            <a:r>
              <a:rPr lang="zh-TW" altLang="en-US" sz="2800" dirty="0" smtClean="0">
                <a:latin typeface="微軟正黑體" pitchFamily="34" charset="-120"/>
                <a:ea typeface="微軟正黑體" pitchFamily="34" charset="-120"/>
              </a:rPr>
              <a:t>）</a:t>
            </a:r>
            <a:endParaRPr lang="zh-TW" altLang="en-US" sz="2800" dirty="0">
              <a:latin typeface="微軟正黑體" pitchFamily="34" charset="-120"/>
              <a:ea typeface="微軟正黑體" pitchFamily="34" charset="-120"/>
            </a:endParaRPr>
          </a:p>
        </p:txBody>
      </p:sp>
      <p:pic>
        <p:nvPicPr>
          <p:cNvPr id="7" name="Picture 3" descr="C:\Users\a11121\Desktop\布卡.jpg"/>
          <p:cNvPicPr>
            <a:picLocks noChangeAspect="1" noChangeArrowheads="1"/>
          </p:cNvPicPr>
          <p:nvPr/>
        </p:nvPicPr>
        <p:blipFill>
          <a:blip r:embed="rId2" cstate="print">
            <a:clrChange>
              <a:clrFrom>
                <a:srgbClr val="FFFFFF"/>
              </a:clrFrom>
              <a:clrTo>
                <a:srgbClr val="FFFFFF">
                  <a:alpha val="0"/>
                </a:srgbClr>
              </a:clrTo>
            </a:clrChange>
          </a:blip>
          <a:srcRect r="53243" b="19793"/>
          <a:stretch>
            <a:fillRect/>
          </a:stretch>
        </p:blipFill>
        <p:spPr bwMode="auto">
          <a:xfrm flipH="1">
            <a:off x="251520" y="4149080"/>
            <a:ext cx="2210414" cy="2132856"/>
          </a:xfrm>
          <a:prstGeom prst="rect">
            <a:avLst/>
          </a:prstGeom>
          <a:noFill/>
        </p:spPr>
      </p:pic>
      <p:sp>
        <p:nvSpPr>
          <p:cNvPr id="8" name="橢圓形圖說文字 7"/>
          <p:cNvSpPr/>
          <p:nvPr/>
        </p:nvSpPr>
        <p:spPr>
          <a:xfrm>
            <a:off x="2555776" y="3573016"/>
            <a:ext cx="5472608" cy="1872208"/>
          </a:xfrm>
          <a:prstGeom prst="wedgeEllipseCallout">
            <a:avLst>
              <a:gd name="adj1" fmla="val -53031"/>
              <a:gd name="adj2" fmla="val 496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chemeClr val="tx1"/>
                </a:solidFill>
                <a:latin typeface="微軟正黑體" pitchFamily="34" charset="-120"/>
                <a:ea typeface="微軟正黑體" pitchFamily="34" charset="-120"/>
              </a:rPr>
              <a:t>密碼如果自己改過了，就用改過的密碼！如果忘記密碼了</a:t>
            </a:r>
            <a:r>
              <a:rPr lang="en-US" altLang="zh-TW" sz="2000" dirty="0" smtClean="0">
                <a:solidFill>
                  <a:schemeClr val="tx1"/>
                </a:solidFill>
                <a:latin typeface="微軟正黑體" pitchFamily="34" charset="-120"/>
                <a:ea typeface="微軟正黑體" pitchFamily="34" charset="-120"/>
              </a:rPr>
              <a:t>….</a:t>
            </a:r>
            <a:r>
              <a:rPr lang="zh-TW" altLang="en-US" sz="2000" dirty="0" smtClean="0">
                <a:solidFill>
                  <a:schemeClr val="tx1"/>
                </a:solidFill>
                <a:latin typeface="微軟正黑體" pitchFamily="34" charset="-120"/>
                <a:ea typeface="微軟正黑體" pitchFamily="34" charset="-120"/>
              </a:rPr>
              <a:t>可以請圖書館員幫忙重新設定唷！</a:t>
            </a:r>
            <a:endParaRPr lang="zh-TW" altLang="en-US" sz="2000" dirty="0">
              <a:solidFill>
                <a:schemeClr val="tx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橢圓形圖說文字 6"/>
          <p:cNvSpPr/>
          <p:nvPr/>
        </p:nvSpPr>
        <p:spPr>
          <a:xfrm>
            <a:off x="2987824" y="476672"/>
            <a:ext cx="5904656" cy="3168352"/>
          </a:xfrm>
          <a:prstGeom prst="wedgeEllipseCallout">
            <a:avLst>
              <a:gd name="adj1" fmla="val -46354"/>
              <a:gd name="adj2" fmla="val 403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chemeClr val="tx1"/>
                </a:solidFill>
                <a:latin typeface="微軟正黑體" pitchFamily="34" charset="-120"/>
                <a:ea typeface="微軟正黑體" pitchFamily="34" charset="-120"/>
              </a:rPr>
              <a:t>嘻嘻</a:t>
            </a:r>
            <a:r>
              <a:rPr lang="en-US" altLang="zh-TW" sz="3200" dirty="0" smtClean="0">
                <a:solidFill>
                  <a:schemeClr val="tx1"/>
                </a:solidFill>
                <a:latin typeface="微軟正黑體" pitchFamily="34" charset="-120"/>
                <a:ea typeface="微軟正黑體" pitchFamily="34" charset="-120"/>
              </a:rPr>
              <a:t>…</a:t>
            </a:r>
            <a:r>
              <a:rPr lang="zh-TW" altLang="en-US" sz="3200" dirty="0" smtClean="0">
                <a:solidFill>
                  <a:schemeClr val="tx1"/>
                </a:solidFill>
                <a:latin typeface="微軟正黑體" pitchFamily="34" charset="-120"/>
                <a:ea typeface="微軟正黑體" pitchFamily="34" charset="-120"/>
              </a:rPr>
              <a:t>我已經有</a:t>
            </a:r>
            <a:r>
              <a:rPr lang="zh-TW" altLang="en-US" sz="3200" u="sng" dirty="0" smtClean="0">
                <a:solidFill>
                  <a:schemeClr val="tx1"/>
                </a:solidFill>
                <a:latin typeface="微軟正黑體" pitchFamily="34" charset="-120"/>
                <a:ea typeface="微軟正黑體" pitchFamily="34" charset="-120"/>
              </a:rPr>
              <a:t>國立公共資訊圖書館借書證</a:t>
            </a:r>
            <a:r>
              <a:rPr lang="zh-TW" altLang="en-US" sz="3200" dirty="0" smtClean="0">
                <a:solidFill>
                  <a:schemeClr val="tx1"/>
                </a:solidFill>
                <a:latin typeface="微軟正黑體" pitchFamily="34" charset="-120"/>
                <a:ea typeface="微軟正黑體" pitchFamily="34" charset="-120"/>
              </a:rPr>
              <a:t>的借書證啦！大家也趕快來辦吧！</a:t>
            </a:r>
            <a:endParaRPr lang="zh-TW" altLang="en-US" sz="3200" dirty="0">
              <a:solidFill>
                <a:schemeClr val="tx1"/>
              </a:solidFill>
              <a:latin typeface="微軟正黑體" pitchFamily="34" charset="-120"/>
              <a:ea typeface="微軟正黑體" pitchFamily="34" charset="-120"/>
            </a:endParaRPr>
          </a:p>
        </p:txBody>
      </p:sp>
      <p:pic>
        <p:nvPicPr>
          <p:cNvPr id="45058" name="Picture 2" descr="C:\Users\a11121\Desktop\跟著布卡來尋寶-圖書館尋寶記\飛機.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5536" y="2275566"/>
            <a:ext cx="4320480" cy="431385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772816"/>
            <a:ext cx="9037572" cy="4248472"/>
          </a:xfrm>
          <a:prstGeom prst="rect">
            <a:avLst/>
          </a:prstGeom>
          <a:noFill/>
          <a:ln w="9525">
            <a:noFill/>
            <a:miter lim="800000"/>
            <a:headEnd/>
            <a:tailEnd/>
          </a:ln>
        </p:spPr>
      </p:pic>
      <p:sp>
        <p:nvSpPr>
          <p:cNvPr id="6" name="文字方塊 5"/>
          <p:cNvSpPr txBox="1"/>
          <p:nvPr/>
        </p:nvSpPr>
        <p:spPr>
          <a:xfrm>
            <a:off x="2483768" y="620688"/>
            <a:ext cx="4416594" cy="1107996"/>
          </a:xfrm>
          <a:prstGeom prst="rect">
            <a:avLst/>
          </a:prstGeom>
          <a:noFill/>
        </p:spPr>
        <p:txBody>
          <a:bodyPr wrap="none" rtlCol="0">
            <a:spAutoFit/>
          </a:bodyPr>
          <a:lstStyle/>
          <a:p>
            <a:r>
              <a:rPr lang="zh-TW" altLang="en-US" sz="6600" b="1" dirty="0" smtClean="0">
                <a:solidFill>
                  <a:srgbClr val="0070C0"/>
                </a:solidFill>
                <a:latin typeface="微軟正黑體" pitchFamily="34" charset="-120"/>
                <a:ea typeface="微軟正黑體" pitchFamily="34" charset="-120"/>
              </a:rPr>
              <a:t>登</a:t>
            </a:r>
            <a:r>
              <a:rPr lang="zh-TW" altLang="en-US" sz="6600" b="1" dirty="0" smtClean="0">
                <a:solidFill>
                  <a:srgbClr val="FFC000"/>
                </a:solidFill>
                <a:latin typeface="微軟正黑體" pitchFamily="34" charset="-120"/>
                <a:ea typeface="微軟正黑體" pitchFamily="34" charset="-120"/>
              </a:rPr>
              <a:t>入</a:t>
            </a:r>
            <a:r>
              <a:rPr lang="zh-TW" altLang="en-US" sz="6600" b="1" dirty="0" smtClean="0">
                <a:solidFill>
                  <a:schemeClr val="accent2">
                    <a:lumMod val="75000"/>
                  </a:schemeClr>
                </a:solidFill>
                <a:latin typeface="微軟正黑體" pitchFamily="34" charset="-120"/>
                <a:ea typeface="微軟正黑體" pitchFamily="34" charset="-120"/>
              </a:rPr>
              <a:t>成</a:t>
            </a:r>
            <a:r>
              <a:rPr lang="zh-TW" altLang="en-US" sz="6600" b="1" dirty="0" smtClean="0">
                <a:solidFill>
                  <a:schemeClr val="accent5">
                    <a:lumMod val="75000"/>
                  </a:schemeClr>
                </a:solidFill>
                <a:latin typeface="微軟正黑體" pitchFamily="34" charset="-120"/>
                <a:ea typeface="微軟正黑體" pitchFamily="34" charset="-120"/>
              </a:rPr>
              <a:t>功</a:t>
            </a:r>
            <a:r>
              <a:rPr lang="zh-TW" altLang="en-US" sz="6600" b="1" dirty="0" smtClean="0">
                <a:solidFill>
                  <a:srgbClr val="00B050"/>
                </a:solidFill>
                <a:latin typeface="微軟正黑體" pitchFamily="34" charset="-120"/>
                <a:ea typeface="微軟正黑體" pitchFamily="34" charset="-120"/>
              </a:rPr>
              <a:t>！</a:t>
            </a:r>
            <a:endParaRPr lang="zh-TW" altLang="en-US" sz="6600" b="1" dirty="0">
              <a:solidFill>
                <a:srgbClr val="00B050"/>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100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6"/>
                                        </p:tgtEl>
                                        <p:attrNameLst>
                                          <p:attrName>fillcolor</p:attrName>
                                        </p:attrNameLst>
                                      </p:cBhvr>
                                      <p:tavLst>
                                        <p:tav tm="0">
                                          <p:val>
                                            <p:clrVal>
                                              <a:schemeClr val="accent2"/>
                                            </p:clrVal>
                                          </p:val>
                                        </p:tav>
                                        <p:tav tm="50000">
                                          <p:val>
                                            <p:clrVal>
                                              <a:schemeClr val="hlink"/>
                                            </p:clrVal>
                                          </p:val>
                                        </p:tav>
                                      </p:tavLst>
                                    </p:anim>
                                    <p:set>
                                      <p:cBhvr>
                                        <p:cTn id="9" dur="100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692696"/>
            <a:ext cx="8229600" cy="1143000"/>
          </a:xfrm>
        </p:spPr>
        <p:txBody>
          <a:bodyPr>
            <a:normAutofit/>
          </a:bodyPr>
          <a:lstStyle/>
          <a:p>
            <a:pPr algn="l"/>
            <a:r>
              <a:rPr lang="zh-TW" altLang="zh-TW" sz="4000" dirty="0">
                <a:latin typeface="微軟正黑體" pitchFamily="34" charset="-120"/>
                <a:ea typeface="微軟正黑體" pitchFamily="34" charset="-120"/>
              </a:rPr>
              <a:t>跟著布卡來尋</a:t>
            </a:r>
            <a:r>
              <a:rPr lang="zh-TW" altLang="zh-TW" sz="4000" dirty="0" smtClean="0">
                <a:latin typeface="微軟正黑體" pitchFamily="34" charset="-120"/>
                <a:ea typeface="微軟正黑體" pitchFamily="34" charset="-120"/>
              </a:rPr>
              <a:t>寶</a:t>
            </a:r>
            <a:endParaRPr lang="zh-TW" altLang="en-US" sz="4000" dirty="0">
              <a:latin typeface="微軟正黑體" pitchFamily="34" charset="-120"/>
              <a:ea typeface="微軟正黑體" pitchFamily="34" charset="-120"/>
            </a:endParaRPr>
          </a:p>
        </p:txBody>
      </p:sp>
      <p:sp>
        <p:nvSpPr>
          <p:cNvPr id="6" name="矩形 5"/>
          <p:cNvSpPr/>
          <p:nvPr/>
        </p:nvSpPr>
        <p:spPr>
          <a:xfrm>
            <a:off x="3923928" y="2132856"/>
            <a:ext cx="2262158" cy="923330"/>
          </a:xfrm>
          <a:prstGeom prst="rect">
            <a:avLst/>
          </a:prstGeom>
        </p:spPr>
        <p:txBody>
          <a:bodyPr wrap="none">
            <a:spAutoFit/>
          </a:bodyPr>
          <a:lstStyle/>
          <a:p>
            <a:r>
              <a:rPr lang="zh-TW" altLang="zh-TW" sz="5400" dirty="0" smtClean="0">
                <a:latin typeface="微軟正黑體" pitchFamily="34" charset="-120"/>
                <a:ea typeface="微軟正黑體" pitchFamily="34" charset="-120"/>
              </a:rPr>
              <a:t>尋寶記</a:t>
            </a:r>
            <a:endParaRPr lang="zh-TW" altLang="en-US" sz="5400" dirty="0">
              <a:latin typeface="微軟正黑體" pitchFamily="34" charset="-120"/>
              <a:ea typeface="微軟正黑體" pitchFamily="34" charset="-120"/>
            </a:endParaRPr>
          </a:p>
        </p:txBody>
      </p:sp>
      <p:sp>
        <p:nvSpPr>
          <p:cNvPr id="8" name="矩形 7"/>
          <p:cNvSpPr/>
          <p:nvPr/>
        </p:nvSpPr>
        <p:spPr>
          <a:xfrm rot="21151055">
            <a:off x="963577" y="1873062"/>
            <a:ext cx="3328211" cy="1200329"/>
          </a:xfrm>
          <a:prstGeom prst="rect">
            <a:avLst/>
          </a:prstGeom>
        </p:spPr>
        <p:txBody>
          <a:bodyPr wrap="square">
            <a:spAutoFit/>
          </a:bodyPr>
          <a:lstStyle/>
          <a:p>
            <a:r>
              <a:rPr lang="zh-TW" altLang="zh-TW" sz="7200" b="1" dirty="0" smtClean="0">
                <a:solidFill>
                  <a:srgbClr val="FF3300"/>
                </a:solidFill>
                <a:latin typeface="微軟正黑體" pitchFamily="34" charset="-120"/>
                <a:ea typeface="微軟正黑體" pitchFamily="34" charset="-120"/>
              </a:rPr>
              <a:t>圖書館</a:t>
            </a:r>
            <a:endParaRPr lang="zh-TW" altLang="en-US" sz="7200" b="1" dirty="0">
              <a:solidFill>
                <a:srgbClr val="FF3300"/>
              </a:solidFill>
            </a:endParaRPr>
          </a:p>
        </p:txBody>
      </p:sp>
      <p:pic>
        <p:nvPicPr>
          <p:cNvPr id="7" name="圖片 6" descr="NLPI.JPG"/>
          <p:cNvPicPr>
            <a:picLocks noChangeAspect="1"/>
          </p:cNvPicPr>
          <p:nvPr/>
        </p:nvPicPr>
        <p:blipFill>
          <a:blip r:embed="rId3" cstate="print">
            <a:clrChange>
              <a:clrFrom>
                <a:srgbClr val="FDFEFF"/>
              </a:clrFrom>
              <a:clrTo>
                <a:srgbClr val="FDFEFF">
                  <a:alpha val="0"/>
                </a:srgbClr>
              </a:clrTo>
            </a:clrChange>
          </a:blip>
          <a:stretch>
            <a:fillRect/>
          </a:stretch>
        </p:blipFill>
        <p:spPr>
          <a:xfrm rot="21250308">
            <a:off x="129490" y="3346427"/>
            <a:ext cx="5609205" cy="2835915"/>
          </a:xfrm>
          <a:prstGeom prst="rect">
            <a:avLst/>
          </a:prstGeom>
        </p:spPr>
      </p:pic>
      <p:pic>
        <p:nvPicPr>
          <p:cNvPr id="11267" name="Picture 3" descr="C:\Users\a11121\Desktop\布卡.jpg"/>
          <p:cNvPicPr>
            <a:picLocks noChangeAspect="1" noChangeArrowheads="1"/>
          </p:cNvPicPr>
          <p:nvPr/>
        </p:nvPicPr>
        <p:blipFill>
          <a:blip r:embed="rId4" cstate="print">
            <a:clrChange>
              <a:clrFrom>
                <a:srgbClr val="FFFFFF"/>
              </a:clrFrom>
              <a:clrTo>
                <a:srgbClr val="FFFFFF">
                  <a:alpha val="0"/>
                </a:srgbClr>
              </a:clrTo>
            </a:clrChange>
          </a:blip>
          <a:srcRect r="53243" b="19793"/>
          <a:stretch>
            <a:fillRect/>
          </a:stretch>
        </p:blipFill>
        <p:spPr bwMode="auto">
          <a:xfrm>
            <a:off x="5039544" y="2897560"/>
            <a:ext cx="4104456" cy="3960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2"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100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8"/>
                                        </p:tgtEl>
                                        <p:attrNameLst>
                                          <p:attrName>fillcolor</p:attrName>
                                        </p:attrNameLst>
                                      </p:cBhvr>
                                      <p:tavLst>
                                        <p:tav tm="0">
                                          <p:val>
                                            <p:clrVal>
                                              <a:schemeClr val="accent2"/>
                                            </p:clrVal>
                                          </p:val>
                                        </p:tav>
                                        <p:tav tm="50000">
                                          <p:val>
                                            <p:clrVal>
                                              <a:schemeClr val="hlink"/>
                                            </p:clrVal>
                                          </p:val>
                                        </p:tav>
                                      </p:tavLst>
                                    </p:anim>
                                    <p:set>
                                      <p:cBhvr>
                                        <p:cTn id="9" dur="100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a11121\Desktop\跟著布卡來尋寶-圖書館尋寶記\出發.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0" y="836712"/>
            <a:ext cx="4572000" cy="5547360"/>
          </a:xfrm>
          <a:prstGeom prst="rect">
            <a:avLst/>
          </a:prstGeom>
          <a:noFill/>
        </p:spPr>
      </p:pic>
      <p:sp>
        <p:nvSpPr>
          <p:cNvPr id="5" name="文字方塊 4"/>
          <p:cNvSpPr txBox="1"/>
          <p:nvPr/>
        </p:nvSpPr>
        <p:spPr>
          <a:xfrm>
            <a:off x="395536" y="2564904"/>
            <a:ext cx="4288353" cy="1323439"/>
          </a:xfrm>
          <a:prstGeom prst="rect">
            <a:avLst/>
          </a:prstGeom>
          <a:noFill/>
        </p:spPr>
        <p:txBody>
          <a:bodyPr wrap="none" rtlCol="0">
            <a:spAutoFit/>
          </a:bodyPr>
          <a:lstStyle/>
          <a:p>
            <a:r>
              <a:rPr lang="zh-TW" altLang="en-US" sz="8000" b="1" dirty="0" smtClean="0">
                <a:latin typeface="微軟正黑體" pitchFamily="34" charset="-120"/>
                <a:ea typeface="微軟正黑體" pitchFamily="34" charset="-120"/>
              </a:rPr>
              <a:t>出發吧！</a:t>
            </a:r>
            <a:endParaRPr lang="zh-TW" altLang="en-US" sz="8000" b="1"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100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5"/>
                                        </p:tgtEl>
                                        <p:attrNameLst>
                                          <p:attrName>fillcolor</p:attrName>
                                        </p:attrNameLst>
                                      </p:cBhvr>
                                      <p:tavLst>
                                        <p:tav tm="0">
                                          <p:val>
                                            <p:clrVal>
                                              <a:schemeClr val="accent2"/>
                                            </p:clrVal>
                                          </p:val>
                                        </p:tav>
                                        <p:tav tm="50000">
                                          <p:val>
                                            <p:clrVal>
                                              <a:schemeClr val="hlink"/>
                                            </p:clrVal>
                                          </p:val>
                                        </p:tav>
                                      </p:tavLst>
                                    </p:anim>
                                    <p:set>
                                      <p:cBhvr>
                                        <p:cTn id="9" dur="100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未命名.png"/>
          <p:cNvPicPr/>
          <p:nvPr/>
        </p:nvPicPr>
        <p:blipFill>
          <a:blip r:embed="rId3" cstate="print">
            <a:clrChange>
              <a:clrFrom>
                <a:srgbClr val="FFFFFF"/>
              </a:clrFrom>
              <a:clrTo>
                <a:srgbClr val="FFFFFF">
                  <a:alpha val="0"/>
                </a:srgbClr>
              </a:clrTo>
            </a:clrChange>
          </a:blip>
          <a:stretch>
            <a:fillRect/>
          </a:stretch>
        </p:blipFill>
        <p:spPr>
          <a:xfrm>
            <a:off x="1835696" y="980728"/>
            <a:ext cx="4600143" cy="5118680"/>
          </a:xfrm>
          <a:prstGeom prst="rect">
            <a:avLst/>
          </a:prstGeom>
        </p:spPr>
      </p:pic>
      <p:cxnSp>
        <p:nvCxnSpPr>
          <p:cNvPr id="6" name="直線接點 5"/>
          <p:cNvCxnSpPr/>
          <p:nvPr/>
        </p:nvCxnSpPr>
        <p:spPr>
          <a:xfrm flipV="1">
            <a:off x="5292080" y="1772816"/>
            <a:ext cx="1368152"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flipV="1">
            <a:off x="5076056" y="2564904"/>
            <a:ext cx="1080120"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5148064" y="3645024"/>
            <a:ext cx="108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flipV="1">
            <a:off x="4572000" y="4653136"/>
            <a:ext cx="1368152"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4211960" y="5373216"/>
            <a:ext cx="15121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3131840" y="1628800"/>
            <a:ext cx="1368152"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2411760" y="3068960"/>
            <a:ext cx="1965482" cy="21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V="1">
            <a:off x="2483768" y="3861048"/>
            <a:ext cx="1584176" cy="720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835696" y="4725144"/>
            <a:ext cx="2376264" cy="2880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6660232" y="1412776"/>
            <a:ext cx="1800200"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t>泰雅族</a:t>
            </a:r>
            <a:endParaRPr lang="zh-TW" altLang="en-US" dirty="0"/>
          </a:p>
        </p:txBody>
      </p:sp>
      <p:sp>
        <p:nvSpPr>
          <p:cNvPr id="31" name="矩形 30"/>
          <p:cNvSpPr/>
          <p:nvPr/>
        </p:nvSpPr>
        <p:spPr>
          <a:xfrm>
            <a:off x="6156176" y="2348880"/>
            <a:ext cx="1800200"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t>賽德克族</a:t>
            </a:r>
            <a:endParaRPr lang="zh-TW" altLang="en-US" dirty="0"/>
          </a:p>
        </p:txBody>
      </p:sp>
      <p:sp>
        <p:nvSpPr>
          <p:cNvPr id="32" name="矩形 31"/>
          <p:cNvSpPr/>
          <p:nvPr/>
        </p:nvSpPr>
        <p:spPr>
          <a:xfrm>
            <a:off x="6228184" y="3356992"/>
            <a:ext cx="1800200"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t>阿美族</a:t>
            </a:r>
            <a:endParaRPr lang="zh-TW" altLang="en-US" dirty="0"/>
          </a:p>
        </p:txBody>
      </p:sp>
      <p:sp>
        <p:nvSpPr>
          <p:cNvPr id="33" name="矩形 32"/>
          <p:cNvSpPr/>
          <p:nvPr/>
        </p:nvSpPr>
        <p:spPr>
          <a:xfrm>
            <a:off x="5940152" y="4365104"/>
            <a:ext cx="1800200"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t>卑南族</a:t>
            </a:r>
            <a:endParaRPr lang="zh-TW" altLang="en-US" dirty="0"/>
          </a:p>
        </p:txBody>
      </p:sp>
      <p:sp>
        <p:nvSpPr>
          <p:cNvPr id="34" name="矩形 33"/>
          <p:cNvSpPr/>
          <p:nvPr/>
        </p:nvSpPr>
        <p:spPr>
          <a:xfrm>
            <a:off x="5724128" y="5301208"/>
            <a:ext cx="1800200"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t>排灣族</a:t>
            </a:r>
            <a:endParaRPr lang="zh-TW" altLang="en-US" dirty="0"/>
          </a:p>
        </p:txBody>
      </p:sp>
      <p:sp>
        <p:nvSpPr>
          <p:cNvPr id="35" name="矩形 34"/>
          <p:cNvSpPr/>
          <p:nvPr/>
        </p:nvSpPr>
        <p:spPr>
          <a:xfrm>
            <a:off x="1331640" y="1268760"/>
            <a:ext cx="1800200"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t>賽夏族</a:t>
            </a:r>
            <a:endParaRPr lang="zh-TW" altLang="en-US" dirty="0"/>
          </a:p>
        </p:txBody>
      </p:sp>
      <p:sp>
        <p:nvSpPr>
          <p:cNvPr id="36" name="矩形 35"/>
          <p:cNvSpPr/>
          <p:nvPr/>
        </p:nvSpPr>
        <p:spPr>
          <a:xfrm>
            <a:off x="611560" y="2708920"/>
            <a:ext cx="1800200"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t>邵族</a:t>
            </a:r>
            <a:endParaRPr lang="zh-TW" altLang="en-US" dirty="0"/>
          </a:p>
        </p:txBody>
      </p:sp>
      <p:sp>
        <p:nvSpPr>
          <p:cNvPr id="37" name="矩形 36"/>
          <p:cNvSpPr/>
          <p:nvPr/>
        </p:nvSpPr>
        <p:spPr>
          <a:xfrm>
            <a:off x="683568" y="3717032"/>
            <a:ext cx="1800200"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t>鄒族</a:t>
            </a:r>
            <a:endParaRPr lang="zh-TW" altLang="en-US" dirty="0"/>
          </a:p>
        </p:txBody>
      </p:sp>
      <p:sp>
        <p:nvSpPr>
          <p:cNvPr id="38" name="矩形 37"/>
          <p:cNvSpPr/>
          <p:nvPr/>
        </p:nvSpPr>
        <p:spPr>
          <a:xfrm>
            <a:off x="395536" y="4869160"/>
            <a:ext cx="1800200"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dirty="0" smtClean="0"/>
              <a:t>魯凱族</a:t>
            </a:r>
            <a:endParaRPr lang="zh-TW" altLang="en-US" dirty="0"/>
          </a:p>
        </p:txBody>
      </p:sp>
      <p:sp>
        <p:nvSpPr>
          <p:cNvPr id="22" name="文字方塊 21"/>
          <p:cNvSpPr txBox="1"/>
          <p:nvPr/>
        </p:nvSpPr>
        <p:spPr>
          <a:xfrm>
            <a:off x="6250259" y="6525344"/>
            <a:ext cx="2893741" cy="307777"/>
          </a:xfrm>
          <a:prstGeom prst="rect">
            <a:avLst/>
          </a:prstGeom>
          <a:noFill/>
        </p:spPr>
        <p:txBody>
          <a:bodyPr wrap="none" rtlCol="0">
            <a:spAutoFit/>
          </a:bodyPr>
          <a:lstStyle/>
          <a:p>
            <a:r>
              <a:rPr lang="en-US" altLang="zh-TW" sz="1400" dirty="0" smtClean="0">
                <a:latin typeface="微軟正黑體" pitchFamily="34" charset="-120"/>
                <a:ea typeface="微軟正黑體" pitchFamily="34" charset="-120"/>
              </a:rPr>
              <a:t>※</a:t>
            </a:r>
            <a:r>
              <a:rPr lang="zh-TW" altLang="en-US" sz="1400" dirty="0" smtClean="0">
                <a:latin typeface="微軟正黑體" pitchFamily="34" charset="-120"/>
                <a:ea typeface="微軟正黑體" pitchFamily="34" charset="-120"/>
              </a:rPr>
              <a:t> 此張投影片適用於高年級學習單</a:t>
            </a:r>
            <a:endParaRPr lang="zh-TW" altLang="en-US" sz="1400"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1000"/>
                                        <p:tgtEl>
                                          <p:spTgt spid="7"/>
                                        </p:tgtEl>
                                      </p:cBhvr>
                                    </p:animEffect>
                                    <p:anim calcmode="lin" valueType="num">
                                      <p:cBhvr>
                                        <p:cTn id="68" dur="1000" fill="hold"/>
                                        <p:tgtEl>
                                          <p:spTgt spid="7"/>
                                        </p:tgtEl>
                                        <p:attrNameLst>
                                          <p:attrName>ppt_x</p:attrName>
                                        </p:attrNameLst>
                                      </p:cBhvr>
                                      <p:tavLst>
                                        <p:tav tm="0">
                                          <p:val>
                                            <p:strVal val="#ppt_x"/>
                                          </p:val>
                                        </p:tav>
                                        <p:tav tm="100000">
                                          <p:val>
                                            <p:strVal val="#ppt_x"/>
                                          </p:val>
                                        </p:tav>
                                      </p:tavLst>
                                    </p:anim>
                                    <p:anim calcmode="lin" valueType="num">
                                      <p:cBhvr>
                                        <p:cTn id="6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10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1000"/>
                                        <p:tgtEl>
                                          <p:spTgt spid="8"/>
                                        </p:tgtEl>
                                      </p:cBhvr>
                                    </p:animEffect>
                                    <p:anim calcmode="lin" valueType="num">
                                      <p:cBhvr>
                                        <p:cTn id="80" dur="1000" fill="hold"/>
                                        <p:tgtEl>
                                          <p:spTgt spid="8"/>
                                        </p:tgtEl>
                                        <p:attrNameLst>
                                          <p:attrName>ppt_x</p:attrName>
                                        </p:attrNameLst>
                                      </p:cBhvr>
                                      <p:tavLst>
                                        <p:tav tm="0">
                                          <p:val>
                                            <p:strVal val="#ppt_x"/>
                                          </p:val>
                                        </p:tav>
                                        <p:tav tm="100000">
                                          <p:val>
                                            <p:strVal val="#ppt_x"/>
                                          </p:val>
                                        </p:tav>
                                      </p:tavLst>
                                    </p:anim>
                                    <p:anim calcmode="lin" valueType="num">
                                      <p:cBhvr>
                                        <p:cTn id="8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fade">
                                      <p:cBhvr>
                                        <p:cTn id="91" dur="1000"/>
                                        <p:tgtEl>
                                          <p:spTgt spid="13"/>
                                        </p:tgtEl>
                                      </p:cBhvr>
                                    </p:animEffect>
                                    <p:anim calcmode="lin" valueType="num">
                                      <p:cBhvr>
                                        <p:cTn id="92" dur="1000" fill="hold"/>
                                        <p:tgtEl>
                                          <p:spTgt spid="13"/>
                                        </p:tgtEl>
                                        <p:attrNameLst>
                                          <p:attrName>ppt_x</p:attrName>
                                        </p:attrNameLst>
                                      </p:cBhvr>
                                      <p:tavLst>
                                        <p:tav tm="0">
                                          <p:val>
                                            <p:strVal val="#ppt_x"/>
                                          </p:val>
                                        </p:tav>
                                        <p:tav tm="100000">
                                          <p:val>
                                            <p:strVal val="#ppt_x"/>
                                          </p:val>
                                        </p:tav>
                                      </p:tavLst>
                                    </p:anim>
                                    <p:anim calcmode="lin" valueType="num">
                                      <p:cBhvr>
                                        <p:cTn id="9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1000"/>
                                        <p:tgtEl>
                                          <p:spTgt spid="14"/>
                                        </p:tgtEl>
                                      </p:cBhvr>
                                    </p:animEffect>
                                    <p:anim calcmode="lin" valueType="num">
                                      <p:cBhvr>
                                        <p:cTn id="104" dur="1000" fill="hold"/>
                                        <p:tgtEl>
                                          <p:spTgt spid="14"/>
                                        </p:tgtEl>
                                        <p:attrNameLst>
                                          <p:attrName>ppt_x</p:attrName>
                                        </p:attrNameLst>
                                      </p:cBhvr>
                                      <p:tavLst>
                                        <p:tav tm="0">
                                          <p:val>
                                            <p:strVal val="#ppt_x"/>
                                          </p:val>
                                        </p:tav>
                                        <p:tav tm="100000">
                                          <p:val>
                                            <p:strVal val="#ppt_x"/>
                                          </p:val>
                                        </p:tav>
                                      </p:tavLst>
                                    </p:anim>
                                    <p:anim calcmode="lin" valueType="num">
                                      <p:cBhvr>
                                        <p:cTn id="10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59832" y="1341393"/>
            <a:ext cx="6120680" cy="5516607"/>
          </a:xfrm>
          <a:prstGeom prst="rect">
            <a:avLst/>
          </a:prstGeom>
          <a:noFill/>
          <a:ln w="9525">
            <a:noFill/>
            <a:miter lim="800000"/>
            <a:headEnd/>
            <a:tailEnd/>
          </a:ln>
        </p:spPr>
      </p:pic>
      <p:sp>
        <p:nvSpPr>
          <p:cNvPr id="7" name="橢圓形圖說文字 6"/>
          <p:cNvSpPr/>
          <p:nvPr/>
        </p:nvSpPr>
        <p:spPr>
          <a:xfrm>
            <a:off x="179512" y="404664"/>
            <a:ext cx="5256584" cy="3024336"/>
          </a:xfrm>
          <a:prstGeom prst="wedgeEllipseCallout">
            <a:avLst>
              <a:gd name="adj1" fmla="val 24663"/>
              <a:gd name="adj2" fmla="val 675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1"/>
                </a:solidFill>
                <a:latin typeface="微軟正黑體" pitchFamily="34" charset="-120"/>
                <a:ea typeface="微軟正黑體" pitchFamily="34" charset="-120"/>
              </a:rPr>
              <a:t>圖書館是什麼</a:t>
            </a:r>
            <a:r>
              <a:rPr lang="en-US" altLang="zh-TW" sz="2800" dirty="0" smtClean="0">
                <a:solidFill>
                  <a:schemeClr val="tx1"/>
                </a:solidFill>
                <a:latin typeface="微軟正黑體" pitchFamily="34" charset="-120"/>
                <a:ea typeface="微軟正黑體" pitchFamily="34" charset="-120"/>
              </a:rPr>
              <a:t>….</a:t>
            </a:r>
            <a:r>
              <a:rPr lang="zh-TW" altLang="en-US" sz="2800" dirty="0" smtClean="0">
                <a:solidFill>
                  <a:schemeClr val="tx1"/>
                </a:solidFill>
                <a:latin typeface="微軟正黑體" pitchFamily="34" charset="-120"/>
                <a:ea typeface="微軟正黑體" pitchFamily="34" charset="-120"/>
              </a:rPr>
              <a:t>？</a:t>
            </a:r>
            <a:endParaRPr lang="en-US" altLang="zh-TW" sz="2800" dirty="0" smtClean="0">
              <a:solidFill>
                <a:schemeClr val="tx1"/>
              </a:solidFill>
              <a:latin typeface="微軟正黑體" pitchFamily="34" charset="-120"/>
              <a:ea typeface="微軟正黑體" pitchFamily="34" charset="-120"/>
            </a:endParaRPr>
          </a:p>
          <a:p>
            <a:pPr algn="ctr"/>
            <a:r>
              <a:rPr lang="zh-TW" altLang="en-US" sz="6600" dirty="0" smtClean="0">
                <a:solidFill>
                  <a:schemeClr val="tx1"/>
                </a:solidFill>
                <a:latin typeface="微軟正黑體" pitchFamily="34" charset="-120"/>
                <a:ea typeface="微軟正黑體" pitchFamily="34" charset="-120"/>
              </a:rPr>
              <a:t>可以吃嗎？</a:t>
            </a:r>
            <a:endParaRPr lang="zh-TW" altLang="en-US" sz="6600" dirty="0">
              <a:solidFill>
                <a:schemeClr val="tx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圖說文字 6"/>
          <p:cNvSpPr/>
          <p:nvPr/>
        </p:nvSpPr>
        <p:spPr>
          <a:xfrm>
            <a:off x="611560" y="116632"/>
            <a:ext cx="4392488" cy="1008112"/>
          </a:xfrm>
          <a:prstGeom prst="wedgeRoundRectCallout">
            <a:avLst>
              <a:gd name="adj1" fmla="val -22042"/>
              <a:gd name="adj2" fmla="val 198556"/>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3200" dirty="0" smtClean="0">
                <a:latin typeface="微軟正黑體" pitchFamily="34" charset="-120"/>
                <a:ea typeface="微軟正黑體" pitchFamily="34" charset="-120"/>
              </a:rPr>
              <a:t>你會來圖書館做什麼？</a:t>
            </a:r>
            <a:endParaRPr lang="zh-TW" altLang="en-US" sz="3200" dirty="0">
              <a:latin typeface="微軟正黑體" pitchFamily="34" charset="-120"/>
              <a:ea typeface="微軟正黑體" pitchFamily="34" charset="-120"/>
            </a:endParaRPr>
          </a:p>
        </p:txBody>
      </p:sp>
      <p:sp>
        <p:nvSpPr>
          <p:cNvPr id="8" name="圓角矩形圖說文字 7"/>
          <p:cNvSpPr/>
          <p:nvPr/>
        </p:nvSpPr>
        <p:spPr>
          <a:xfrm>
            <a:off x="2987824" y="908720"/>
            <a:ext cx="4320480" cy="1008112"/>
          </a:xfrm>
          <a:prstGeom prst="wedgeRoundRectCallout">
            <a:avLst>
              <a:gd name="adj1" fmla="val 50145"/>
              <a:gd name="adj2" fmla="val -125886"/>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3200" dirty="0" smtClean="0">
                <a:latin typeface="微軟正黑體" pitchFamily="34" charset="-120"/>
                <a:ea typeface="微軟正黑體" pitchFamily="34" charset="-120"/>
              </a:rPr>
              <a:t>圖書館裡</a:t>
            </a:r>
            <a:r>
              <a:rPr lang="zh-TW" altLang="en-US" sz="3200" b="1" u="sng" dirty="0" smtClean="0">
                <a:latin typeface="微軟正黑體" pitchFamily="34" charset="-120"/>
                <a:ea typeface="微軟正黑體" pitchFamily="34" charset="-120"/>
              </a:rPr>
              <a:t>可以</a:t>
            </a:r>
            <a:r>
              <a:rPr lang="zh-TW" altLang="en-US" sz="3200" dirty="0" smtClean="0">
                <a:latin typeface="微軟正黑體" pitchFamily="34" charset="-120"/>
                <a:ea typeface="微軟正黑體" pitchFamily="34" charset="-120"/>
              </a:rPr>
              <a:t>做什麼？</a:t>
            </a:r>
            <a:endParaRPr lang="zh-TW" altLang="en-US" sz="3200" dirty="0">
              <a:latin typeface="微軟正黑體" pitchFamily="34" charset="-120"/>
              <a:ea typeface="微軟正黑體" pitchFamily="34" charset="-120"/>
            </a:endParaRPr>
          </a:p>
        </p:txBody>
      </p:sp>
      <p:sp>
        <p:nvSpPr>
          <p:cNvPr id="11" name="圓角矩形圖說文字 10"/>
          <p:cNvSpPr/>
          <p:nvPr/>
        </p:nvSpPr>
        <p:spPr>
          <a:xfrm>
            <a:off x="3419872" y="3645024"/>
            <a:ext cx="5040560" cy="1008112"/>
          </a:xfrm>
          <a:prstGeom prst="wedgeRoundRectCallout">
            <a:avLst>
              <a:gd name="adj1" fmla="val -56774"/>
              <a:gd name="adj2" fmla="val 107851"/>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3200" dirty="0" smtClean="0">
                <a:latin typeface="微軟正黑體" pitchFamily="34" charset="-120"/>
                <a:ea typeface="微軟正黑體" pitchFamily="34" charset="-120"/>
              </a:rPr>
              <a:t>你知道哪裡有圖書館嗎？</a:t>
            </a:r>
            <a:endParaRPr lang="zh-TW" altLang="en-US" sz="3200" dirty="0">
              <a:latin typeface="微軟正黑體" pitchFamily="34" charset="-120"/>
              <a:ea typeface="微軟正黑體" pitchFamily="34" charset="-120"/>
            </a:endParaRPr>
          </a:p>
        </p:txBody>
      </p:sp>
      <p:sp>
        <p:nvSpPr>
          <p:cNvPr id="12" name="圓角矩形圖說文字 11"/>
          <p:cNvSpPr/>
          <p:nvPr/>
        </p:nvSpPr>
        <p:spPr>
          <a:xfrm>
            <a:off x="4572000" y="4653136"/>
            <a:ext cx="4320480" cy="1008112"/>
          </a:xfrm>
          <a:prstGeom prst="wedgeRoundRectCallout">
            <a:avLst>
              <a:gd name="adj1" fmla="val 40377"/>
              <a:gd name="adj2" fmla="val 7296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3200" b="1" u="sng" dirty="0" smtClean="0">
                <a:latin typeface="微軟正黑體" pitchFamily="34" charset="-120"/>
                <a:ea typeface="微軟正黑體" pitchFamily="34" charset="-120"/>
              </a:rPr>
              <a:t>網路上</a:t>
            </a:r>
            <a:r>
              <a:rPr lang="zh-TW" altLang="en-US" sz="3200" dirty="0" smtClean="0">
                <a:latin typeface="微軟正黑體" pitchFamily="34" charset="-120"/>
                <a:ea typeface="微軟正黑體" pitchFamily="34" charset="-120"/>
              </a:rPr>
              <a:t>也有圖書館？</a:t>
            </a:r>
            <a:endParaRPr lang="zh-TW" altLang="en-US" sz="3200" dirty="0">
              <a:latin typeface="微軟正黑體" pitchFamily="34" charset="-120"/>
              <a:ea typeface="微軟正黑體" pitchFamily="34" charset="-120"/>
            </a:endParaRPr>
          </a:p>
        </p:txBody>
      </p:sp>
      <p:pic>
        <p:nvPicPr>
          <p:cNvPr id="2052"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4584" y="2571750"/>
            <a:ext cx="3952875" cy="4286250"/>
          </a:xfrm>
          <a:prstGeom prst="rect">
            <a:avLst/>
          </a:prstGeom>
          <a:noFill/>
          <a:ln w="9525">
            <a:noFill/>
            <a:miter lim="800000"/>
            <a:headEnd/>
            <a:tailEnd/>
          </a:ln>
        </p:spPr>
      </p:pic>
      <p:sp>
        <p:nvSpPr>
          <p:cNvPr id="13" name="文字方塊 12"/>
          <p:cNvSpPr txBox="1"/>
          <p:nvPr/>
        </p:nvSpPr>
        <p:spPr>
          <a:xfrm>
            <a:off x="3131840" y="2204864"/>
            <a:ext cx="5400600" cy="1015663"/>
          </a:xfrm>
          <a:prstGeom prst="rect">
            <a:avLst/>
          </a:prstGeom>
          <a:noFill/>
        </p:spPr>
        <p:txBody>
          <a:bodyPr wrap="square" rtlCol="0">
            <a:spAutoFit/>
          </a:bodyPr>
          <a:lstStyle/>
          <a:p>
            <a:r>
              <a:rPr lang="zh-TW" altLang="en-US" sz="2000" dirty="0" smtClean="0">
                <a:latin typeface="微軟正黑體" pitchFamily="34" charset="-120"/>
                <a:ea typeface="微軟正黑體" pitchFamily="34" charset="-120"/>
              </a:rPr>
              <a:t>看書、借書、還書、看影片、看報紙、聽故事、寫功課、參加活動、看展覽、聽演講、借桌遊、看機器人</a:t>
            </a:r>
            <a:r>
              <a:rPr lang="en-US" altLang="zh-TW" sz="2000" dirty="0" smtClean="0">
                <a:latin typeface="微軟正黑體" pitchFamily="34" charset="-120"/>
                <a:ea typeface="微軟正黑體" pitchFamily="34" charset="-120"/>
              </a:rPr>
              <a:t>…….</a:t>
            </a:r>
            <a:endParaRPr lang="zh-TW" altLang="en-US" sz="3200" dirty="0">
              <a:solidFill>
                <a:srgbClr val="7030A0"/>
              </a:solidFill>
              <a:latin typeface="微軟正黑體" pitchFamily="34" charset="-120"/>
              <a:ea typeface="微軟正黑體" pitchFamily="34" charset="-120"/>
            </a:endParaRPr>
          </a:p>
        </p:txBody>
      </p:sp>
      <p:sp>
        <p:nvSpPr>
          <p:cNvPr id="14" name="矩形 13"/>
          <p:cNvSpPr/>
          <p:nvPr/>
        </p:nvSpPr>
        <p:spPr>
          <a:xfrm>
            <a:off x="5148064" y="2852936"/>
            <a:ext cx="2952328" cy="523220"/>
          </a:xfrm>
          <a:prstGeom prst="rect">
            <a:avLst/>
          </a:prstGeom>
        </p:spPr>
        <p:txBody>
          <a:bodyPr wrap="square">
            <a:spAutoFit/>
          </a:bodyPr>
          <a:lstStyle/>
          <a:p>
            <a:r>
              <a:rPr lang="zh-TW" altLang="en-US" sz="2800" dirty="0" smtClean="0">
                <a:solidFill>
                  <a:srgbClr val="7030A0"/>
                </a:solidFill>
                <a:latin typeface="微軟正黑體" pitchFamily="34" charset="-120"/>
                <a:ea typeface="微軟正黑體" pitchFamily="34" charset="-120"/>
              </a:rPr>
              <a:t>圖書館超好玩的！</a:t>
            </a:r>
            <a:endParaRPr lang="zh-TW"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13"/>
                                        </p:tgtEl>
                                        <p:attrNameLst>
                                          <p:attrName>style.visibility</p:attrName>
                                        </p:attrNameLst>
                                      </p:cBhvr>
                                      <p:to>
                                        <p:strVal val="visible"/>
                                      </p:to>
                                    </p:set>
                                    <p:set>
                                      <p:cBhvr>
                                        <p:cTn id="21" dur="228" fill="hold">
                                          <p:stCondLst>
                                            <p:cond delay="0"/>
                                          </p:stCondLst>
                                        </p:cTn>
                                        <p:tgtEl>
                                          <p:spTgt spid="13"/>
                                        </p:tgtEl>
                                        <p:attrNameLst>
                                          <p:attrName>style.rotation</p:attrName>
                                        </p:attrNameLst>
                                      </p:cBhvr>
                                      <p:to>
                                        <p:strVal val="-45.0"/>
                                      </p:to>
                                    </p:set>
                                    <p:anim calcmode="lin" valueType="num">
                                      <p:cBhvr>
                                        <p:cTn id="22" dur="228" fill="hold">
                                          <p:stCondLst>
                                            <p:cond delay="228"/>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23" dur="228"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4" dur="78" decel="50000" autoRev="1" fill="hold">
                                          <p:stCondLst>
                                            <p:cond delay="228"/>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5" dur="68" fill="hold">
                                          <p:stCondLst>
                                            <p:cond delay="432"/>
                                          </p:stCondLst>
                                        </p:cTn>
                                        <p:tgtEl>
                                          <p:spTgt spid="13"/>
                                        </p:tgtEl>
                                        <p:attrNameLst>
                                          <p:attrName>ppt_y</p:attrName>
                                        </p:attrNameLst>
                                      </p:cBhvr>
                                      <p:tavLst>
                                        <p:tav tm="0">
                                          <p:val>
                                            <p:strVal val="#ppt_y-(0.354*#ppt_w-0.172*#ppt_h)"/>
                                          </p:val>
                                        </p:tav>
                                        <p:tav tm="100000">
                                          <p:val>
                                            <p:strVal val="#ppt_y"/>
                                          </p:val>
                                        </p:tav>
                                      </p:tavLst>
                                    </p:anim>
                                  </p:childTnLst>
                                </p:cTn>
                              </p:par>
                            </p:childTnLst>
                          </p:cTn>
                        </p:par>
                        <p:par>
                          <p:cTn id="26" fill="hold">
                            <p:stCondLst>
                              <p:cond delay="12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4"/>
                                        </p:tgtEl>
                                        <p:attrNameLst>
                                          <p:attrName>ppt_y</p:attrName>
                                        </p:attrNameLst>
                                      </p:cBhvr>
                                      <p:tavLst>
                                        <p:tav tm="0">
                                          <p:val>
                                            <p:strVal val="#ppt_y"/>
                                          </p:val>
                                        </p:tav>
                                        <p:tav tm="100000">
                                          <p:val>
                                            <p:strVal val="#ppt_y"/>
                                          </p:val>
                                        </p:tav>
                                      </p:tavLst>
                                    </p:anim>
                                    <p:anim calcmode="lin" valueType="num">
                                      <p:cBhvr>
                                        <p:cTn id="3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linds(horizont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2"/>
                                        </p:tgtEl>
                                        <p:attrNameLst>
                                          <p:attrName>ppt_y</p:attrName>
                                        </p:attrNameLst>
                                      </p:cBhvr>
                                      <p:tavLst>
                                        <p:tav tm="0">
                                          <p:val>
                                            <p:strVal val="#ppt_y"/>
                                          </p:val>
                                        </p:tav>
                                        <p:tav tm="100000">
                                          <p:val>
                                            <p:strVal val="#ppt_y"/>
                                          </p:val>
                                        </p:tav>
                                      </p:tavLst>
                                    </p:anim>
                                    <p:anim calcmode="lin" valueType="num">
                                      <p:cBhvr>
                                        <p:cTn id="45"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44824"/>
            <a:ext cx="8229600" cy="1143000"/>
          </a:xfrm>
        </p:spPr>
        <p:txBody>
          <a:bodyPr>
            <a:normAutofit fontScale="90000"/>
          </a:bodyPr>
          <a:lstStyle/>
          <a:p>
            <a:pPr algn="l"/>
            <a:r>
              <a:rPr lang="zh-TW" altLang="en-US" dirty="0" smtClean="0">
                <a:latin typeface="微軟正黑體" pitchFamily="34" charset="-120"/>
                <a:ea typeface="微軟正黑體" pitchFamily="34" charset="-120"/>
              </a:rPr>
              <a:t>還記得</a:t>
            </a:r>
            <a:r>
              <a:rPr lang="en-US" altLang="zh-TW" dirty="0" smtClean="0">
                <a:latin typeface="微軟正黑體" pitchFamily="34" charset="-120"/>
                <a:ea typeface="微軟正黑體" pitchFamily="34" charset="-120"/>
              </a:rPr>
              <a:t>…</a:t>
            </a:r>
            <a:br>
              <a:rPr lang="en-US" altLang="zh-TW" dirty="0" smtClean="0">
                <a:latin typeface="微軟正黑體" pitchFamily="34" charset="-120"/>
                <a:ea typeface="微軟正黑體" pitchFamily="34" charset="-120"/>
              </a:rPr>
            </a:br>
            <a:r>
              <a:rPr lang="zh-TW" altLang="en-US" sz="6700" dirty="0" smtClean="0">
                <a:latin typeface="微軟正黑體" pitchFamily="34" charset="-120"/>
                <a:ea typeface="微軟正黑體" pitchFamily="34" charset="-120"/>
              </a:rPr>
              <a:t>「麵包屑」</a:t>
            </a:r>
            <a:r>
              <a:rPr lang="zh-TW" altLang="en-US" dirty="0" smtClean="0">
                <a:latin typeface="微軟正黑體" pitchFamily="34" charset="-120"/>
                <a:ea typeface="微軟正黑體" pitchFamily="34" charset="-120"/>
              </a:rPr>
              <a:t>出現在哪個故事嗎？</a:t>
            </a:r>
            <a:endParaRPr lang="zh-TW" altLang="en-US" dirty="0">
              <a:latin typeface="微軟正黑體" pitchFamily="34" charset="-120"/>
              <a:ea typeface="微軟正黑體" pitchFamily="34" charset="-120"/>
            </a:endParaRPr>
          </a:p>
        </p:txBody>
      </p:sp>
      <p:sp>
        <p:nvSpPr>
          <p:cNvPr id="3076" name="AutoShape 4" descr="http://stockfresh.com/thumbs/konturvid/1136805_%E9%BA%B5%E5%8C%85-%E5%90%91%E9%87%8F-%E7%99%BD-%E8%83%8C%E6%99%AF-%E6%97%A9%E9%A4%9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3078" name="Picture 6" descr="面包, 小吃, 食品, 片, 棕色, 黄色, 葡萄干, 美味, 好吃, 糖果, 对待, 健康, 有营养"/>
          <p:cNvPicPr>
            <a:picLocks noChangeAspect="1" noChangeArrowheads="1"/>
          </p:cNvPicPr>
          <p:nvPr/>
        </p:nvPicPr>
        <p:blipFill>
          <a:blip r:embed="rId3" cstate="print"/>
          <a:srcRect/>
          <a:stretch>
            <a:fillRect/>
          </a:stretch>
        </p:blipFill>
        <p:spPr bwMode="auto">
          <a:xfrm>
            <a:off x="4427984" y="3429000"/>
            <a:ext cx="3806801" cy="2420888"/>
          </a:xfrm>
          <a:prstGeom prst="rect">
            <a:avLst/>
          </a:prstGeom>
          <a:noFill/>
        </p:spPr>
      </p:pic>
      <p:pic>
        <p:nvPicPr>
          <p:cNvPr id="3080" name="Picture 8" descr="鸟, Twitter, 灰色, 小, 推, 麻雀"/>
          <p:cNvPicPr>
            <a:picLocks noChangeAspect="1" noChangeArrowheads="1"/>
          </p:cNvPicPr>
          <p:nvPr/>
        </p:nvPicPr>
        <p:blipFill>
          <a:blip r:embed="rId4" cstate="print">
            <a:duotone>
              <a:prstClr val="black"/>
              <a:schemeClr val="accent5">
                <a:tint val="45000"/>
                <a:satMod val="400000"/>
              </a:schemeClr>
            </a:duotone>
          </a:blip>
          <a:srcRect/>
          <a:stretch>
            <a:fillRect/>
          </a:stretch>
        </p:blipFill>
        <p:spPr bwMode="auto">
          <a:xfrm>
            <a:off x="2195736" y="4941168"/>
            <a:ext cx="1224136" cy="1029647"/>
          </a:xfrm>
          <a:prstGeom prst="rect">
            <a:avLst/>
          </a:prstGeom>
          <a:noFill/>
        </p:spPr>
      </p:pic>
      <p:pic>
        <p:nvPicPr>
          <p:cNvPr id="8" name="Picture 8" descr="鸟, Twitter, 灰色, 小, 推, 麻雀"/>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rot="502734">
            <a:off x="896069" y="4664824"/>
            <a:ext cx="1224136" cy="102964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51920" y="980728"/>
            <a:ext cx="3888432" cy="1143000"/>
          </a:xfrm>
        </p:spPr>
        <p:txBody>
          <a:bodyPr/>
          <a:lstStyle/>
          <a:p>
            <a:r>
              <a:rPr lang="zh-TW" altLang="en-US" dirty="0" smtClean="0">
                <a:latin typeface="微軟正黑體" pitchFamily="34" charset="-120"/>
                <a:ea typeface="微軟正黑體" pitchFamily="34" charset="-120"/>
              </a:rPr>
              <a:t>第一個麵包屑</a:t>
            </a:r>
            <a:endParaRPr lang="zh-TW" altLang="en-US" dirty="0">
              <a:latin typeface="微軟正黑體" pitchFamily="34" charset="-120"/>
              <a:ea typeface="微軟正黑體" pitchFamily="34" charset="-120"/>
            </a:endParaRPr>
          </a:p>
        </p:txBody>
      </p:sp>
      <p:pic>
        <p:nvPicPr>
          <p:cNvPr id="37894" name="Picture 6" descr="三明治, 烤, 小吃, 食品, 餐, 面包, 新鲜, 烤架"/>
          <p:cNvPicPr>
            <a:picLocks noChangeAspect="1" noChangeArrowheads="1"/>
          </p:cNvPicPr>
          <p:nvPr/>
        </p:nvPicPr>
        <p:blipFill>
          <a:blip r:embed="rId3" cstate="print"/>
          <a:srcRect/>
          <a:stretch>
            <a:fillRect/>
          </a:stretch>
        </p:blipFill>
        <p:spPr bwMode="auto">
          <a:xfrm>
            <a:off x="467544" y="2492896"/>
            <a:ext cx="2886075" cy="1714500"/>
          </a:xfrm>
          <a:prstGeom prst="rect">
            <a:avLst/>
          </a:prstGeom>
          <a:noFill/>
        </p:spPr>
      </p:pic>
      <p:sp>
        <p:nvSpPr>
          <p:cNvPr id="8" name="內容版面配置區 7"/>
          <p:cNvSpPr>
            <a:spLocks noGrp="1"/>
          </p:cNvSpPr>
          <p:nvPr>
            <p:ph idx="1"/>
          </p:nvPr>
        </p:nvSpPr>
        <p:spPr>
          <a:xfrm>
            <a:off x="3635896" y="2924944"/>
            <a:ext cx="5040560" cy="936104"/>
          </a:xfrm>
          <a:ln/>
        </p:spPr>
        <p:style>
          <a:lnRef idx="0">
            <a:schemeClr val="accent6"/>
          </a:lnRef>
          <a:fillRef idx="3">
            <a:schemeClr val="accent6"/>
          </a:fillRef>
          <a:effectRef idx="3">
            <a:schemeClr val="accent6"/>
          </a:effectRef>
          <a:fontRef idx="minor">
            <a:schemeClr val="lt1"/>
          </a:fontRef>
        </p:style>
        <p:txBody>
          <a:bodyPr anchor="ctr">
            <a:noAutofit/>
          </a:bodyPr>
          <a:lstStyle/>
          <a:p>
            <a:pPr algn="ctr">
              <a:buNone/>
            </a:pPr>
            <a:r>
              <a:rPr lang="zh-TW" altLang="en-US" sz="4000" dirty="0" smtClean="0">
                <a:latin typeface="微軟正黑體" pitchFamily="34" charset="-120"/>
                <a:ea typeface="微軟正黑體" pitchFamily="34" charset="-120"/>
              </a:rPr>
              <a:t>哪裡可能會有答案？</a:t>
            </a:r>
            <a:endParaRPr lang="zh-TW" altLang="en-US" sz="4000" dirty="0">
              <a:latin typeface="微軟正黑體" pitchFamily="34" charset="-120"/>
              <a:ea typeface="微軟正黑體" pitchFamily="34" charset="-120"/>
            </a:endParaRPr>
          </a:p>
        </p:txBody>
      </p:sp>
      <p:pic>
        <p:nvPicPr>
          <p:cNvPr id="5"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7044218" y="4365104"/>
            <a:ext cx="2099782" cy="2276872"/>
          </a:xfrm>
          <a:prstGeom prst="rect">
            <a:avLst/>
          </a:prstGeom>
          <a:noFill/>
          <a:ln w="9525">
            <a:noFill/>
            <a:miter lim="800000"/>
            <a:headEnd/>
            <a:tailEnd/>
          </a:ln>
        </p:spPr>
      </p:pic>
      <p:sp>
        <p:nvSpPr>
          <p:cNvPr id="7" name="圓角矩形圖說文字 6"/>
          <p:cNvSpPr/>
          <p:nvPr/>
        </p:nvSpPr>
        <p:spPr>
          <a:xfrm>
            <a:off x="4427984" y="4509120"/>
            <a:ext cx="2376264" cy="1512168"/>
          </a:xfrm>
          <a:prstGeom prst="wedgeRoundRectCallout">
            <a:avLst>
              <a:gd name="adj1" fmla="val 69148"/>
              <a:gd name="adj2" fmla="val 41607"/>
              <a:gd name="adj3" fmla="val 16667"/>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sz="2000" dirty="0" smtClean="0">
                <a:solidFill>
                  <a:schemeClr val="tx1"/>
                </a:solidFill>
                <a:latin typeface="微軟正黑體" pitchFamily="34" charset="-120"/>
                <a:ea typeface="微軟正黑體" pitchFamily="34" charset="-120"/>
              </a:rPr>
              <a:t>嗯</a:t>
            </a:r>
            <a:r>
              <a:rPr lang="en-US" altLang="zh-TW" sz="2000" dirty="0" smtClean="0">
                <a:solidFill>
                  <a:schemeClr val="tx1"/>
                </a:solidFill>
                <a:latin typeface="微軟正黑體" pitchFamily="34" charset="-120"/>
                <a:ea typeface="微軟正黑體" pitchFamily="34" charset="-120"/>
              </a:rPr>
              <a:t>…</a:t>
            </a:r>
            <a:r>
              <a:rPr lang="zh-TW" altLang="en-US" sz="2000" dirty="0" smtClean="0">
                <a:solidFill>
                  <a:schemeClr val="tx1"/>
                </a:solidFill>
                <a:latin typeface="微軟正黑體" pitchFamily="34" charset="-120"/>
                <a:ea typeface="微軟正黑體" pitchFamily="34" charset="-120"/>
              </a:rPr>
              <a:t>除了問老師</a:t>
            </a:r>
            <a:r>
              <a:rPr lang="en-US" altLang="zh-TW" sz="2000" dirty="0" smtClean="0">
                <a:solidFill>
                  <a:schemeClr val="tx1"/>
                </a:solidFill>
                <a:latin typeface="微軟正黑體" pitchFamily="34" charset="-120"/>
                <a:ea typeface="微軟正黑體" pitchFamily="34" charset="-120"/>
              </a:rPr>
              <a:t>…</a:t>
            </a:r>
          </a:p>
          <a:p>
            <a:pPr algn="ctr"/>
            <a:r>
              <a:rPr lang="zh-TW" altLang="en-US" sz="2000" dirty="0" smtClean="0">
                <a:solidFill>
                  <a:schemeClr val="tx1"/>
                </a:solidFill>
                <a:latin typeface="微軟正黑體" pitchFamily="34" charset="-120"/>
                <a:ea typeface="微軟正黑體" pitchFamily="34" charset="-120"/>
              </a:rPr>
              <a:t>哪裡可能有答案呢？</a:t>
            </a:r>
            <a:endParaRPr lang="zh-TW" altLang="en-US" sz="2000" dirty="0">
              <a:solidFill>
                <a:schemeClr val="tx1"/>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3"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ppt_x</p:attrName>
                                        </p:attrNameLst>
                                      </p:cBhvr>
                                      <p:tavLst>
                                        <p:tav tm="0">
                                          <p:val>
                                            <p:strVal val="#ppt_x"/>
                                          </p:val>
                                        </p:tav>
                                        <p:tav tm="100000">
                                          <p:val>
                                            <p:strVal val="#ppt_x"/>
                                          </p:val>
                                        </p:tav>
                                      </p:tavLst>
                                    </p:anim>
                                    <p:anim calcmode="lin" valueType="num">
                                      <p:cBhvr>
                                        <p:cTn id="9" dur="3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3"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51920" y="980728"/>
            <a:ext cx="3888432" cy="1143000"/>
          </a:xfrm>
        </p:spPr>
        <p:txBody>
          <a:bodyPr/>
          <a:lstStyle/>
          <a:p>
            <a:r>
              <a:rPr lang="zh-TW" altLang="en-US" dirty="0" smtClean="0">
                <a:latin typeface="微軟正黑體" pitchFamily="34" charset="-120"/>
                <a:ea typeface="微軟正黑體" pitchFamily="34" charset="-120"/>
              </a:rPr>
              <a:t>第二個麵包屑</a:t>
            </a:r>
            <a:endParaRPr lang="zh-TW" altLang="en-US" dirty="0">
              <a:latin typeface="微軟正黑體" pitchFamily="34" charset="-120"/>
              <a:ea typeface="微軟正黑體" pitchFamily="34" charset="-120"/>
            </a:endParaRPr>
          </a:p>
        </p:txBody>
      </p:sp>
      <p:sp>
        <p:nvSpPr>
          <p:cNvPr id="8" name="內容版面配置區 7"/>
          <p:cNvSpPr>
            <a:spLocks noGrp="1"/>
          </p:cNvSpPr>
          <p:nvPr>
            <p:ph idx="1"/>
          </p:nvPr>
        </p:nvSpPr>
        <p:spPr>
          <a:xfrm>
            <a:off x="3491880" y="2924944"/>
            <a:ext cx="5184576" cy="936104"/>
          </a:xfrm>
          <a:ln/>
        </p:spPr>
        <p:style>
          <a:lnRef idx="0">
            <a:schemeClr val="accent3"/>
          </a:lnRef>
          <a:fillRef idx="3">
            <a:schemeClr val="accent3"/>
          </a:fillRef>
          <a:effectRef idx="3">
            <a:schemeClr val="accent3"/>
          </a:effectRef>
          <a:fontRef idx="minor">
            <a:schemeClr val="lt1"/>
          </a:fontRef>
        </p:style>
        <p:txBody>
          <a:bodyPr anchor="ctr">
            <a:noAutofit/>
          </a:bodyPr>
          <a:lstStyle/>
          <a:p>
            <a:pPr algn="ctr">
              <a:buNone/>
            </a:pPr>
            <a:r>
              <a:rPr lang="zh-TW" altLang="en-US" sz="4000" dirty="0" smtClean="0">
                <a:latin typeface="微軟正黑體" pitchFamily="34" charset="-120"/>
                <a:ea typeface="微軟正黑體" pitchFamily="34" charset="-120"/>
              </a:rPr>
              <a:t>網路上的資源在哪裡？</a:t>
            </a:r>
            <a:endParaRPr lang="zh-TW" altLang="en-US" sz="4000" dirty="0">
              <a:latin typeface="微軟正黑體" pitchFamily="34" charset="-120"/>
              <a:ea typeface="微軟正黑體" pitchFamily="34" charset="-120"/>
            </a:endParaRPr>
          </a:p>
        </p:txBody>
      </p:sp>
      <p:pic>
        <p:nvPicPr>
          <p:cNvPr id="5" name="Picture 4" descr="面包, 切, 白, 孤立, 烘烤的, 地壳, 自制, 面包店, 食品, 切片"/>
          <p:cNvPicPr>
            <a:picLocks noChangeAspect="1" noChangeArrowheads="1"/>
          </p:cNvPicPr>
          <p:nvPr/>
        </p:nvPicPr>
        <p:blipFill>
          <a:blip r:embed="rId3" cstate="print"/>
          <a:srcRect/>
          <a:stretch>
            <a:fillRect/>
          </a:stretch>
        </p:blipFill>
        <p:spPr bwMode="auto">
          <a:xfrm>
            <a:off x="467544" y="2492896"/>
            <a:ext cx="2667000" cy="1714500"/>
          </a:xfrm>
          <a:prstGeom prst="rect">
            <a:avLst/>
          </a:prstGeom>
          <a:noFill/>
        </p:spPr>
      </p:pic>
      <p:pic>
        <p:nvPicPr>
          <p:cNvPr id="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7044218" y="4365104"/>
            <a:ext cx="2099782" cy="2276872"/>
          </a:xfrm>
          <a:prstGeom prst="rect">
            <a:avLst/>
          </a:prstGeom>
          <a:noFill/>
          <a:ln w="9525">
            <a:noFill/>
            <a:miter lim="800000"/>
            <a:headEnd/>
            <a:tailEnd/>
          </a:ln>
        </p:spPr>
      </p:pic>
      <p:sp>
        <p:nvSpPr>
          <p:cNvPr id="7" name="圓角矩形圖說文字 6"/>
          <p:cNvSpPr/>
          <p:nvPr/>
        </p:nvSpPr>
        <p:spPr>
          <a:xfrm>
            <a:off x="4283968" y="4581128"/>
            <a:ext cx="2736304" cy="1080120"/>
          </a:xfrm>
          <a:prstGeom prst="wedgeRoundRectCallout">
            <a:avLst>
              <a:gd name="adj1" fmla="val 59088"/>
              <a:gd name="adj2" fmla="val 75524"/>
              <a:gd name="adj3" fmla="val 16667"/>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sz="2400" dirty="0" smtClean="0">
                <a:solidFill>
                  <a:schemeClr val="tx1"/>
                </a:solidFill>
                <a:latin typeface="微軟正黑體" pitchFamily="34" charset="-120"/>
                <a:ea typeface="微軟正黑體" pitchFamily="34" charset="-120"/>
              </a:rPr>
              <a:t>除了</a:t>
            </a:r>
            <a:r>
              <a:rPr lang="en-US" altLang="zh-TW" sz="2400" dirty="0" smtClean="0">
                <a:solidFill>
                  <a:schemeClr val="tx1"/>
                </a:solidFill>
                <a:latin typeface="微軟正黑體" pitchFamily="34" charset="-120"/>
                <a:ea typeface="微軟正黑體" pitchFamily="34" charset="-120"/>
              </a:rPr>
              <a:t>YAHOO…</a:t>
            </a:r>
          </a:p>
          <a:p>
            <a:pPr algn="ctr"/>
            <a:r>
              <a:rPr lang="zh-TW" altLang="en-US" sz="2400" dirty="0" smtClean="0">
                <a:solidFill>
                  <a:schemeClr val="tx1"/>
                </a:solidFill>
                <a:latin typeface="微軟正黑體" pitchFamily="34" charset="-120"/>
                <a:ea typeface="微軟正黑體" pitchFamily="34" charset="-120"/>
              </a:rPr>
              <a:t>哪裡還有寶藏呢？</a:t>
            </a:r>
            <a:endParaRPr lang="zh-TW" altLang="en-US" sz="2400" dirty="0">
              <a:solidFill>
                <a:schemeClr val="tx1"/>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ppt_x</p:attrName>
                                        </p:attrNameLst>
                                      </p:cBhvr>
                                      <p:tavLst>
                                        <p:tav tm="0">
                                          <p:val>
                                            <p:strVal val="#ppt_x"/>
                                          </p:val>
                                        </p:tav>
                                        <p:tav tm="100000">
                                          <p:val>
                                            <p:strVal val="#ppt_x"/>
                                          </p:val>
                                        </p:tav>
                                      </p:tavLst>
                                    </p:anim>
                                    <p:anim calcmode="lin" valueType="num">
                                      <p:cBhvr>
                                        <p:cTn id="9" dur="3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51920" y="980728"/>
            <a:ext cx="3888432" cy="1143000"/>
          </a:xfrm>
        </p:spPr>
        <p:txBody>
          <a:bodyPr/>
          <a:lstStyle/>
          <a:p>
            <a:r>
              <a:rPr lang="zh-TW" altLang="en-US" dirty="0" smtClean="0">
                <a:latin typeface="微軟正黑體" pitchFamily="34" charset="-120"/>
                <a:ea typeface="微軟正黑體" pitchFamily="34" charset="-120"/>
              </a:rPr>
              <a:t>第三個麵包屑</a:t>
            </a:r>
            <a:endParaRPr lang="zh-TW" altLang="en-US" dirty="0">
              <a:latin typeface="微軟正黑體" pitchFamily="34" charset="-120"/>
              <a:ea typeface="微軟正黑體" pitchFamily="34" charset="-120"/>
            </a:endParaRPr>
          </a:p>
        </p:txBody>
      </p:sp>
      <p:sp>
        <p:nvSpPr>
          <p:cNvPr id="8" name="內容版面配置區 7"/>
          <p:cNvSpPr>
            <a:spLocks noGrp="1"/>
          </p:cNvSpPr>
          <p:nvPr>
            <p:ph idx="1"/>
          </p:nvPr>
        </p:nvSpPr>
        <p:spPr>
          <a:xfrm>
            <a:off x="3491880" y="2708920"/>
            <a:ext cx="5184576" cy="1512168"/>
          </a:xfrm>
          <a:ln/>
        </p:spPr>
        <p:style>
          <a:lnRef idx="0">
            <a:schemeClr val="accent1"/>
          </a:lnRef>
          <a:fillRef idx="3">
            <a:schemeClr val="accent1"/>
          </a:fillRef>
          <a:effectRef idx="3">
            <a:schemeClr val="accent1"/>
          </a:effectRef>
          <a:fontRef idx="minor">
            <a:schemeClr val="lt1"/>
          </a:fontRef>
        </p:style>
        <p:txBody>
          <a:bodyPr anchor="ctr">
            <a:noAutofit/>
          </a:bodyPr>
          <a:lstStyle/>
          <a:p>
            <a:pPr algn="ctr">
              <a:buNone/>
            </a:pPr>
            <a:r>
              <a:rPr lang="zh-TW" altLang="en-US" sz="4000" dirty="0" smtClean="0">
                <a:latin typeface="微軟正黑體" pitchFamily="34" charset="-120"/>
                <a:ea typeface="微軟正黑體" pitchFamily="34" charset="-120"/>
              </a:rPr>
              <a:t>全國最大的圖書館在哪裡？</a:t>
            </a:r>
            <a:endParaRPr lang="zh-TW" altLang="en-US" sz="4000" dirty="0">
              <a:latin typeface="微軟正黑體" pitchFamily="34" charset="-120"/>
              <a:ea typeface="微軟正黑體" pitchFamily="34" charset="-120"/>
            </a:endParaRPr>
          </a:p>
        </p:txBody>
      </p:sp>
      <p:pic>
        <p:nvPicPr>
          <p:cNvPr id="6" name="Picture 2" descr="洋葱圈, 油煎, 食品, 脆皮, 环, 垃圾食品, 不健康, 开胃菜, 油炸"/>
          <p:cNvPicPr>
            <a:picLocks noChangeAspect="1" noChangeArrowheads="1"/>
          </p:cNvPicPr>
          <p:nvPr/>
        </p:nvPicPr>
        <p:blipFill>
          <a:blip r:embed="rId3" cstate="print"/>
          <a:srcRect/>
          <a:stretch>
            <a:fillRect/>
          </a:stretch>
        </p:blipFill>
        <p:spPr bwMode="auto">
          <a:xfrm>
            <a:off x="683568" y="2492896"/>
            <a:ext cx="2247900" cy="1714500"/>
          </a:xfrm>
          <a:prstGeom prst="rect">
            <a:avLst/>
          </a:prstGeom>
          <a:noFill/>
        </p:spPr>
      </p:pic>
      <p:pic>
        <p:nvPicPr>
          <p:cNvPr id="5"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7044218" y="4365104"/>
            <a:ext cx="2099782" cy="2276872"/>
          </a:xfrm>
          <a:prstGeom prst="rect">
            <a:avLst/>
          </a:prstGeom>
          <a:noFill/>
          <a:ln w="9525">
            <a:noFill/>
            <a:miter lim="800000"/>
            <a:headEnd/>
            <a:tailEnd/>
          </a:ln>
        </p:spPr>
      </p:pic>
      <p:sp>
        <p:nvSpPr>
          <p:cNvPr id="7" name="圓角矩形圖說文字 6"/>
          <p:cNvSpPr/>
          <p:nvPr/>
        </p:nvSpPr>
        <p:spPr>
          <a:xfrm>
            <a:off x="4283968" y="4581128"/>
            <a:ext cx="2736304" cy="1080120"/>
          </a:xfrm>
          <a:prstGeom prst="wedgeRoundRectCallout">
            <a:avLst>
              <a:gd name="adj1" fmla="val 59088"/>
              <a:gd name="adj2" fmla="val 75524"/>
              <a:gd name="adj3" fmla="val 16667"/>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sz="2400" dirty="0" smtClean="0">
                <a:solidFill>
                  <a:schemeClr val="tx1"/>
                </a:solidFill>
                <a:latin typeface="微軟正黑體" pitchFamily="34" charset="-120"/>
                <a:ea typeface="微軟正黑體" pitchFamily="34" charset="-120"/>
              </a:rPr>
              <a:t>我想最大的應該就是這家了</a:t>
            </a:r>
            <a:r>
              <a:rPr lang="en-US" altLang="zh-TW" sz="2400" dirty="0" smtClean="0">
                <a:solidFill>
                  <a:schemeClr val="tx1"/>
                </a:solidFill>
                <a:latin typeface="微軟正黑體" pitchFamily="34" charset="-120"/>
                <a:ea typeface="微軟正黑體" pitchFamily="34" charset="-120"/>
              </a:rPr>
              <a:t>…</a:t>
            </a:r>
            <a:endParaRPr lang="zh-TW" altLang="en-US" sz="2400" dirty="0">
              <a:solidFill>
                <a:schemeClr val="tx1"/>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ppt_x</p:attrName>
                                        </p:attrNameLst>
                                      </p:cBhvr>
                                      <p:tavLst>
                                        <p:tav tm="0">
                                          <p:val>
                                            <p:strVal val="#ppt_x"/>
                                          </p:val>
                                        </p:tav>
                                        <p:tav tm="100000">
                                          <p:val>
                                            <p:strVal val="#ppt_x"/>
                                          </p:val>
                                        </p:tav>
                                      </p:tavLst>
                                    </p:anim>
                                    <p:anim calcmode="lin" valueType="num">
                                      <p:cBhvr>
                                        <p:cTn id="9" dur="3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51920" y="980728"/>
            <a:ext cx="3888432" cy="1143000"/>
          </a:xfrm>
        </p:spPr>
        <p:txBody>
          <a:bodyPr/>
          <a:lstStyle/>
          <a:p>
            <a:r>
              <a:rPr lang="zh-TW" altLang="en-US" dirty="0" smtClean="0">
                <a:latin typeface="微軟正黑體" pitchFamily="34" charset="-120"/>
                <a:ea typeface="微軟正黑體" pitchFamily="34" charset="-120"/>
              </a:rPr>
              <a:t>第四個麵包屑</a:t>
            </a:r>
            <a:endParaRPr lang="zh-TW" altLang="en-US" dirty="0">
              <a:latin typeface="微軟正黑體" pitchFamily="34" charset="-120"/>
              <a:ea typeface="微軟正黑體" pitchFamily="34" charset="-120"/>
            </a:endParaRPr>
          </a:p>
        </p:txBody>
      </p:sp>
      <p:sp>
        <p:nvSpPr>
          <p:cNvPr id="8" name="內容版面配置區 7"/>
          <p:cNvSpPr>
            <a:spLocks noGrp="1"/>
          </p:cNvSpPr>
          <p:nvPr>
            <p:ph idx="1"/>
          </p:nvPr>
        </p:nvSpPr>
        <p:spPr>
          <a:xfrm>
            <a:off x="3491880" y="2708920"/>
            <a:ext cx="5184576" cy="1512168"/>
          </a:xfrm>
          <a:ln/>
        </p:spPr>
        <p:style>
          <a:lnRef idx="0">
            <a:schemeClr val="accent2"/>
          </a:lnRef>
          <a:fillRef idx="3">
            <a:schemeClr val="accent2"/>
          </a:fillRef>
          <a:effectRef idx="3">
            <a:schemeClr val="accent2"/>
          </a:effectRef>
          <a:fontRef idx="minor">
            <a:schemeClr val="lt1"/>
          </a:fontRef>
        </p:style>
        <p:txBody>
          <a:bodyPr anchor="ctr">
            <a:noAutofit/>
          </a:bodyPr>
          <a:lstStyle/>
          <a:p>
            <a:pPr algn="ctr">
              <a:buNone/>
            </a:pPr>
            <a:r>
              <a:rPr lang="zh-TW" altLang="en-US" sz="4000" dirty="0" smtClean="0">
                <a:latin typeface="微軟正黑體" pitchFamily="34" charset="-120"/>
                <a:ea typeface="微軟正黑體" pitchFamily="34" charset="-120"/>
              </a:rPr>
              <a:t>豐富的數位資源</a:t>
            </a:r>
            <a:endParaRPr lang="en-US" altLang="zh-TW" sz="4000" dirty="0" smtClean="0">
              <a:latin typeface="微軟正黑體" pitchFamily="34" charset="-120"/>
              <a:ea typeface="微軟正黑體" pitchFamily="34" charset="-120"/>
            </a:endParaRPr>
          </a:p>
          <a:p>
            <a:pPr algn="ctr">
              <a:buNone/>
            </a:pPr>
            <a:r>
              <a:rPr lang="zh-TW" altLang="en-US" sz="4000" dirty="0" smtClean="0">
                <a:latin typeface="微軟正黑體" pitchFamily="34" charset="-120"/>
                <a:ea typeface="微軟正黑體" pitchFamily="34" charset="-120"/>
              </a:rPr>
              <a:t>要怎麼使用？</a:t>
            </a:r>
            <a:endParaRPr lang="zh-TW" altLang="en-US" sz="4000" dirty="0">
              <a:latin typeface="微軟正黑體" pitchFamily="34" charset="-120"/>
              <a:ea typeface="微軟正黑體" pitchFamily="34" charset="-120"/>
            </a:endParaRPr>
          </a:p>
        </p:txBody>
      </p:sp>
      <p:pic>
        <p:nvPicPr>
          <p:cNvPr id="5" name="Picture 8" descr="面包, 面包店, 包子, 早餐"/>
          <p:cNvPicPr>
            <a:picLocks noChangeAspect="1" noChangeArrowheads="1"/>
          </p:cNvPicPr>
          <p:nvPr/>
        </p:nvPicPr>
        <p:blipFill>
          <a:blip r:embed="rId3" cstate="print"/>
          <a:srcRect/>
          <a:stretch>
            <a:fillRect/>
          </a:stretch>
        </p:blipFill>
        <p:spPr bwMode="auto">
          <a:xfrm>
            <a:off x="323528" y="2636912"/>
            <a:ext cx="3033464" cy="1516732"/>
          </a:xfrm>
          <a:prstGeom prst="rect">
            <a:avLst/>
          </a:prstGeom>
          <a:noFill/>
        </p:spPr>
      </p:pic>
      <p:pic>
        <p:nvPicPr>
          <p:cNvPr id="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7044218" y="4536504"/>
            <a:ext cx="2099782" cy="2276872"/>
          </a:xfrm>
          <a:prstGeom prst="rect">
            <a:avLst/>
          </a:prstGeom>
          <a:noFill/>
          <a:ln w="9525">
            <a:noFill/>
            <a:miter lim="800000"/>
            <a:headEnd/>
            <a:tailEnd/>
          </a:ln>
        </p:spPr>
      </p:pic>
      <p:sp>
        <p:nvSpPr>
          <p:cNvPr id="7" name="圓角矩形圖說文字 6"/>
          <p:cNvSpPr/>
          <p:nvPr/>
        </p:nvSpPr>
        <p:spPr>
          <a:xfrm>
            <a:off x="4283968" y="4752528"/>
            <a:ext cx="2736304" cy="1080120"/>
          </a:xfrm>
          <a:prstGeom prst="wedgeRoundRectCallout">
            <a:avLst>
              <a:gd name="adj1" fmla="val 59088"/>
              <a:gd name="adj2" fmla="val 75524"/>
              <a:gd name="adj3" fmla="val 16667"/>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TW" altLang="en-US" sz="2400" dirty="0" smtClean="0">
                <a:solidFill>
                  <a:schemeClr val="tx1"/>
                </a:solidFill>
                <a:latin typeface="微軟正黑體" pitchFamily="34" charset="-120"/>
                <a:ea typeface="微軟正黑體" pitchFamily="34" charset="-120"/>
              </a:rPr>
              <a:t>可能是這樣用吧？教教我吧！</a:t>
            </a:r>
            <a:endParaRPr lang="zh-TW" altLang="en-US" sz="2400" dirty="0">
              <a:solidFill>
                <a:schemeClr val="tx1"/>
              </a:solidFill>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ppt_x</p:attrName>
                                        </p:attrNameLst>
                                      </p:cBhvr>
                                      <p:tavLst>
                                        <p:tav tm="0">
                                          <p:val>
                                            <p:strVal val="#ppt_x"/>
                                          </p:val>
                                        </p:tav>
                                        <p:tav tm="100000">
                                          <p:val>
                                            <p:strVal val="#ppt_x"/>
                                          </p:val>
                                        </p:tav>
                                      </p:tavLst>
                                    </p:anim>
                                    <p:anim calcmode="lin" valueType="num">
                                      <p:cBhvr>
                                        <p:cTn id="9" dur="3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1315</TotalTime>
  <Words>1232</Words>
  <Application>Microsoft Office PowerPoint</Application>
  <PresentationFormat>如螢幕大小 (4:3)</PresentationFormat>
  <Paragraphs>118</Paragraphs>
  <Slides>21</Slides>
  <Notes>15</Notes>
  <HiddenSlides>0</HiddenSlides>
  <MMClips>0</MMClips>
  <ScaleCrop>false</ScaleCrop>
  <HeadingPairs>
    <vt:vector size="4" baseType="variant">
      <vt:variant>
        <vt:lpstr>佈景主題</vt:lpstr>
      </vt:variant>
      <vt:variant>
        <vt:i4>2</vt:i4>
      </vt:variant>
      <vt:variant>
        <vt:lpstr>投影片標題</vt:lpstr>
      </vt:variant>
      <vt:variant>
        <vt:i4>21</vt:i4>
      </vt:variant>
    </vt:vector>
  </HeadingPairs>
  <TitlesOfParts>
    <vt:vector size="23" baseType="lpstr">
      <vt:lpstr>Office 佈景主題</vt:lpstr>
      <vt:lpstr>自訂設計</vt:lpstr>
      <vt:lpstr>投影片 1</vt:lpstr>
      <vt:lpstr>跟著布卡來尋寶</vt:lpstr>
      <vt:lpstr>投影片 3</vt:lpstr>
      <vt:lpstr>投影片 4</vt:lpstr>
      <vt:lpstr>還記得… 「麵包屑」出現在哪個故事嗎？</vt:lpstr>
      <vt:lpstr>第一個麵包屑</vt:lpstr>
      <vt:lpstr>第二個麵包屑</vt:lpstr>
      <vt:lpstr>第三個麵包屑</vt:lpstr>
      <vt:lpstr>第四個麵包屑</vt:lpstr>
      <vt:lpstr>第四個麵包屑</vt:lpstr>
      <vt:lpstr>第四個麵包屑</vt:lpstr>
      <vt:lpstr>第四個麵包屑</vt:lpstr>
      <vt:lpstr>第四個麵包屑</vt:lpstr>
      <vt:lpstr>第四個麵包屑</vt:lpstr>
      <vt:lpstr>投影片 15</vt:lpstr>
      <vt:lpstr>投影片 16</vt:lpstr>
      <vt:lpstr>投影片 17</vt:lpstr>
      <vt:lpstr>投影片 18</vt:lpstr>
      <vt:lpstr>投影片 19</vt:lpstr>
      <vt:lpstr>投影片 20</vt:lpstr>
      <vt:lpstr>投影片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Hsiang-Ping Huang</dc:creator>
  <cp:lastModifiedBy>Hsiang-Ping Huang</cp:lastModifiedBy>
  <cp:revision>139</cp:revision>
  <dcterms:created xsi:type="dcterms:W3CDTF">2015-03-25T01:53:46Z</dcterms:created>
  <dcterms:modified xsi:type="dcterms:W3CDTF">2015-05-14T01:06:29Z</dcterms:modified>
</cp:coreProperties>
</file>