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6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按一下滑鼠編輯備註格式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1FD34BF-DDD6-4D36-B046-52F833A7A3E6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揭示</a:t>
            </a:r>
            <a:r>
              <a:rPr b="1" lang="en-US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故事書名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《爺爺是恐龍？》讓學生先由書名猜測故事內容</a:t>
            </a:r>
            <a:br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1.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恐龍是什麼樣的動物？ </a:t>
            </a:r>
            <a:br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2.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把爺爺比喻成恐龍，你們認為這個故事可能在講什麼？</a:t>
            </a:r>
            <a:br/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3. 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書名後面有一個</a:t>
            </a:r>
            <a:r>
              <a:rPr b="0" lang="en-US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問號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，表示作者可能也不是很確定爺爺到底是不是恐龍。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DDD3998-E2C0-43C2-9D54-B760814E4D02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教師透過請學生批判思考並</a:t>
            </a:r>
            <a:r>
              <a:rPr b="1" lang="en-US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比較自我經驗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，了解學生學習情形並適時提出指導。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教師總結《爺爺是恐龍？》繪本故事，鼓勵學生針對以下問題發表自己的見解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5579EAF-E04D-40FF-AD35-6AB2F08ECE04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揭示</a:t>
            </a:r>
            <a:r>
              <a:rPr b="1" lang="en-US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故事封面圖片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，再讓學生看一看圖片及書名來預測故事內容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光從書的名字我們可能還是不太知道這是一個什麼樣的故事，那如果我們再看一下故事封面的圖片呢？圖片上面的爺爺臉上有笑容，還會陪小孫女一起玩，看起來不像恐龍一樣兇猛，那各位同學覺得這個故事的主角是誰呢？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猜測完畢後，點選圖片帶學生讀繪本故事內容。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點圖片即可連結至繪本(繪本為有音樂無人聲，須由教師引導學生讀繪本內容)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654729E-F3C7-435C-9256-173E227461B5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播放影片－阿嬤的衛生紙，讓學生藉由影片進一步反思體諒照顧長者的重要性。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A4E5DD2-EFC9-4B09-8B55-FCB6B6DEEB02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&lt;編號&gt;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一個完整的故事應該會有故事的名字，還有主角、故事情境、主要問題、事情的經過、主角的反應、故事的結局。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552BE45-3EF5-41B6-A88E-AF7BAED8FBB5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教師帶學生看過故事後，教師適當引導提問並觀察學生反應，讓學生依據投影片內容進行討論，歸納出</a:t>
            </a:r>
            <a:r>
              <a:rPr b="1" lang="en-US" sz="1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主角、故事情境、主要問題、事情經過、主角反應、故事結局</a:t>
            </a:r>
            <a:r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並表達意見，進而確認學生摘要與大意之能力：我們剛剛讀完故事了，現在老師想要問問大家，有關這篇故事的一些問題，請小朋友想一想，知道答案的同學可以舉手回答</a:t>
            </a:r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E36BE17-FCC8-4E36-9863-280AF6AB8C53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FC7798A-518D-43D5-A614-C445BCD7E8FF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en-US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40" name="" descr=""/>
          <p:cNvPicPr/>
          <p:nvPr/>
        </p:nvPicPr>
        <p:blipFill>
          <a:blip r:embed="rId2"/>
          <a:stretch/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3"/>
          <a:stretch/>
        </p:blipFill>
        <p:spPr>
          <a:xfrm>
            <a:off x="1477440" y="1218960"/>
            <a:ext cx="6188040" cy="49374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459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4937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7987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0" rIns="0" tIns="0" bIns="0" anchor="ctr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80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798720"/>
            <a:ext cx="8229240" cy="23551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360">
            <a:solidFill>
              <a:schemeClr val="accent2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360">
            <a:solidFill>
              <a:schemeClr val="accent2"/>
            </a:solidFill>
            <a:custDash>
              <a:ds d="500000" sp="4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38100" dir="5400000" dist="254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zh-TW" sz="32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按一下以編輯母片標題樣式</a:t>
            </a:r>
            <a:endParaRPr b="0" lang="zh-TW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037C06E4-8780-4C3E-8CC7-C9735582EDF8}" type="datetime">
              <a:rPr b="0" lang="en-US" sz="14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1/9/19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5400"/>
          </a:xfrm>
          <a:prstGeom prst="rect">
            <a:avLst/>
          </a:prstGeom>
        </p:spPr>
        <p:txBody>
          <a:bodyPr lIns="90000" rIns="90000" tIns="45000" bIns="45000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8357C19-730F-41DB-B579-06DBA4BF9577}" type="slidenum">
              <a:rPr b="0" lang="en-US" sz="14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&lt;編號&gt;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按一下以編輯母片文字樣式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548640" indent="-27396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zh-TW" sz="23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第二層</a:t>
            </a:r>
            <a:endParaRPr b="0" lang="zh-TW" sz="2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822960" indent="-22824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zh-TW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第三層</a:t>
            </a:r>
            <a:endParaRPr b="0" lang="zh-TW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097280" indent="-228240">
              <a:lnSpc>
                <a:spcPct val="100000"/>
              </a:lnSpc>
              <a:spcBef>
                <a:spcPts val="400"/>
              </a:spcBef>
              <a:buClr>
                <a:srgbClr val="8ca2b4"/>
              </a:buClr>
              <a:buSzPct val="70000"/>
              <a:buFont typeface="Wingdings" charset="2"/>
              <a:buChar char=""/>
            </a:pPr>
            <a:r>
              <a:rPr b="0" lang="zh-TW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第四層</a:t>
            </a:r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1371600" indent="-22824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zh-TW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第五層</a:t>
            </a:r>
            <a:endParaRPr b="0" lang="zh-TW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T_uFMQGCZYg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zh-TW" sz="32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平劇體W7外字集"/>
                <a:ea typeface="華康平劇體W7外字集"/>
              </a:rPr>
              <a:t>看書名，猜故事內容</a:t>
            </a:r>
            <a:endParaRPr b="0" lang="zh-TW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華康平劇體W7外字集"/>
              <a:ea typeface="華康平劇體W7外字集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467640" y="141264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zh-TW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標楷W5注音"/>
                <a:ea typeface="華康標楷W5注音"/>
              </a:rPr>
              <a:t>爺</a:t>
            </a:r>
            <a:r>
              <a:rPr b="0" lang="zh-TW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標楷W5破音一"/>
                <a:ea typeface="華康標楷W5破音一"/>
              </a:rPr>
              <a:t>爺</a:t>
            </a:r>
            <a:r>
              <a:rPr b="0" lang="zh-TW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標楷W5注音"/>
                <a:ea typeface="華康標楷W5注音"/>
              </a:rPr>
              <a:t>是恐龍</a:t>
            </a:r>
            <a:r>
              <a:rPr b="0" lang="zh-TW" sz="7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ungsuhChe"/>
                <a:ea typeface="GungsuhChe"/>
              </a:rPr>
              <a:t>？</a:t>
            </a:r>
            <a:endParaRPr b="0" lang="zh-TW" sz="7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49" name="圖片 3" descr=""/>
          <p:cNvPicPr/>
          <p:nvPr/>
        </p:nvPicPr>
        <p:blipFill>
          <a:blip r:embed="rId1"/>
          <a:stretch/>
        </p:blipFill>
        <p:spPr>
          <a:xfrm>
            <a:off x="1403640" y="2637000"/>
            <a:ext cx="6343920" cy="3462480"/>
          </a:xfrm>
          <a:prstGeom prst="rect">
            <a:avLst/>
          </a:prstGeom>
          <a:ln>
            <a:noFill/>
          </a:ln>
        </p:spPr>
      </p:pic>
      <p:sp>
        <p:nvSpPr>
          <p:cNvPr id="50" name="CustomShape 3"/>
          <p:cNvSpPr/>
          <p:nvPr/>
        </p:nvSpPr>
        <p:spPr>
          <a:xfrm>
            <a:off x="683640" y="6453360"/>
            <a:ext cx="8136720" cy="4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Kozuka Gothic Pr6N R"/>
                <a:ea typeface="Kozuka Gothic Pr6N R"/>
              </a:rPr>
              <a:t>圖片來源: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Kozuka Gothic Pr6N R"/>
                <a:ea typeface="Kozuka Gothic Pr6N R"/>
              </a:rPr>
              <a:t>https://cdn.pixabay.com/photo/2016/06/17/19/51/russia-1464013_960_720.jpg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74" name="內容版面配置區 3" descr=""/>
          <p:cNvPicPr/>
          <p:nvPr/>
        </p:nvPicPr>
        <p:blipFill>
          <a:blip r:embed="rId1"/>
          <a:stretch/>
        </p:blipFill>
        <p:spPr>
          <a:xfrm>
            <a:off x="457200" y="2648520"/>
            <a:ext cx="8229240" cy="2077920"/>
          </a:xfrm>
          <a:prstGeom prst="rect">
            <a:avLst/>
          </a:prstGeom>
          <a:ln>
            <a:noFill/>
          </a:ln>
        </p:spPr>
      </p:pic>
      <p:sp>
        <p:nvSpPr>
          <p:cNvPr id="75" name="CustomShape 3"/>
          <p:cNvSpPr/>
          <p:nvPr/>
        </p:nvSpPr>
        <p:spPr>
          <a:xfrm>
            <a:off x="5652000" y="3501000"/>
            <a:ext cx="1079640" cy="10796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 marL="343080" indent="-342720">
              <a:lnSpc>
                <a:spcPct val="90000"/>
              </a:lnSpc>
              <a:spcBef>
                <a:spcPts val="1199"/>
              </a:spcBef>
            </a:pPr>
            <a:r>
              <a:rPr b="0" lang="zh-TW" sz="60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事情經過</a:t>
            </a:r>
            <a:endParaRPr b="0" lang="zh-TW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接下來怎麼處理故事裡發生的問題？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爸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爸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帶她看以前的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相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片，告訴她沒有生病的爺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總是陪她玩，對小孫女非常疼愛也很有耐心。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後來小孫女改變對爺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的態度，不再害怕爺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，陪爺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二"/>
                <a:ea typeface="華康圓體W5破音二"/>
              </a:rPr>
              <a:t>一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起走路，也照顧爺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。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80" dur="indefinite" restart="never" nodeType="tmRoot">
          <p:childTnLst>
            <p:seq>
              <p:cTn id="81" dur="indefinite" nodeType="mainSeq">
                <p:childTnLst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86" dur="500"/>
                                        <p:tgtEl>
                                          <p:spTgt spid="77">
                                            <p:txEl>
                                              <p:p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91" dur="500"/>
                                        <p:tgtEl>
                                          <p:spTgt spid="77">
                                            <p:txEl>
                                              <p:pRg st="17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77">
                                            <p:txEl>
                                              <p:pRg st="5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77">
                                            <p:txEl>
                                              <p:pRg st="59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80" name="內容版面配置區 3" descr=""/>
          <p:cNvPicPr/>
          <p:nvPr/>
        </p:nvPicPr>
        <p:blipFill>
          <a:blip r:embed="rId1"/>
          <a:stretch/>
        </p:blipFill>
        <p:spPr>
          <a:xfrm>
            <a:off x="457200" y="2648520"/>
            <a:ext cx="8229240" cy="2077920"/>
          </a:xfrm>
          <a:prstGeom prst="rect">
            <a:avLst/>
          </a:prstGeom>
          <a:ln>
            <a:noFill/>
          </a:ln>
        </p:spPr>
      </p:pic>
      <p:sp>
        <p:nvSpPr>
          <p:cNvPr id="81" name="CustomShape 3"/>
          <p:cNvSpPr/>
          <p:nvPr/>
        </p:nvSpPr>
        <p:spPr>
          <a:xfrm>
            <a:off x="6588360" y="3501000"/>
            <a:ext cx="1079640" cy="10796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zh-TW" sz="32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主角反</a:t>
            </a:r>
            <a:r>
              <a:rPr b="1" lang="zh-TW" sz="32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應</a:t>
            </a:r>
            <a:endParaRPr b="0" lang="zh-TW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處理問題後，主角有什</a:t>
            </a: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麼</a:t>
            </a: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樣的反</a:t>
            </a: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應</a:t>
            </a: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？他的感覺如何？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小孫女很有成就感，因為爺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身體變好，而且發現原來自己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長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大了，能夠為爺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做這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麼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多的事情。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04" dur="500"/>
                                        <p:tgtEl>
                                          <p:spTgt spid="83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4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83">
                                            <p:txEl>
                                              <p:pRg st="24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0" dur="500" fill="hold"/>
                                        <p:tgtEl>
                                          <p:spTgt spid="83">
                                            <p:txEl>
                                              <p:pRg st="24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86" name="內容版面配置區 3" descr=""/>
          <p:cNvPicPr/>
          <p:nvPr/>
        </p:nvPicPr>
        <p:blipFill>
          <a:blip r:embed="rId1"/>
          <a:stretch/>
        </p:blipFill>
        <p:spPr>
          <a:xfrm>
            <a:off x="457200" y="2648520"/>
            <a:ext cx="8229240" cy="207792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7524360" y="3429000"/>
            <a:ext cx="1079640" cy="10796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zh-TW" sz="54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故事結局</a:t>
            </a:r>
            <a:endParaRPr b="0" lang="zh-TW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故事最後的結果是什麼？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爺爺在家人的關懷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和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照顧下，身體變好了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全家人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二"/>
                <a:ea typeface="華康圓體W5破音二"/>
              </a:rPr>
              <a:t>一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起拍了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二"/>
                <a:ea typeface="華康圓體W5破音二"/>
              </a:rPr>
              <a:t>一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張全家福慶祝爺爺康復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dur="indefinite" nodeType="mainSeq">
                <p:childTnLst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117" dur="500"/>
                                        <p:tgtEl>
                                          <p:spTgt spid="89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89">
                                            <p:txEl>
                                              <p:p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500" fill="hold"/>
                                        <p:tgtEl>
                                          <p:spTgt spid="89">
                                            <p:txEl>
                                              <p:pRg st="12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89">
                                            <p:txEl>
                                              <p:pRg st="3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500" fill="hold"/>
                                        <p:tgtEl>
                                          <p:spTgt spid="89">
                                            <p:txEl>
                                              <p:pRg st="31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251640" y="2565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zh-TW" sz="45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如果是我，我會……</a:t>
            </a:r>
            <a:endParaRPr b="0" lang="zh-TW" sz="45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如果是你，會怎麼</a:t>
            </a: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和</a:t>
            </a: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像恐龍的爺</a:t>
            </a: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相處？</a:t>
            </a:r>
            <a:endParaRPr b="0" lang="zh-TW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zh-TW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平常都如何</a:t>
            </a: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和</a:t>
            </a: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爺</a:t>
            </a: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奶</a:t>
            </a: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奶</a:t>
            </a:r>
            <a:r>
              <a:rPr b="0" lang="zh-TW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互動呢？</a:t>
            </a:r>
            <a:endParaRPr b="0" lang="zh-TW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endParaRPr b="0" lang="zh-TW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476640"/>
            <a:ext cx="8229240" cy="604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 algn="ctr">
              <a:lnSpc>
                <a:spcPct val="100000"/>
              </a:lnSpc>
            </a:pP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請說</a:t>
            </a: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二"/>
                <a:ea typeface="華康圓體W5破音二"/>
              </a:rPr>
              <a:t>一</a:t>
            </a: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說你能做</a:t>
            </a: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得</a:t>
            </a: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到，並且讓爺</a:t>
            </a: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奶</a:t>
            </a: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奶</a:t>
            </a: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覺</a:t>
            </a: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得</a:t>
            </a:r>
            <a:r>
              <a:rPr b="0" lang="zh-TW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開心的事情</a:t>
            </a:r>
            <a:endParaRPr b="0" lang="zh-TW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 algn="ctr">
              <a:lnSpc>
                <a:spcPct val="100000"/>
              </a:lnSpc>
            </a:pPr>
            <a:endParaRPr b="0" lang="zh-TW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 algn="ctr">
              <a:lnSpc>
                <a:spcPct val="100000"/>
              </a:lnSpc>
            </a:pPr>
            <a:endParaRPr b="0" lang="zh-TW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 algn="ctr">
              <a:lnSpc>
                <a:spcPct val="100000"/>
              </a:lnSpc>
            </a:pPr>
            <a:endParaRPr b="0" lang="zh-TW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 algn="ctr">
              <a:lnSpc>
                <a:spcPct val="100000"/>
              </a:lnSpc>
            </a:pPr>
            <a:endParaRPr b="0" lang="zh-TW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 algn="ctr">
              <a:lnSpc>
                <a:spcPct val="100000"/>
              </a:lnSpc>
            </a:pPr>
            <a:endParaRPr b="0" lang="zh-TW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</a:pPr>
            <a:endParaRPr b="0" lang="zh-TW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</a:pPr>
            <a:endParaRPr b="0" lang="zh-TW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</a:pPr>
            <a:r>
              <a:rPr b="0" lang="zh-TW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圖片來源：</a:t>
            </a:r>
            <a:endParaRPr b="0" lang="zh-TW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</a:pPr>
            <a:r>
              <a:rPr b="0" lang="zh-TW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 </a:t>
            </a:r>
            <a:r>
              <a:rPr b="0" lang="zh-TW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華康圓體W5注音"/>
              </a:rPr>
              <a:t>https://goo.gl/fZJ3kZ</a:t>
            </a:r>
            <a:endParaRPr b="0" lang="zh-TW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</a:pPr>
            <a:r>
              <a:rPr b="0" lang="zh-TW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華康圓體W5注音"/>
              </a:rPr>
              <a:t>https://goo.gl/1uLZMm</a:t>
            </a:r>
            <a:endParaRPr b="0" lang="zh-TW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 algn="ctr">
              <a:lnSpc>
                <a:spcPct val="100000"/>
              </a:lnSpc>
            </a:pPr>
            <a:endParaRPr b="0" lang="zh-TW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 algn="ctr">
              <a:lnSpc>
                <a:spcPct val="100000"/>
              </a:lnSpc>
            </a:pPr>
            <a:endParaRPr b="0" lang="zh-TW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 algn="ctr">
              <a:lnSpc>
                <a:spcPct val="100000"/>
              </a:lnSpc>
            </a:pPr>
            <a:endParaRPr b="0" lang="zh-TW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 algn="ctr">
              <a:lnSpc>
                <a:spcPct val="100000"/>
              </a:lnSpc>
            </a:pPr>
            <a:endParaRPr b="0" lang="zh-TW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 algn="ctr">
              <a:lnSpc>
                <a:spcPct val="100000"/>
              </a:lnSpc>
            </a:pPr>
            <a:endParaRPr b="0" lang="zh-TW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94" name="圖片 3" descr=""/>
          <p:cNvPicPr/>
          <p:nvPr/>
        </p:nvPicPr>
        <p:blipFill>
          <a:blip r:embed="rId1"/>
          <a:stretch/>
        </p:blipFill>
        <p:spPr>
          <a:xfrm>
            <a:off x="1403640" y="2925000"/>
            <a:ext cx="1645560" cy="2194200"/>
          </a:xfrm>
          <a:prstGeom prst="rect">
            <a:avLst/>
          </a:prstGeom>
          <a:ln>
            <a:noFill/>
          </a:ln>
        </p:spPr>
      </p:pic>
      <p:pic>
        <p:nvPicPr>
          <p:cNvPr id="95" name="圖片 4" descr=""/>
          <p:cNvPicPr/>
          <p:nvPr/>
        </p:nvPicPr>
        <p:blipFill>
          <a:blip r:embed="rId2"/>
          <a:stretch/>
        </p:blipFill>
        <p:spPr>
          <a:xfrm>
            <a:off x="3852000" y="2925000"/>
            <a:ext cx="2142720" cy="213336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6660360" y="3213000"/>
            <a:ext cx="1223640" cy="1151640"/>
          </a:xfrm>
          <a:prstGeom prst="smileyFace">
            <a:avLst>
              <a:gd name="adj" fmla="val 4653"/>
            </a:avLst>
          </a:prstGeom>
          <a:solidFill>
            <a:schemeClr val="accent4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3"/>
          <p:cNvSpPr/>
          <p:nvPr/>
        </p:nvSpPr>
        <p:spPr>
          <a:xfrm>
            <a:off x="6516360" y="5085360"/>
            <a:ext cx="791640" cy="719640"/>
          </a:xfrm>
          <a:prstGeom prst="heart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5940000" y="4869000"/>
            <a:ext cx="1944000" cy="1151640"/>
          </a:xfrm>
          <a:prstGeom prst="wedgeEllipseCallout">
            <a:avLst>
              <a:gd name="adj1" fmla="val -49673"/>
              <a:gd name="adj2" fmla="val 6399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nodeType="with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251640" y="0"/>
            <a:ext cx="8784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zh-TW" sz="40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看封面圖片，猜故事內容</a:t>
            </a:r>
            <a:endParaRPr b="0" lang="zh-TW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  <p:pic>
        <p:nvPicPr>
          <p:cNvPr id="52" name="Picture 2" descr=""/>
          <p:cNvPicPr/>
          <p:nvPr/>
        </p:nvPicPr>
        <p:blipFill>
          <a:blip r:embed="rId1"/>
          <a:srcRect l="33380" t="16413" r="33380" b="8924"/>
          <a:stretch/>
        </p:blipFill>
        <p:spPr>
          <a:xfrm>
            <a:off x="2843640" y="1124640"/>
            <a:ext cx="4104000" cy="5184360"/>
          </a:xfrm>
          <a:prstGeom prst="rect">
            <a:avLst/>
          </a:prstGeom>
          <a:ln w="9360"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683640" y="6453360"/>
            <a:ext cx="8136720" cy="40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Kozuka Gothic Pr6N R"/>
                <a:ea typeface="Kozuka Gothic Pr6N R"/>
              </a:rPr>
              <a:t>圖片來源: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Kozuka Gothic Pr6N R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Kozuka Gothic Pr6N R"/>
              </a:rPr>
              <a:t>http://storybook.nlpi.edu.tw/book/read/206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你覺</a:t>
            </a:r>
            <a:r>
              <a:rPr b="0" lang="zh-TW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得</a:t>
            </a:r>
            <a:r>
              <a:rPr b="0" lang="zh-TW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這篇故事想要告訴我們什</a:t>
            </a:r>
            <a:r>
              <a:rPr b="0" lang="zh-TW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麼</a:t>
            </a:r>
            <a:r>
              <a:rPr b="0" lang="zh-TW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？</a:t>
            </a:r>
            <a:endParaRPr b="0" lang="zh-TW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endParaRPr b="0" lang="zh-TW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67640" y="40464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zh-TW" sz="40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影片欣賞－阿嬤的衛生紙</a:t>
            </a:r>
            <a:br/>
            <a:endParaRPr b="0" lang="zh-TW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2600" spc="-1" strike="noStrike" u="sng">
                <a:solidFill>
                  <a:srgbClr val="b292ca"/>
                </a:solidFill>
                <a:uFill>
                  <a:solidFill>
                    <a:srgbClr val="ffffff"/>
                  </a:solidFill>
                </a:uFill>
                <a:latin typeface="Gill Sans MT"/>
                <a:hlinkClick r:id="rId1"/>
              </a:rPr>
              <a:t>https://www.youtube.com/watch?v=T_uFMQGCZYg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358920" y="0"/>
            <a:ext cx="8784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zh-TW" sz="48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看完故事，想</a:t>
            </a:r>
            <a:r>
              <a:rPr b="0" lang="zh-TW" sz="48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破音二"/>
                <a:ea typeface="華康圓體W5破音二"/>
              </a:rPr>
              <a:t>一</a:t>
            </a:r>
            <a:r>
              <a:rPr b="0" lang="zh-TW" sz="48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想</a:t>
            </a:r>
            <a:endParaRPr b="0" lang="zh-TW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55" name="內容版面配置區 3" descr=""/>
          <p:cNvPicPr/>
          <p:nvPr/>
        </p:nvPicPr>
        <p:blipFill>
          <a:blip r:embed="rId1"/>
          <a:stretch/>
        </p:blipFill>
        <p:spPr>
          <a:xfrm>
            <a:off x="457200" y="2648520"/>
            <a:ext cx="8229240" cy="207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57" name="內容版面配置區 3" descr=""/>
          <p:cNvPicPr/>
          <p:nvPr/>
        </p:nvPicPr>
        <p:blipFill>
          <a:blip r:embed="rId1"/>
          <a:stretch/>
        </p:blipFill>
        <p:spPr>
          <a:xfrm>
            <a:off x="178920" y="2648520"/>
            <a:ext cx="8507520" cy="2148120"/>
          </a:xfrm>
          <a:prstGeom prst="rect">
            <a:avLst/>
          </a:prstGeom>
          <a:ln>
            <a:noFill/>
          </a:ln>
        </p:spPr>
      </p:pic>
      <p:sp>
        <p:nvSpPr>
          <p:cNvPr id="58" name="CustomShape 2"/>
          <p:cNvSpPr/>
          <p:nvPr/>
        </p:nvSpPr>
        <p:spPr>
          <a:xfrm>
            <a:off x="2411640" y="3429000"/>
            <a:ext cx="1295640" cy="13676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>
              <a:lnSpc>
                <a:spcPct val="100000"/>
              </a:lnSpc>
            </a:pPr>
            <a:r>
              <a:rPr b="0" lang="zh-TW" sz="54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主角</a:t>
            </a:r>
            <a:endParaRPr b="0" lang="zh-TW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0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" charset="2"/>
              <a:buChar char=""/>
            </a:pP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故事裡面出現了哪些人物？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　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、爸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爸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、小孫女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" charset="2"/>
              <a:buChar char=""/>
            </a:pP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這個故事是在說誰發生的事情？他有什麼特別的地方？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</a:pP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　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，生病了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36" dur="500"/>
                                        <p:tgtEl>
                                          <p:spTgt spid="60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3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60">
                                            <p:txEl>
                                              <p:pRg st="13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60">
                                            <p:txEl>
                                              <p:pRg st="13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4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47" dur="500"/>
                                        <p:tgtEl>
                                          <p:spTgt spid="60">
                                            <p:txEl>
                                              <p:pRg st="24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9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60">
                                            <p:txEl>
                                              <p:pRg st="49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60">
                                            <p:txEl>
                                              <p:pRg st="49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62" name="內容版面配置區 3" descr=""/>
          <p:cNvPicPr/>
          <p:nvPr/>
        </p:nvPicPr>
        <p:blipFill>
          <a:blip r:embed="rId1"/>
          <a:stretch/>
        </p:blipFill>
        <p:spPr>
          <a:xfrm>
            <a:off x="467640" y="2637000"/>
            <a:ext cx="8229240" cy="2077920"/>
          </a:xfrm>
          <a:prstGeom prst="rect">
            <a:avLst/>
          </a:prstGeom>
          <a:ln>
            <a:noFill/>
          </a:ln>
        </p:spPr>
      </p:pic>
      <p:sp>
        <p:nvSpPr>
          <p:cNvPr id="63" name="CustomShape 2"/>
          <p:cNvSpPr/>
          <p:nvPr/>
        </p:nvSpPr>
        <p:spPr>
          <a:xfrm>
            <a:off x="3708000" y="3357000"/>
            <a:ext cx="1295640" cy="13676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 marL="343080" indent="-342720">
              <a:lnSpc>
                <a:spcPct val="100000"/>
              </a:lnSpc>
              <a:spcBef>
                <a:spcPts val="1199"/>
              </a:spcBef>
            </a:pPr>
            <a:r>
              <a:rPr b="0" lang="zh-TW" sz="60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情境</a:t>
            </a:r>
            <a:endParaRPr b="0" lang="zh-TW" sz="6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這個故事發生在哪裡？發生在什麼時候？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這個故事的場景是在爺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家裡，因為爺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生病了，所以她們一起回爺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家陪伴爺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。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60" dur="500"/>
                                        <p:tgtEl>
                                          <p:spTgt spid="65">
                                            <p:txEl>
                                              <p:p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9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65">
                                            <p:txEl>
                                              <p:pRg st="19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65">
                                            <p:txEl>
                                              <p:pRg st="19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endParaRPr b="0" lang="zh-TW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68" name="內容版面配置區 3" descr=""/>
          <p:cNvPicPr/>
          <p:nvPr/>
        </p:nvPicPr>
        <p:blipFill>
          <a:blip r:embed="rId1"/>
          <a:stretch/>
        </p:blipFill>
        <p:spPr>
          <a:xfrm>
            <a:off x="457200" y="2648520"/>
            <a:ext cx="8229240" cy="2077920"/>
          </a:xfrm>
          <a:prstGeom prst="rect">
            <a:avLst/>
          </a:prstGeom>
          <a:ln>
            <a:noFill/>
          </a:ln>
        </p:spPr>
      </p:pic>
      <p:sp>
        <p:nvSpPr>
          <p:cNvPr id="69" name="CustomShape 3"/>
          <p:cNvSpPr/>
          <p:nvPr/>
        </p:nvSpPr>
        <p:spPr>
          <a:xfrm>
            <a:off x="4788000" y="3501000"/>
            <a:ext cx="1007640" cy="1079640"/>
          </a:xfrm>
          <a:prstGeom prst="ellipse">
            <a:avLst/>
          </a:prstGeom>
          <a:noFill/>
          <a:ln w="255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>
            <a:normAutofit/>
          </a:bodyPr>
          <a:p>
            <a:pPr marL="343080" indent="-342720">
              <a:lnSpc>
                <a:spcPct val="100000"/>
              </a:lnSpc>
              <a:spcBef>
                <a:spcPts val="1080"/>
              </a:spcBef>
            </a:pPr>
            <a:r>
              <a:rPr b="0" lang="zh-TW" sz="5400" spc="-1" strike="noStrike">
                <a:solidFill>
                  <a:srgbClr val="464653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主要問題</a:t>
            </a:r>
            <a:endParaRPr b="0" lang="zh-TW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1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故事開始的時候發生了什麼問題？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274320" indent="-27396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生病心情不好、也不太能走路，常常發脾氣，讓小孫女覺得生病以後的爺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像恐龍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一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樣兇，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不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敢接近爺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破音一"/>
                <a:ea typeface="華康圓體W5破音一"/>
              </a:rPr>
              <a:t>爺</a:t>
            </a:r>
            <a:r>
              <a:rPr b="0" lang="zh-TW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華康圓體W5注音"/>
                <a:ea typeface="華康圓體W5注音"/>
              </a:rPr>
              <a:t>。</a:t>
            </a:r>
            <a:endParaRPr b="0" lang="zh-TW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out">
                                      <p:cBhvr additive="repl">
                                        <p:cTn id="73" dur="500"/>
                                        <p:tgtEl>
                                          <p:spTgt spid="71">
                                            <p:txEl>
                                              <p:p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71">
                                            <p:txEl>
                                              <p:pRg st="1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71">
                                            <p:txEl>
                                              <p:pRg st="16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1184</TotalTime>
  <Application>NDC_ODF_Application_Tools/1.0.3$Windows_x86 LibreOffice_project/8ad3e16aadc5e73175a2d44b1abec8638aa18880</Application>
  <Words>661</Words>
  <Paragraphs>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2017-05-16T02:47:06Z</dcterms:created>
  <dc:creator>a16101</dc:creator>
  <dc:description/>
  <dc:language>zh-TW</dc:language>
  <cp:lastModifiedBy/>
  <dcterms:modified xsi:type="dcterms:W3CDTF">2019-01-09T12:12:53Z</dcterms:modified>
  <cp:revision>74</cp:revision>
  <dc:subject/>
  <dc:title>投影片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如螢幕大小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