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259" r:id="rId4"/>
    <p:sldId id="266" r:id="rId5"/>
    <p:sldId id="257" r:id="rId6"/>
    <p:sldId id="260" r:id="rId7"/>
    <p:sldId id="262" r:id="rId8"/>
    <p:sldId id="261" r:id="rId9"/>
    <p:sldId id="263" r:id="rId10"/>
    <p:sldId id="264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66"/>
    <a:srgbClr val="006600"/>
    <a:srgbClr val="481F67"/>
    <a:srgbClr val="FF7C80"/>
    <a:srgbClr val="2B2137"/>
    <a:srgbClr val="292034"/>
    <a:srgbClr val="008000"/>
    <a:srgbClr val="5C0000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34" autoAdjust="0"/>
    <p:restoredTop sz="94660"/>
  </p:normalViewPr>
  <p:slideViewPr>
    <p:cSldViewPr>
      <p:cViewPr varScale="1">
        <p:scale>
          <a:sx n="110" d="100"/>
          <a:sy n="110" d="100"/>
        </p:scale>
        <p:origin x="-16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A0E36-D114-42A6-A172-2522D81044B0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A7D40-782A-4A6A-A61B-DB603DDA24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DEFBB"/>
              </a:gs>
              <a:gs pos="100000">
                <a:srgbClr val="F3F9EA">
                  <a:alpha val="30000"/>
                </a:srgbClr>
              </a:gs>
            </a:gsLst>
            <a:lin ang="54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8" name="圖片 7" descr="噴漆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48242" y="-24"/>
            <a:ext cx="7095758" cy="491033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DEFBB"/>
              </a:gs>
              <a:gs pos="100000">
                <a:srgbClr val="F3F9EA">
                  <a:alpha val="30000"/>
                </a:srgbClr>
              </a:gs>
            </a:gsLst>
            <a:lin ang="54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 descr="主題文字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2443375" cy="504104"/>
          </a:xfrm>
          <a:prstGeom prst="rect">
            <a:avLst/>
          </a:prstGeom>
        </p:spPr>
      </p:pic>
      <p:pic>
        <p:nvPicPr>
          <p:cNvPr id="9" name="圖片 8" descr="花00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100392" y="5805264"/>
            <a:ext cx="818737" cy="872133"/>
          </a:xfrm>
          <a:prstGeom prst="rect">
            <a:avLst/>
          </a:prstGeom>
        </p:spPr>
      </p:pic>
      <p:pic>
        <p:nvPicPr>
          <p:cNvPr id="10" name="圖片 9" descr="花005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07504" y="116632"/>
            <a:ext cx="406913" cy="336417"/>
          </a:xfrm>
          <a:prstGeom prst="rect">
            <a:avLst/>
          </a:prstGeom>
        </p:spPr>
      </p:pic>
      <p:pic>
        <p:nvPicPr>
          <p:cNvPr id="11" name="圖片 10" descr="花0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843808" y="404664"/>
            <a:ext cx="459507" cy="364574"/>
          </a:xfrm>
          <a:prstGeom prst="rect">
            <a:avLst/>
          </a:prstGeom>
        </p:spPr>
      </p:pic>
      <p:pic>
        <p:nvPicPr>
          <p:cNvPr id="13" name="圖片 12" descr="logo-橫式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6012160" y="332656"/>
            <a:ext cx="2795215" cy="4098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DEFBB"/>
              </a:gs>
              <a:gs pos="100000">
                <a:srgbClr val="F3F9EA">
                  <a:alpha val="30000"/>
                </a:srgbClr>
              </a:gs>
            </a:gsLst>
            <a:lin ang="54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DEFBB"/>
              </a:gs>
              <a:gs pos="100000">
                <a:srgbClr val="F3F9EA">
                  <a:alpha val="30000"/>
                </a:srgbClr>
              </a:gs>
            </a:gsLst>
            <a:lin ang="54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7BBC9-40A2-4B49-93E6-389D66CBA847}" type="datetimeFigureOut">
              <a:rPr lang="zh-TW" altLang="en-US" smtClean="0"/>
              <a:pPr/>
              <a:t>2015/5/7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7479B-E744-4731-849D-7F8306D119A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 descr="噴漆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048242" y="-24"/>
            <a:ext cx="7095758" cy="49103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572528" y="1571612"/>
            <a:ext cx="71438" cy="273212"/>
          </a:xfrm>
        </p:spPr>
        <p:txBody>
          <a:bodyPr>
            <a:noAutofit/>
          </a:bodyPr>
          <a:lstStyle/>
          <a:p>
            <a:endParaRPr lang="zh-TW" altLang="en-US" sz="8800" b="1" i="1" dirty="0">
              <a:solidFill>
                <a:srgbClr val="006600"/>
              </a:solidFill>
              <a:latin typeface="+mj-ea"/>
              <a:ea typeface="+mj-ea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1500166" y="785794"/>
            <a:ext cx="619268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endParaRPr kumimoji="0" lang="zh-TW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華康新特明體" pitchFamily="49" charset="-120"/>
              <a:ea typeface="華康新特明體" pitchFamily="49" charset="-120"/>
            </a:endParaRPr>
          </a:p>
        </p:txBody>
      </p:sp>
      <p:pic>
        <p:nvPicPr>
          <p:cNvPr id="11" name="圖片 10" descr="logo-橫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34375"/>
            <a:ext cx="3545675" cy="326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387" y="3857628"/>
            <a:ext cx="4194175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857628"/>
            <a:ext cx="41941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ogo-橫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pic>
        <p:nvPicPr>
          <p:cNvPr id="10" name="Picture 8" descr="猴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4005064"/>
            <a:ext cx="2281238" cy="2071688"/>
          </a:xfrm>
          <a:prstGeom prst="rect">
            <a:avLst/>
          </a:prstGeom>
          <a:noFill/>
        </p:spPr>
      </p:pic>
      <p:pic>
        <p:nvPicPr>
          <p:cNvPr id="6" name="圖片 5" descr="http://plan-consumer.fda.gov.tw/eatsmart/images/book_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692696"/>
            <a:ext cx="3600400" cy="4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4572000" y="1556792"/>
            <a:ext cx="41764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1.</a:t>
            </a:r>
            <a:r>
              <a:rPr lang="zh-TW" altLang="en-US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 品名</a:t>
            </a:r>
            <a:endParaRPr lang="en-US" altLang="zh-TW" sz="2000" b="1" dirty="0" smtClean="0">
              <a:solidFill>
                <a:srgbClr val="481F67"/>
              </a:solidFill>
              <a:latin typeface="細明體" pitchFamily="49" charset="-120"/>
              <a:ea typeface="細明體" pitchFamily="49" charset="-120"/>
            </a:endParaRPr>
          </a:p>
          <a:p>
            <a:pPr>
              <a:buNone/>
            </a:pPr>
            <a:r>
              <a:rPr lang="en-US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2.</a:t>
            </a:r>
            <a:r>
              <a:rPr lang="zh-TW" altLang="en-US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 </a:t>
            </a:r>
            <a:r>
              <a:rPr lang="zh-TW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內容物名稱及重量、容量或數量</a:t>
            </a:r>
            <a:endParaRPr lang="en-US" altLang="zh-TW" sz="2000" b="1" dirty="0" smtClean="0">
              <a:solidFill>
                <a:srgbClr val="481F67"/>
              </a:solidFill>
              <a:latin typeface="細明體" pitchFamily="49" charset="-120"/>
              <a:ea typeface="細明體" pitchFamily="49" charset="-120"/>
            </a:endParaRPr>
          </a:p>
          <a:p>
            <a:pPr>
              <a:buNone/>
            </a:pPr>
            <a:r>
              <a:rPr lang="en-US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3.</a:t>
            </a:r>
            <a:r>
              <a:rPr lang="zh-TW" altLang="en-US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 </a:t>
            </a:r>
            <a:r>
              <a:rPr lang="zh-TW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食品添加物名稱</a:t>
            </a:r>
            <a:endParaRPr lang="en-US" altLang="zh-TW" sz="2000" b="1" dirty="0" smtClean="0">
              <a:solidFill>
                <a:srgbClr val="481F67"/>
              </a:solidFill>
              <a:latin typeface="細明體" pitchFamily="49" charset="-120"/>
              <a:ea typeface="細明體" pitchFamily="49" charset="-120"/>
            </a:endParaRPr>
          </a:p>
          <a:p>
            <a:pPr>
              <a:buNone/>
            </a:pPr>
            <a:r>
              <a:rPr lang="en-US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4.</a:t>
            </a:r>
            <a:r>
              <a:rPr lang="zh-TW" altLang="en-US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 </a:t>
            </a:r>
            <a:r>
              <a:rPr lang="zh-TW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廠商名稱、電話號碼及地址</a:t>
            </a:r>
            <a:endParaRPr lang="en-US" altLang="zh-TW" sz="2000" b="1" dirty="0" smtClean="0">
              <a:solidFill>
                <a:srgbClr val="481F67"/>
              </a:solidFill>
              <a:latin typeface="細明體" pitchFamily="49" charset="-120"/>
              <a:ea typeface="細明體" pitchFamily="49" charset="-120"/>
            </a:endParaRPr>
          </a:p>
          <a:p>
            <a:pPr>
              <a:buNone/>
            </a:pPr>
            <a:r>
              <a:rPr lang="en-US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5.</a:t>
            </a:r>
            <a:r>
              <a:rPr lang="zh-TW" altLang="en-US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 </a:t>
            </a:r>
            <a:r>
              <a:rPr lang="zh-TW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有效日期</a:t>
            </a:r>
            <a:endParaRPr lang="en-US" altLang="zh-TW" sz="2000" b="1" dirty="0" smtClean="0">
              <a:solidFill>
                <a:srgbClr val="481F67"/>
              </a:solidFill>
              <a:latin typeface="細明體" pitchFamily="49" charset="-120"/>
              <a:ea typeface="細明體" pitchFamily="49" charset="-120"/>
            </a:endParaRPr>
          </a:p>
          <a:p>
            <a:pPr>
              <a:buNone/>
            </a:pPr>
            <a:r>
              <a:rPr lang="en-US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6.</a:t>
            </a:r>
            <a:r>
              <a:rPr lang="zh-TW" altLang="en-US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 </a:t>
            </a:r>
            <a:r>
              <a:rPr lang="zh-TW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其他（如：原產地標示）</a:t>
            </a:r>
            <a:endParaRPr lang="en-US" altLang="zh-TW" sz="2000" b="1" dirty="0" smtClean="0">
              <a:solidFill>
                <a:srgbClr val="481F67"/>
              </a:solidFill>
              <a:latin typeface="細明體" pitchFamily="49" charset="-120"/>
              <a:ea typeface="細明體" pitchFamily="49" charset="-120"/>
            </a:endParaRPr>
          </a:p>
          <a:p>
            <a:pPr>
              <a:buNone/>
            </a:pPr>
            <a:r>
              <a:rPr lang="en-US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7.</a:t>
            </a:r>
            <a:r>
              <a:rPr lang="zh-TW" altLang="en-US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 </a:t>
            </a:r>
            <a:r>
              <a:rPr lang="zh-TW" altLang="zh-TW" sz="2000" b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應以中文標示營養成分及含量</a:t>
            </a:r>
            <a:endParaRPr lang="zh-TW" altLang="en-US" sz="2000" b="1" dirty="0" smtClean="0">
              <a:solidFill>
                <a:srgbClr val="481F67"/>
              </a:solidFill>
              <a:latin typeface="細明體" pitchFamily="49" charset="-120"/>
              <a:ea typeface="細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ogo-橫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1331640" y="1268760"/>
            <a:ext cx="6308386" cy="3225665"/>
            <a:chOff x="1259632" y="332656"/>
            <a:chExt cx="6380072" cy="3880852"/>
          </a:xfrm>
        </p:grpSpPr>
        <p:sp>
          <p:nvSpPr>
            <p:cNvPr id="9" name="矩形 8"/>
            <p:cNvSpPr/>
            <p:nvPr/>
          </p:nvSpPr>
          <p:spPr>
            <a:xfrm>
              <a:off x="1475656" y="332656"/>
              <a:ext cx="577594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600" dirty="0" smtClean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 </a:t>
              </a:r>
              <a:r>
                <a:rPr lang="zh-TW" altLang="en-US" sz="3200" dirty="0" smtClean="0">
                  <a:solidFill>
                    <a:srgbClr val="008000"/>
                  </a:solidFill>
                  <a:latin typeface="標楷體" pitchFamily="65" charset="-120"/>
                  <a:ea typeface="標楷體" pitchFamily="65" charset="-120"/>
                </a:rPr>
                <a:t>食品標示</a:t>
              </a:r>
              <a:r>
                <a:rPr lang="zh-TW" altLang="en-US" sz="3600" dirty="0" smtClean="0">
                  <a:solidFill>
                    <a:srgbClr val="008000"/>
                  </a:solidFill>
                  <a:latin typeface="標楷體" pitchFamily="65" charset="-120"/>
                  <a:ea typeface="標楷體" pitchFamily="65" charset="-120"/>
                </a:rPr>
                <a:t>         </a:t>
              </a:r>
              <a:r>
                <a:rPr lang="zh-TW" altLang="en-US" sz="3200" dirty="0" smtClean="0">
                  <a:solidFill>
                    <a:srgbClr val="008000"/>
                  </a:solidFill>
                  <a:latin typeface="標楷體" pitchFamily="65" charset="-120"/>
                  <a:ea typeface="標楷體" pitchFamily="65" charset="-120"/>
                </a:rPr>
                <a:t>營養標示</a:t>
              </a:r>
            </a:p>
          </p:txBody>
        </p:sp>
        <p:pic>
          <p:nvPicPr>
            <p:cNvPr id="18" name="圖片 17"/>
            <p:cNvPicPr/>
            <p:nvPr/>
          </p:nvPicPr>
          <p:blipFill>
            <a:blip r:embed="rId3" cstate="print"/>
            <a:srcRect l="41725" t="29480" r="40555" b="34050"/>
            <a:stretch>
              <a:fillRect/>
            </a:stretch>
          </p:blipFill>
          <p:spPr bwMode="auto">
            <a:xfrm>
              <a:off x="1259632" y="1075475"/>
              <a:ext cx="2808312" cy="2925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圖片 19"/>
            <p:cNvPicPr/>
            <p:nvPr/>
          </p:nvPicPr>
          <p:blipFill>
            <a:blip r:embed="rId4" cstate="print"/>
            <a:srcRect l="43733" t="30824" r="43408" b="38351"/>
            <a:stretch>
              <a:fillRect/>
            </a:stretch>
          </p:blipFill>
          <p:spPr bwMode="auto">
            <a:xfrm>
              <a:off x="5119424" y="1261180"/>
              <a:ext cx="2520280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群組 15"/>
          <p:cNvGrpSpPr/>
          <p:nvPr/>
        </p:nvGrpSpPr>
        <p:grpSpPr>
          <a:xfrm>
            <a:off x="2123728" y="4581128"/>
            <a:ext cx="5040560" cy="1368152"/>
            <a:chOff x="539552" y="4365104"/>
            <a:chExt cx="5400600" cy="1660701"/>
          </a:xfrm>
        </p:grpSpPr>
        <p:pic>
          <p:nvPicPr>
            <p:cNvPr id="11" name="圖片 10"/>
            <p:cNvPicPr/>
            <p:nvPr/>
          </p:nvPicPr>
          <p:blipFill>
            <a:blip r:embed="rId5" cstate="print"/>
            <a:srcRect l="35326" t="32258" r="52059" b="36201"/>
            <a:stretch>
              <a:fillRect/>
            </a:stretch>
          </p:blipFill>
          <p:spPr bwMode="auto">
            <a:xfrm>
              <a:off x="539552" y="4365104"/>
              <a:ext cx="1512168" cy="1660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圖片 11"/>
            <p:cNvPicPr/>
            <p:nvPr/>
          </p:nvPicPr>
          <p:blipFill>
            <a:blip r:embed="rId6" cstate="print"/>
            <a:srcRect l="21818" t="22939" r="62744" b="38710"/>
            <a:stretch>
              <a:fillRect/>
            </a:stretch>
          </p:blipFill>
          <p:spPr bwMode="auto">
            <a:xfrm>
              <a:off x="1619672" y="4437112"/>
              <a:ext cx="1224136" cy="1496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圖片 12"/>
            <p:cNvPicPr/>
            <p:nvPr/>
          </p:nvPicPr>
          <p:blipFill>
            <a:blip r:embed="rId7" cstate="print"/>
            <a:srcRect l="38754" t="48746" r="50103" b="22525"/>
            <a:stretch>
              <a:fillRect/>
            </a:stretch>
          </p:blipFill>
          <p:spPr bwMode="auto">
            <a:xfrm>
              <a:off x="2411760" y="4437112"/>
              <a:ext cx="1152128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圖片 13"/>
            <p:cNvPicPr/>
            <p:nvPr/>
          </p:nvPicPr>
          <p:blipFill>
            <a:blip r:embed="rId8" cstate="print"/>
            <a:srcRect l="40972" t="44803" r="53058" b="26882"/>
            <a:stretch>
              <a:fillRect/>
            </a:stretch>
          </p:blipFill>
          <p:spPr bwMode="auto">
            <a:xfrm>
              <a:off x="3347864" y="4365104"/>
              <a:ext cx="648072" cy="1513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圖片 14"/>
            <p:cNvPicPr/>
            <p:nvPr/>
          </p:nvPicPr>
          <p:blipFill>
            <a:blip r:embed="rId9" cstate="print"/>
            <a:srcRect l="36738" t="47670" r="48634" b="22222"/>
            <a:stretch>
              <a:fillRect/>
            </a:stretch>
          </p:blipFill>
          <p:spPr bwMode="auto">
            <a:xfrm>
              <a:off x="3779912" y="4365104"/>
              <a:ext cx="1224136" cy="1459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圖片 16"/>
            <p:cNvPicPr/>
            <p:nvPr/>
          </p:nvPicPr>
          <p:blipFill>
            <a:blip r:embed="rId10" cstate="print"/>
            <a:srcRect l="34923" t="35125" r="52260" b="39068"/>
            <a:stretch>
              <a:fillRect/>
            </a:stretch>
          </p:blipFill>
          <p:spPr bwMode="auto">
            <a:xfrm>
              <a:off x="4644008" y="4941168"/>
              <a:ext cx="720080" cy="938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圖片 20"/>
            <p:cNvPicPr/>
            <p:nvPr/>
          </p:nvPicPr>
          <p:blipFill>
            <a:blip r:embed="rId11" cstate="print"/>
            <a:srcRect l="71170" t="63614" r="20891" b="23762"/>
            <a:stretch>
              <a:fillRect/>
            </a:stretch>
          </p:blipFill>
          <p:spPr bwMode="auto">
            <a:xfrm>
              <a:off x="5220072" y="5157192"/>
              <a:ext cx="720080" cy="677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文字方塊 21"/>
          <p:cNvSpPr txBox="1"/>
          <p:nvPr/>
        </p:nvSpPr>
        <p:spPr>
          <a:xfrm>
            <a:off x="1691680" y="476672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i="1" dirty="0" smtClean="0">
                <a:solidFill>
                  <a:srgbClr val="FF0066"/>
                </a:solidFill>
              </a:rPr>
              <a:t>好吃的洋芋片有哪些成份呢？</a:t>
            </a:r>
            <a:endParaRPr lang="zh-TW" altLang="en-US" sz="3600" b="1" i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ogo-橫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475656" y="332656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36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835696" y="548680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b="1" i="1" dirty="0" smtClean="0">
                <a:solidFill>
                  <a:srgbClr val="006600"/>
                </a:solidFill>
              </a:rPr>
              <a:t>怎麼吃最健康</a:t>
            </a:r>
            <a:endParaRPr lang="zh-TW" altLang="en-US" sz="7200" b="1" i="1" dirty="0">
              <a:solidFill>
                <a:srgbClr val="0066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75656" y="198884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66"/>
                </a:solidFill>
              </a:rPr>
              <a:t>多吃天然食物，少吃加工食品！</a:t>
            </a:r>
          </a:p>
        </p:txBody>
      </p:sp>
      <p:pic>
        <p:nvPicPr>
          <p:cNvPr id="11" name="圖片 10"/>
          <p:cNvPicPr/>
          <p:nvPr/>
        </p:nvPicPr>
        <p:blipFill>
          <a:blip r:embed="rId3" cstate="print"/>
          <a:srcRect l="36281" t="68750" r="54995" b="14470"/>
          <a:stretch>
            <a:fillRect/>
          </a:stretch>
        </p:blipFill>
        <p:spPr bwMode="auto">
          <a:xfrm>
            <a:off x="395536" y="2857496"/>
            <a:ext cx="1790700" cy="193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/>
          <p:cNvPicPr/>
          <p:nvPr/>
        </p:nvPicPr>
        <p:blipFill>
          <a:blip r:embed="rId3" cstate="print"/>
          <a:srcRect l="34645" t="31716" r="55769" b="51268"/>
          <a:stretch>
            <a:fillRect/>
          </a:stretch>
        </p:blipFill>
        <p:spPr bwMode="auto">
          <a:xfrm>
            <a:off x="2339752" y="2857496"/>
            <a:ext cx="19050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乘號 13"/>
          <p:cNvSpPr/>
          <p:nvPr/>
        </p:nvSpPr>
        <p:spPr>
          <a:xfrm>
            <a:off x="7308304" y="4714884"/>
            <a:ext cx="792088" cy="864096"/>
          </a:xfrm>
          <a:prstGeom prst="mathMultiply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笑臉 14"/>
          <p:cNvSpPr/>
          <p:nvPr/>
        </p:nvSpPr>
        <p:spPr>
          <a:xfrm>
            <a:off x="1115616" y="4929198"/>
            <a:ext cx="504056" cy="504056"/>
          </a:xfrm>
          <a:prstGeom prst="smileyFac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笑臉 16"/>
          <p:cNvSpPr/>
          <p:nvPr/>
        </p:nvSpPr>
        <p:spPr>
          <a:xfrm>
            <a:off x="3059832" y="4929198"/>
            <a:ext cx="504056" cy="504056"/>
          </a:xfrm>
          <a:prstGeom prst="smileyFac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/>
          <p:nvPr/>
        </p:nvPicPr>
        <p:blipFill>
          <a:blip r:embed="rId4" cstate="print"/>
          <a:srcRect l="28353" t="34371" r="46647" b="34727"/>
          <a:stretch>
            <a:fillRect/>
          </a:stretch>
        </p:blipFill>
        <p:spPr bwMode="auto">
          <a:xfrm>
            <a:off x="4644008" y="2842676"/>
            <a:ext cx="19442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乘號 18"/>
          <p:cNvSpPr/>
          <p:nvPr/>
        </p:nvSpPr>
        <p:spPr>
          <a:xfrm>
            <a:off x="5292080" y="4714884"/>
            <a:ext cx="792088" cy="864096"/>
          </a:xfrm>
          <a:prstGeom prst="mathMultiply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/>
          <p:nvPr/>
        </p:nvPicPr>
        <p:blipFill>
          <a:blip r:embed="rId5" cstate="print"/>
          <a:srcRect l="27474" t="28617" r="43836" b="32154"/>
          <a:stretch>
            <a:fillRect/>
          </a:stretch>
        </p:blipFill>
        <p:spPr bwMode="auto">
          <a:xfrm>
            <a:off x="6732240" y="2857496"/>
            <a:ext cx="1952118" cy="189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123728" y="836712"/>
            <a:ext cx="4752528" cy="936104"/>
          </a:xfrm>
          <a:prstGeom prst="rect">
            <a:avLst/>
          </a:prstGeom>
          <a:solidFill>
            <a:schemeClr val="bg2">
              <a:lumMod val="50000"/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 descr="logo-橫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475656" y="332656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36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67744" y="836712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b="1" i="1" dirty="0" smtClean="0">
                <a:solidFill>
                  <a:srgbClr val="006600"/>
                </a:solidFill>
              </a:rPr>
              <a:t>每日飲食指南</a:t>
            </a:r>
            <a:endParaRPr lang="zh-TW" altLang="en-US" sz="5400" b="1" i="1" dirty="0">
              <a:solidFill>
                <a:srgbClr val="006600"/>
              </a:solidFill>
            </a:endParaRPr>
          </a:p>
        </p:txBody>
      </p:sp>
      <p:pic>
        <p:nvPicPr>
          <p:cNvPr id="11" name="圖片 10"/>
          <p:cNvPicPr/>
          <p:nvPr/>
        </p:nvPicPr>
        <p:blipFill>
          <a:blip r:embed="rId3" cstate="print"/>
          <a:srcRect l="37202" t="14148" r="38057" b="63022"/>
          <a:stretch>
            <a:fillRect/>
          </a:stretch>
        </p:blipFill>
        <p:spPr bwMode="auto">
          <a:xfrm>
            <a:off x="1187624" y="1988840"/>
            <a:ext cx="6696744" cy="374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/>
          <p:nvPr/>
        </p:nvPicPr>
        <p:blipFill>
          <a:blip r:embed="rId2" cstate="print"/>
          <a:srcRect l="25209" t="20014" r="26184" b="19017"/>
          <a:stretch>
            <a:fillRect/>
          </a:stretch>
        </p:blipFill>
        <p:spPr bwMode="auto">
          <a:xfrm>
            <a:off x="251521" y="3429000"/>
            <a:ext cx="2520279" cy="23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123728" y="836712"/>
            <a:ext cx="7200800" cy="1008112"/>
          </a:xfrm>
        </p:spPr>
        <p:txBody>
          <a:bodyPr>
            <a:noAutofit/>
          </a:bodyPr>
          <a:lstStyle/>
          <a:p>
            <a:r>
              <a:rPr lang="zh-TW" altLang="en-US" sz="8800" b="1" i="1" dirty="0" smtClean="0">
                <a:solidFill>
                  <a:srgbClr val="006600"/>
                </a:solidFill>
                <a:latin typeface="+mj-ea"/>
                <a:ea typeface="+mj-ea"/>
              </a:rPr>
              <a:t>食安小尖兵</a:t>
            </a:r>
            <a:endParaRPr lang="zh-TW" altLang="en-US" sz="8800" b="1" i="1" dirty="0">
              <a:solidFill>
                <a:srgbClr val="006600"/>
              </a:solidFill>
              <a:latin typeface="+mj-ea"/>
              <a:ea typeface="+mj-ea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2843808" y="2780928"/>
            <a:ext cx="619268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zh-TW" altLang="en-US" sz="3600" b="1" dirty="0" smtClean="0">
                <a:latin typeface="華康新特明體" pitchFamily="49" charset="-120"/>
                <a:ea typeface="華康新特明體" pitchFamily="49" charset="-120"/>
              </a:rPr>
              <a:t>班訪工作坊</a:t>
            </a:r>
            <a:r>
              <a:rPr lang="en-US" altLang="zh-TW" sz="3600" b="1" dirty="0" smtClean="0">
                <a:latin typeface="華康新特明體" pitchFamily="49" charset="-120"/>
                <a:ea typeface="華康新特明體" pitchFamily="49" charset="-120"/>
              </a:rPr>
              <a:t>_</a:t>
            </a:r>
            <a:r>
              <a:rPr lang="zh-TW" altLang="en-US" sz="3600" b="1" dirty="0" smtClean="0">
                <a:latin typeface="華康新特明體" pitchFamily="49" charset="-120"/>
                <a:ea typeface="華康新特明體" pitchFamily="49" charset="-120"/>
              </a:rPr>
              <a:t>中、高年級教案</a:t>
            </a:r>
            <a:endParaRPr kumimoji="0" lang="zh-TW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華康新特明體" pitchFamily="49" charset="-120"/>
              <a:ea typeface="華康新特明體" pitchFamily="49" charset="-120"/>
            </a:endParaRPr>
          </a:p>
        </p:txBody>
      </p:sp>
      <p:pic>
        <p:nvPicPr>
          <p:cNvPr id="11" name="圖片 10" descr="logo-橫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ogo-橫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43608" y="1556792"/>
            <a:ext cx="619268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          </a:t>
            </a:r>
            <a:r>
              <a:rPr lang="zh-TW" altLang="en-US" sz="3200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小朋友，</a:t>
            </a:r>
            <a:endParaRPr lang="en-US" altLang="zh-TW" sz="3200" b="1" dirty="0" smtClean="0">
              <a:solidFill>
                <a:srgbClr val="FF0000"/>
              </a:solidFill>
              <a:latin typeface="細明體" pitchFamily="49" charset="-120"/>
              <a:ea typeface="細明體" pitchFamily="49" charset="-120"/>
            </a:endParaRPr>
          </a:p>
          <a:p>
            <a:endParaRPr lang="en-US" altLang="zh-TW" sz="2800" b="1" dirty="0" smtClean="0">
              <a:solidFill>
                <a:srgbClr val="FF0000"/>
              </a:solidFill>
              <a:latin typeface="細明體" pitchFamily="49" charset="-120"/>
              <a:ea typeface="細明體" pitchFamily="49" charset="-120"/>
            </a:endParaRPr>
          </a:p>
          <a:p>
            <a:r>
              <a:rPr lang="zh-TW" altLang="en-US" sz="2800" b="1" dirty="0" smtClean="0">
                <a:solidFill>
                  <a:srgbClr val="2B2137"/>
                </a:solidFill>
                <a:latin typeface="細明體" pitchFamily="49" charset="-120"/>
                <a:ea typeface="細明體" pitchFamily="49" charset="-120"/>
              </a:rPr>
              <a:t>   </a:t>
            </a:r>
            <a:r>
              <a:rPr lang="zh-TW" altLang="en-US" sz="2800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你知道食物與食品有什麼不同嗎？</a:t>
            </a:r>
            <a:endParaRPr lang="en-US" altLang="zh-TW" sz="2800" b="1" dirty="0" smtClean="0">
              <a:solidFill>
                <a:srgbClr val="FF0000"/>
              </a:solidFill>
              <a:latin typeface="細明體" pitchFamily="49" charset="-120"/>
              <a:ea typeface="細明體" pitchFamily="49" charset="-120"/>
            </a:endParaRPr>
          </a:p>
          <a:p>
            <a:endParaRPr lang="en-US" altLang="zh-TW" sz="2800" b="1" dirty="0" smtClean="0">
              <a:solidFill>
                <a:srgbClr val="2B2137"/>
              </a:solidFill>
              <a:latin typeface="細明體" pitchFamily="49" charset="-120"/>
              <a:ea typeface="細明體" pitchFamily="49" charset="-120"/>
            </a:endParaRPr>
          </a:p>
          <a:p>
            <a:r>
              <a:rPr lang="zh-TW" altLang="en-US" sz="2800" b="1" dirty="0" smtClean="0">
                <a:solidFill>
                  <a:srgbClr val="2B2137"/>
                </a:solidFill>
                <a:latin typeface="細明體" pitchFamily="49" charset="-120"/>
                <a:ea typeface="細明體" pitchFamily="49" charset="-120"/>
              </a:rPr>
              <a:t>   </a:t>
            </a:r>
            <a:r>
              <a:rPr lang="zh-TW" altLang="en-US" sz="2800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你知道什麼是食品添加物嗎？</a:t>
            </a:r>
            <a:endParaRPr lang="en-US" altLang="zh-TW" sz="2800" b="1" dirty="0" smtClean="0">
              <a:solidFill>
                <a:srgbClr val="FF0000"/>
              </a:solidFill>
              <a:latin typeface="細明體" pitchFamily="49" charset="-120"/>
              <a:ea typeface="細明體" pitchFamily="49" charset="-120"/>
            </a:endParaRPr>
          </a:p>
          <a:p>
            <a:r>
              <a:rPr lang="zh-TW" altLang="en-US" sz="2800" b="1" dirty="0" smtClean="0">
                <a:solidFill>
                  <a:srgbClr val="2B2137"/>
                </a:solidFill>
                <a:latin typeface="細明體" pitchFamily="49" charset="-120"/>
                <a:ea typeface="細明體" pitchFamily="49" charset="-120"/>
              </a:rPr>
              <a:t>   </a:t>
            </a:r>
            <a:endParaRPr lang="en-US" altLang="zh-TW" sz="2800" b="1" dirty="0" smtClean="0">
              <a:solidFill>
                <a:srgbClr val="2B2137"/>
              </a:solidFill>
              <a:latin typeface="細明體" pitchFamily="49" charset="-120"/>
              <a:ea typeface="細明體" pitchFamily="49" charset="-120"/>
            </a:endParaRPr>
          </a:p>
          <a:p>
            <a:r>
              <a:rPr lang="zh-TW" altLang="en-US" sz="2800" b="1" dirty="0" smtClean="0">
                <a:solidFill>
                  <a:srgbClr val="2B2137"/>
                </a:solidFill>
                <a:latin typeface="細明體" pitchFamily="49" charset="-120"/>
                <a:ea typeface="細明體" pitchFamily="49" charset="-120"/>
              </a:rPr>
              <a:t>   </a:t>
            </a:r>
            <a:r>
              <a:rPr lang="zh-TW" altLang="en-US" sz="2800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吃多了人工食品對我們的身體會有</a:t>
            </a:r>
            <a:endParaRPr lang="en-US" altLang="zh-TW" sz="2800" b="1" dirty="0" smtClean="0">
              <a:solidFill>
                <a:srgbClr val="FF0000"/>
              </a:solidFill>
              <a:latin typeface="細明體" pitchFamily="49" charset="-120"/>
              <a:ea typeface="細明體" pitchFamily="49" charset="-120"/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   什麼影響？</a:t>
            </a:r>
            <a:endParaRPr lang="en-US" altLang="zh-TW" sz="2800" b="1" dirty="0" smtClean="0">
              <a:solidFill>
                <a:srgbClr val="FF0000"/>
              </a:solidFill>
              <a:latin typeface="細明體" pitchFamily="49" charset="-120"/>
              <a:ea typeface="細明體" pitchFamily="49" charset="-120"/>
            </a:endParaRPr>
          </a:p>
          <a:p>
            <a:endParaRPr lang="en-US" altLang="zh-TW" sz="3600" b="1" u="sng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/>
          <p:nvPr/>
        </p:nvPicPr>
        <p:blipFill>
          <a:blip r:embed="rId3" cstate="print"/>
          <a:srcRect l="47531" t="53582" r="37515" b="14514"/>
          <a:stretch>
            <a:fillRect/>
          </a:stretch>
        </p:blipFill>
        <p:spPr bwMode="auto">
          <a:xfrm>
            <a:off x="7236296" y="1628800"/>
            <a:ext cx="14192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太陽 5"/>
          <p:cNvSpPr/>
          <p:nvPr/>
        </p:nvSpPr>
        <p:spPr>
          <a:xfrm>
            <a:off x="683568" y="5589240"/>
            <a:ext cx="432048" cy="360040"/>
          </a:xfrm>
          <a:prstGeom prst="su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843808" y="548680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5400" b="1" i="1" dirty="0" smtClean="0">
                <a:solidFill>
                  <a:srgbClr val="008000"/>
                </a:solidFill>
                <a:latin typeface="+mj-ea"/>
              </a:rPr>
              <a:t>快問快答</a:t>
            </a:r>
            <a:endParaRPr lang="zh-TW" altLang="en-US" sz="5400" i="1" dirty="0"/>
          </a:p>
        </p:txBody>
      </p:sp>
      <p:sp>
        <p:nvSpPr>
          <p:cNvPr id="8" name="太陽 7"/>
          <p:cNvSpPr/>
          <p:nvPr/>
        </p:nvSpPr>
        <p:spPr>
          <a:xfrm>
            <a:off x="864096" y="5877272"/>
            <a:ext cx="683568" cy="576064"/>
          </a:xfrm>
          <a:prstGeom prst="sun">
            <a:avLst/>
          </a:prstGeom>
          <a:solidFill>
            <a:srgbClr val="FF7C80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9" name="太陽 8"/>
          <p:cNvSpPr/>
          <p:nvPr/>
        </p:nvSpPr>
        <p:spPr>
          <a:xfrm>
            <a:off x="971600" y="5517232"/>
            <a:ext cx="720080" cy="698376"/>
          </a:xfrm>
          <a:prstGeom prst="sun">
            <a:avLst/>
          </a:prstGeom>
          <a:solidFill>
            <a:srgbClr val="FF7C80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10" name="太陽 9"/>
          <p:cNvSpPr/>
          <p:nvPr/>
        </p:nvSpPr>
        <p:spPr>
          <a:xfrm>
            <a:off x="1403648" y="6021288"/>
            <a:ext cx="504056" cy="504056"/>
          </a:xfrm>
          <a:prstGeom prst="sun">
            <a:avLst/>
          </a:prstGeom>
          <a:solidFill>
            <a:srgbClr val="FF7C80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11" name="太陽 10"/>
          <p:cNvSpPr/>
          <p:nvPr/>
        </p:nvSpPr>
        <p:spPr>
          <a:xfrm>
            <a:off x="1691680" y="5733256"/>
            <a:ext cx="323528" cy="266328"/>
          </a:xfrm>
          <a:prstGeom prst="su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12" name="圖片 11"/>
          <p:cNvPicPr/>
          <p:nvPr/>
        </p:nvPicPr>
        <p:blipFill>
          <a:blip r:embed="rId4" cstate="print"/>
          <a:srcRect l="15320" t="24831" r="73816" b="55711"/>
          <a:stretch>
            <a:fillRect/>
          </a:stretch>
        </p:blipFill>
        <p:spPr bwMode="auto">
          <a:xfrm>
            <a:off x="971600" y="2564904"/>
            <a:ext cx="51549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圖片 13"/>
          <p:cNvPicPr/>
          <p:nvPr/>
        </p:nvPicPr>
        <p:blipFill>
          <a:blip r:embed="rId4" cstate="print"/>
          <a:srcRect l="74512" t="65043" r="16017" b="21985"/>
          <a:stretch>
            <a:fillRect/>
          </a:stretch>
        </p:blipFill>
        <p:spPr bwMode="auto">
          <a:xfrm>
            <a:off x="971600" y="4247753"/>
            <a:ext cx="539874" cy="47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圖片 14"/>
          <p:cNvPicPr/>
          <p:nvPr/>
        </p:nvPicPr>
        <p:blipFill>
          <a:blip r:embed="rId5" cstate="print"/>
          <a:srcRect l="27437" t="63007" r="58357" b="19573"/>
          <a:stretch>
            <a:fillRect/>
          </a:stretch>
        </p:blipFill>
        <p:spPr bwMode="auto">
          <a:xfrm>
            <a:off x="971600" y="3413373"/>
            <a:ext cx="485775" cy="51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ogo-橫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475656" y="332656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sz="3600" dirty="0" smtClean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339752" y="76470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i="1" dirty="0" smtClean="0">
                <a:solidFill>
                  <a:srgbClr val="FF0066"/>
                </a:solidFill>
              </a:rPr>
              <a:t>食品？食物？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71600" y="2276872"/>
            <a:ext cx="736611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481F67"/>
                </a:solidFill>
              </a:rPr>
              <a:t>食物：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未加工</a:t>
            </a:r>
            <a:r>
              <a:rPr lang="zh-TW" altLang="en-US" sz="2800" b="1" dirty="0" smtClean="0">
                <a:solidFill>
                  <a:srgbClr val="481F67"/>
                </a:solidFill>
              </a:rPr>
              <a:t>過的叫食物，例如：各種新鮮蔬</a:t>
            </a:r>
            <a:endParaRPr lang="en-US" altLang="zh-TW" sz="2800" b="1" dirty="0" smtClean="0">
              <a:solidFill>
                <a:srgbClr val="481F67"/>
              </a:solidFill>
            </a:endParaRPr>
          </a:p>
          <a:p>
            <a:r>
              <a:rPr lang="zh-TW" altLang="en-US" sz="2800" b="1" dirty="0" smtClean="0">
                <a:solidFill>
                  <a:srgbClr val="481F67"/>
                </a:solidFill>
              </a:rPr>
              <a:t>              果、五榖根莖類，</a:t>
            </a:r>
            <a:r>
              <a:rPr lang="zh-TW" altLang="en-US" sz="2800" b="1" smtClean="0">
                <a:solidFill>
                  <a:srgbClr val="481F67"/>
                </a:solidFill>
              </a:rPr>
              <a:t>新鮮魚</a:t>
            </a:r>
            <a:r>
              <a:rPr lang="zh-TW" altLang="en-US" sz="2800" b="1" dirty="0" smtClean="0">
                <a:solidFill>
                  <a:srgbClr val="481F67"/>
                </a:solidFill>
              </a:rPr>
              <a:t>、肉等。</a:t>
            </a:r>
            <a:endParaRPr lang="en-US" altLang="zh-TW" sz="2800" b="1" dirty="0" smtClean="0">
              <a:solidFill>
                <a:srgbClr val="481F67"/>
              </a:solidFill>
            </a:endParaRPr>
          </a:p>
          <a:p>
            <a:endParaRPr lang="zh-TW" altLang="en-US" sz="2800" b="1" dirty="0" smtClean="0">
              <a:solidFill>
                <a:srgbClr val="481F67"/>
              </a:solidFill>
            </a:endParaRPr>
          </a:p>
          <a:p>
            <a:r>
              <a:rPr lang="zh-TW" altLang="en-US" sz="2800" b="1" dirty="0" smtClean="0">
                <a:solidFill>
                  <a:srgbClr val="481F67"/>
                </a:solidFill>
              </a:rPr>
              <a:t>食品：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加工</a:t>
            </a:r>
            <a:r>
              <a:rPr lang="zh-TW" altLang="en-US" sz="2800" b="1" dirty="0" smtClean="0">
                <a:solidFill>
                  <a:srgbClr val="481F67"/>
                </a:solidFill>
              </a:rPr>
              <a:t>過的食物稱為食品，例如：香腸、</a:t>
            </a:r>
            <a:endParaRPr lang="en-US" altLang="zh-TW" sz="2800" b="1" dirty="0" smtClean="0">
              <a:solidFill>
                <a:srgbClr val="481F67"/>
              </a:solidFill>
            </a:endParaRPr>
          </a:p>
          <a:p>
            <a:r>
              <a:rPr lang="zh-TW" altLang="en-US" sz="2800" b="1" dirty="0" smtClean="0">
                <a:solidFill>
                  <a:srgbClr val="481F67"/>
                </a:solidFill>
              </a:rPr>
              <a:t>             漢堡肉餅、餅乾、汽水等。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七角星形 15"/>
          <p:cNvSpPr/>
          <p:nvPr/>
        </p:nvSpPr>
        <p:spPr>
          <a:xfrm>
            <a:off x="6012160" y="4941168"/>
            <a:ext cx="1152128" cy="1008112"/>
          </a:xfrm>
          <a:prstGeom prst="star7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八角星形 12"/>
          <p:cNvSpPr/>
          <p:nvPr/>
        </p:nvSpPr>
        <p:spPr>
          <a:xfrm>
            <a:off x="4211960" y="4149080"/>
            <a:ext cx="1008112" cy="864096"/>
          </a:xfrm>
          <a:prstGeom prst="star8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七角星形 10"/>
          <p:cNvSpPr/>
          <p:nvPr/>
        </p:nvSpPr>
        <p:spPr>
          <a:xfrm>
            <a:off x="6516216" y="3789040"/>
            <a:ext cx="864096" cy="720080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 descr="logo-橫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14348" y="1857364"/>
            <a:ext cx="79615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008000"/>
                </a:solidFill>
                <a:latin typeface="+mj-ea"/>
              </a:rPr>
              <a:t>                         </a:t>
            </a:r>
            <a:endParaRPr lang="en-US" altLang="zh-TW" sz="4400" b="1" dirty="0" smtClean="0">
              <a:solidFill>
                <a:srgbClr val="008000"/>
              </a:solidFill>
              <a:latin typeface="+mj-ea"/>
            </a:endParaRPr>
          </a:p>
          <a:p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所謂食品添加物，是指食品的</a:t>
            </a:r>
            <a:r>
              <a:rPr lang="zh-TW" altLang="en-US" sz="2800" b="1" dirty="0" smtClean="0">
                <a:solidFill>
                  <a:srgbClr val="FF0066"/>
                </a:solidFill>
                <a:latin typeface="細明體" pitchFamily="49" charset="-120"/>
                <a:ea typeface="細明體" pitchFamily="49" charset="-120"/>
              </a:rPr>
              <a:t>製造、加工、貯存</a:t>
            </a:r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等過程中用來</a:t>
            </a:r>
            <a:r>
              <a:rPr lang="zh-TW" altLang="en-US" sz="2800" b="1" dirty="0" smtClean="0">
                <a:solidFill>
                  <a:srgbClr val="FF0066"/>
                </a:solidFill>
                <a:latin typeface="細明體" pitchFamily="49" charset="-120"/>
                <a:ea typeface="細明體" pitchFamily="49" charset="-120"/>
              </a:rPr>
              <a:t>著色、調味、防腐、漂白、增加香味、增加稠度</a:t>
            </a:r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等用途添加於食品之物質。</a:t>
            </a:r>
            <a:endParaRPr lang="en-US" altLang="zh-TW" sz="2800" b="1" dirty="0" smtClean="0">
              <a:latin typeface="細明體" pitchFamily="49" charset="-120"/>
              <a:ea typeface="細明體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5656" y="980728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i="1" dirty="0" smtClean="0">
                <a:solidFill>
                  <a:srgbClr val="481F67"/>
                </a:solidFill>
                <a:latin typeface="細明體" pitchFamily="49" charset="-120"/>
                <a:ea typeface="細明體" pitchFamily="49" charset="-120"/>
              </a:rPr>
              <a:t>什麼是食品添加物！？</a:t>
            </a:r>
            <a:endParaRPr lang="zh-TW" altLang="en-US" sz="4800" b="1" i="1" dirty="0">
              <a:solidFill>
                <a:srgbClr val="481F67"/>
              </a:solidFill>
              <a:latin typeface="細明體" pitchFamily="49" charset="-120"/>
              <a:ea typeface="細明體" pitchFamily="49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1331640" y="4293096"/>
            <a:ext cx="1584176" cy="1296144"/>
            <a:chOff x="1547664" y="4005064"/>
            <a:chExt cx="1584176" cy="1296144"/>
          </a:xfr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grpSpPr>
        <p:sp>
          <p:nvSpPr>
            <p:cNvPr id="10" name="十二角星形 9"/>
            <p:cNvSpPr/>
            <p:nvPr/>
          </p:nvSpPr>
          <p:spPr>
            <a:xfrm>
              <a:off x="1547664" y="4005064"/>
              <a:ext cx="1584176" cy="1296144"/>
            </a:xfrm>
            <a:prstGeom prst="star12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763688" y="4437112"/>
              <a:ext cx="1107996" cy="46166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TW" altLang="en-US" sz="2400" dirty="0" smtClean="0">
                  <a:latin typeface="標楷體" pitchFamily="65" charset="-120"/>
                  <a:ea typeface="標楷體" pitchFamily="65" charset="-120"/>
                </a:rPr>
                <a:t>防腐劑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6156176" y="530120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481F67"/>
                </a:solidFill>
                <a:latin typeface="標楷體" pitchFamily="65" charset="-120"/>
                <a:ea typeface="標楷體" pitchFamily="65" charset="-120"/>
              </a:rPr>
              <a:t>膨鬆劑</a:t>
            </a:r>
            <a:endParaRPr lang="zh-TW" altLang="en-US" dirty="0">
              <a:solidFill>
                <a:srgbClr val="481F67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55976" y="436510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香料</a:t>
            </a:r>
            <a:endParaRPr lang="zh-TW" altLang="en-US" sz="2000" dirty="0">
              <a:solidFill>
                <a:srgbClr val="FF0066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88224" y="4005064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色素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ogo-橫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9552" y="98072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008000"/>
                </a:solidFill>
                <a:latin typeface="+mj-ea"/>
              </a:rPr>
              <a:t>                         </a:t>
            </a:r>
            <a:endParaRPr lang="en-US" altLang="zh-TW" sz="4400" b="1" dirty="0" smtClean="0">
              <a:solidFill>
                <a:srgbClr val="008000"/>
              </a:solidFill>
              <a:latin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67944" y="119675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400" b="1" u="sng" dirty="0" smtClean="0">
                <a:latin typeface="細明體" pitchFamily="49" charset="-120"/>
                <a:ea typeface="細明體" pitchFamily="49" charset="-120"/>
              </a:rPr>
              <a:t>麵包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</a:t>
            </a:r>
            <a:r>
              <a:rPr lang="zh-TW" altLang="en-US" sz="2400" b="1" u="sng" dirty="0" smtClean="0">
                <a:latin typeface="細明體" pitchFamily="49" charset="-120"/>
                <a:ea typeface="細明體" pitchFamily="49" charset="-120"/>
              </a:rPr>
              <a:t>饅頭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</a:t>
            </a:r>
            <a:r>
              <a:rPr lang="zh-TW" altLang="en-US" sz="2400" b="1" u="sng" dirty="0" smtClean="0">
                <a:latin typeface="細明體" pitchFamily="49" charset="-120"/>
                <a:ea typeface="細明體" pitchFamily="49" charset="-120"/>
              </a:rPr>
              <a:t>包子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要鬆軟、好吃。可能會加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乳化劑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品質改良劑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膨鬆劑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香料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。</a:t>
            </a:r>
            <a:endParaRPr lang="zh-TW" altLang="en-US" sz="2400" b="1" dirty="0">
              <a:latin typeface="細明體" pitchFamily="49" charset="-120"/>
              <a:ea typeface="細明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3568" y="335699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為了讓</a:t>
            </a:r>
            <a:r>
              <a:rPr lang="zh-TW" altLang="en-US" sz="2400" b="1" u="sng" dirty="0" smtClean="0">
                <a:latin typeface="細明體" pitchFamily="49" charset="-120"/>
                <a:ea typeface="細明體" pitchFamily="49" charset="-120"/>
              </a:rPr>
              <a:t>香腸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</a:t>
            </a:r>
            <a:r>
              <a:rPr lang="zh-TW" altLang="en-US" sz="2400" b="1" u="sng" dirty="0" smtClean="0">
                <a:latin typeface="細明體" pitchFamily="49" charset="-120"/>
                <a:ea typeface="細明體" pitchFamily="49" charset="-120"/>
              </a:rPr>
              <a:t>火腿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</a:t>
            </a:r>
            <a:r>
              <a:rPr lang="zh-TW" altLang="en-US" sz="2400" b="1" u="sng" dirty="0" smtClean="0">
                <a:latin typeface="細明體" pitchFamily="49" charset="-120"/>
                <a:ea typeface="細明體" pitchFamily="49" charset="-120"/>
              </a:rPr>
              <a:t>培根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、能在室溫下存放，不須冷藏，並呈現鮮紅色澤，可能會加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保色劑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防腐劑（亞硝酸鹽）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。</a:t>
            </a:r>
            <a:endParaRPr lang="zh-TW" altLang="en-US" sz="2400" b="1" dirty="0">
              <a:latin typeface="細明體" pitchFamily="49" charset="-120"/>
              <a:ea typeface="細明體" pitchFamily="49" charset="-120"/>
            </a:endParaRPr>
          </a:p>
        </p:txBody>
      </p:sp>
      <p:pic>
        <p:nvPicPr>
          <p:cNvPr id="11" name="圖片 10"/>
          <p:cNvPicPr/>
          <p:nvPr/>
        </p:nvPicPr>
        <p:blipFill>
          <a:blip r:embed="rId3"/>
          <a:srcRect l="45428" t="44477" r="39551" b="43895"/>
          <a:stretch>
            <a:fillRect/>
          </a:stretch>
        </p:blipFill>
        <p:spPr bwMode="auto">
          <a:xfrm>
            <a:off x="785786" y="1214422"/>
            <a:ext cx="3011793" cy="131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/>
          <p:cNvPicPr/>
          <p:nvPr/>
        </p:nvPicPr>
        <p:blipFill>
          <a:blip r:embed="rId4"/>
          <a:srcRect l="48208" t="60465" r="40858" b="26454"/>
          <a:stretch>
            <a:fillRect/>
          </a:stretch>
        </p:blipFill>
        <p:spPr bwMode="auto">
          <a:xfrm>
            <a:off x="5214942" y="3357562"/>
            <a:ext cx="2141008" cy="144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3929066"/>
            <a:ext cx="1095133" cy="84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ogo-橫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55576" y="105273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008000"/>
                </a:solidFill>
                <a:latin typeface="+mj-ea"/>
              </a:rPr>
              <a:t>                         </a:t>
            </a:r>
            <a:endParaRPr lang="en-US" altLang="zh-TW" sz="4400" b="1" dirty="0" smtClean="0">
              <a:solidFill>
                <a:srgbClr val="008000"/>
              </a:solidFill>
              <a:latin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576" y="764704"/>
            <a:ext cx="44999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u="sng" dirty="0" smtClean="0">
                <a:latin typeface="細明體" pitchFamily="49" charset="-120"/>
                <a:ea typeface="細明體" pitchFamily="49" charset="-120"/>
              </a:rPr>
              <a:t>蜜餞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要保持鮮艷欲滴的顏色，就要先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漂白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，再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染色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，要能保存就要加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防腐劑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，要美味就要加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人工甘味劑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（糖精、甜精）</a:t>
            </a:r>
            <a:r>
              <a:rPr lang="zh-TW" altLang="en-US" sz="2600" b="1" dirty="0" smtClean="0">
                <a:latin typeface="細明體" pitchFamily="49" charset="-120"/>
                <a:ea typeface="細明體" pitchFamily="49" charset="-120"/>
              </a:rPr>
              <a:t>。</a:t>
            </a:r>
            <a:endParaRPr lang="zh-TW" altLang="en-US" sz="2600" b="1" dirty="0">
              <a:latin typeface="細明體" pitchFamily="49" charset="-120"/>
              <a:ea typeface="細明體" pitchFamily="49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67944" y="35010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400" b="1" u="sng" dirty="0" smtClean="0">
                <a:latin typeface="細明體" pitchFamily="49" charset="-120"/>
                <a:ea typeface="細明體" pitchFamily="49" charset="-120"/>
              </a:rPr>
              <a:t>飲料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中也可能有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香料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色素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人工甘味劑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、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品質改良劑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，要有濃稠感（如芭樂汁）就要加</a:t>
            </a:r>
            <a:r>
              <a:rPr lang="zh-TW" altLang="en-US" sz="2400" b="1" dirty="0" smtClean="0">
                <a:solidFill>
                  <a:srgbClr val="C00000"/>
                </a:solidFill>
                <a:latin typeface="細明體" pitchFamily="49" charset="-120"/>
                <a:ea typeface="細明體" pitchFamily="49" charset="-120"/>
              </a:rPr>
              <a:t>黏稠劑</a:t>
            </a:r>
            <a:r>
              <a:rPr lang="zh-TW" altLang="en-US" sz="2400" b="1" dirty="0" smtClean="0">
                <a:latin typeface="細明體" pitchFamily="49" charset="-120"/>
                <a:ea typeface="細明體" pitchFamily="49" charset="-120"/>
              </a:rPr>
              <a:t>。</a:t>
            </a:r>
            <a:endParaRPr lang="zh-TW" altLang="en-US" sz="2400" b="1" dirty="0">
              <a:latin typeface="細明體" pitchFamily="49" charset="-120"/>
              <a:ea typeface="細明體" pitchFamily="49" charset="-120"/>
            </a:endParaRPr>
          </a:p>
        </p:txBody>
      </p:sp>
      <p:pic>
        <p:nvPicPr>
          <p:cNvPr id="10" name="圖片 9"/>
          <p:cNvPicPr/>
          <p:nvPr/>
        </p:nvPicPr>
        <p:blipFill>
          <a:blip r:embed="rId3"/>
          <a:srcRect l="47881" t="44186" r="42657" b="42151"/>
          <a:stretch>
            <a:fillRect/>
          </a:stretch>
        </p:blipFill>
        <p:spPr bwMode="auto">
          <a:xfrm>
            <a:off x="1428728" y="3500438"/>
            <a:ext cx="1801124" cy="146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0"/>
          <p:cNvPicPr/>
          <p:nvPr/>
        </p:nvPicPr>
        <p:blipFill>
          <a:blip r:embed="rId4"/>
          <a:srcRect l="10269" t="26013" r="76016" b="59884"/>
          <a:stretch>
            <a:fillRect/>
          </a:stretch>
        </p:blipFill>
        <p:spPr bwMode="auto">
          <a:xfrm>
            <a:off x="5572132" y="785794"/>
            <a:ext cx="2495418" cy="144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ogo-橫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195736" y="548680"/>
            <a:ext cx="5715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i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恐怖的食品添加物！！</a:t>
            </a:r>
            <a:endParaRPr lang="zh-TW" altLang="en-US" sz="4000" b="1" i="1" dirty="0">
              <a:solidFill>
                <a:srgbClr val="FF0000"/>
              </a:solidFill>
              <a:latin typeface="細明體" pitchFamily="49" charset="-120"/>
              <a:ea typeface="細明體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9512" y="1268760"/>
            <a:ext cx="88024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                  </a:t>
            </a:r>
            <a:r>
              <a:rPr lang="zh-TW" altLang="en-US" sz="3200" b="1" dirty="0" smtClean="0">
                <a:solidFill>
                  <a:srgbClr val="006600"/>
                </a:solidFill>
                <a:latin typeface="細明體" pitchFamily="49" charset="-120"/>
                <a:ea typeface="細明體" pitchFamily="49" charset="-120"/>
              </a:rPr>
              <a:t>小朋友，</a:t>
            </a:r>
            <a:endParaRPr lang="en-US" altLang="zh-TW" sz="3200" b="1" dirty="0" smtClean="0">
              <a:solidFill>
                <a:srgbClr val="006600"/>
              </a:solidFill>
              <a:latin typeface="細明體" pitchFamily="49" charset="-120"/>
              <a:ea typeface="細明體" pitchFamily="49" charset="-120"/>
            </a:endParaRPr>
          </a:p>
          <a:p>
            <a:r>
              <a:rPr lang="zh-TW" altLang="en-US" sz="3200" b="1" dirty="0" smtClean="0">
                <a:solidFill>
                  <a:srgbClr val="006600"/>
                </a:solidFill>
                <a:latin typeface="細明體" pitchFamily="49" charset="-120"/>
                <a:ea typeface="細明體" pitchFamily="49" charset="-120"/>
              </a:rPr>
              <a:t>你知道吃多了食品添加物對身體有什麼傷害嗎？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 rot="366101">
            <a:off x="3543265" y="898883"/>
            <a:ext cx="1668570" cy="4283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" name="爆炸 1 26"/>
          <p:cNvSpPr/>
          <p:nvPr/>
        </p:nvSpPr>
        <p:spPr>
          <a:xfrm>
            <a:off x="3203848" y="2996952"/>
            <a:ext cx="2880320" cy="2016224"/>
          </a:xfrm>
          <a:prstGeom prst="irregularSeal1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危害神經系統</a:t>
            </a:r>
          </a:p>
        </p:txBody>
      </p:sp>
      <p:sp>
        <p:nvSpPr>
          <p:cNvPr id="21" name="爆炸 1 20"/>
          <p:cNvSpPr/>
          <p:nvPr/>
        </p:nvSpPr>
        <p:spPr>
          <a:xfrm>
            <a:off x="611560" y="2708920"/>
            <a:ext cx="2304256" cy="1225846"/>
          </a:xfrm>
          <a:prstGeom prst="irregularSeal1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注意力不集中</a:t>
            </a:r>
          </a:p>
        </p:txBody>
      </p:sp>
      <p:sp>
        <p:nvSpPr>
          <p:cNvPr id="22" name="爆炸 1 21"/>
          <p:cNvSpPr/>
          <p:nvPr/>
        </p:nvSpPr>
        <p:spPr>
          <a:xfrm>
            <a:off x="6228184" y="2420888"/>
            <a:ext cx="2376264" cy="1440160"/>
          </a:xfrm>
          <a:prstGeom prst="irregularSeal1">
            <a:avLst/>
          </a:prstGeom>
          <a:gradFill flip="none" rotWithShape="1">
            <a:gsLst>
              <a:gs pos="0">
                <a:srgbClr val="FFFF00"/>
              </a:gs>
              <a:gs pos="64999">
                <a:srgbClr val="F0EBD5"/>
              </a:gs>
              <a:gs pos="100000">
                <a:srgbClr val="D1C39F"/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氣喘、過敏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爆炸 1 22"/>
          <p:cNvSpPr/>
          <p:nvPr/>
        </p:nvSpPr>
        <p:spPr>
          <a:xfrm>
            <a:off x="1115616" y="4365104"/>
            <a:ext cx="2376264" cy="1520552"/>
          </a:xfrm>
          <a:prstGeom prst="irregularSeal1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引發過動症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" name="爆炸 1 27"/>
          <p:cNvSpPr/>
          <p:nvPr/>
        </p:nvSpPr>
        <p:spPr>
          <a:xfrm>
            <a:off x="5940152" y="4509120"/>
            <a:ext cx="1872208" cy="144016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致癌</a:t>
            </a:r>
            <a:endParaRPr lang="zh-TW" altLang="en-US" sz="28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ogo-橫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820" y="6021288"/>
            <a:ext cx="3286364" cy="48181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7544" y="1772816"/>
            <a:ext cx="70567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800" dirty="0" smtClean="0">
              <a:ea typeface="標楷體" pitchFamily="65" charset="-120"/>
            </a:endParaRPr>
          </a:p>
          <a:p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小朋友：</a:t>
            </a:r>
            <a:endParaRPr lang="en-US" altLang="zh-TW" sz="2800" b="1" dirty="0" smtClean="0">
              <a:latin typeface="細明體" pitchFamily="49" charset="-120"/>
              <a:ea typeface="細明體" pitchFamily="49" charset="-120"/>
            </a:endParaRPr>
          </a:p>
          <a:p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選購食品時，你會留意食品標示的內容嗎？</a:t>
            </a:r>
            <a:endParaRPr lang="en-US" altLang="zh-TW" sz="2800" b="1" dirty="0" smtClean="0">
              <a:latin typeface="細明體" pitchFamily="49" charset="-120"/>
              <a:ea typeface="細明體" pitchFamily="49" charset="-120"/>
            </a:endParaRPr>
          </a:p>
          <a:p>
            <a:endParaRPr lang="en-US" altLang="zh-TW" sz="2800" b="1" dirty="0" smtClean="0">
              <a:latin typeface="細明體" pitchFamily="49" charset="-120"/>
              <a:ea typeface="細明體" pitchFamily="49" charset="-120"/>
            </a:endParaRPr>
          </a:p>
          <a:p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「食品標示」是消費者在選購時的重要資訊</a:t>
            </a:r>
            <a:endParaRPr lang="en-US" altLang="zh-TW" sz="2800" b="1" dirty="0" smtClean="0">
              <a:latin typeface="細明體" pitchFamily="49" charset="-120"/>
              <a:ea typeface="細明體" pitchFamily="49" charset="-120"/>
            </a:endParaRPr>
          </a:p>
          <a:p>
            <a:r>
              <a:rPr lang="zh-TW" altLang="en-US" sz="2800" b="1" dirty="0" smtClean="0">
                <a:latin typeface="細明體" pitchFamily="49" charset="-120"/>
                <a:ea typeface="細明體" pitchFamily="49" charset="-120"/>
              </a:rPr>
              <a:t>，購買前一定要詳細的閱讀，並選擇有完整標示的食品，才能吃得健康又安心哦！ </a:t>
            </a:r>
            <a:endParaRPr lang="zh-TW" altLang="en-US" sz="2800" b="1" dirty="0">
              <a:latin typeface="細明體" pitchFamily="49" charset="-120"/>
              <a:ea typeface="細明體" pitchFamily="49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91680" y="764704"/>
            <a:ext cx="5955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i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我會聰明選</a:t>
            </a:r>
            <a:r>
              <a:rPr lang="en-US" altLang="zh-TW" sz="3600" b="1" i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~</a:t>
            </a:r>
            <a:r>
              <a:rPr lang="zh-TW" altLang="en-US" sz="3600" b="1" i="1" dirty="0" smtClean="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細節藏在標示裏</a:t>
            </a:r>
          </a:p>
        </p:txBody>
      </p:sp>
      <p:pic>
        <p:nvPicPr>
          <p:cNvPr id="11" name="Picture 1032" descr="6-3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1556792"/>
            <a:ext cx="1456223" cy="3865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</TotalTime>
  <Words>475</Words>
  <Application>Microsoft Office PowerPoint</Application>
  <PresentationFormat>如螢幕大小 (4:3)</PresentationFormat>
  <Paragraphs>60</Paragraphs>
  <Slides>13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4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我的祕密花園</dc:title>
  <dc:creator>a13102</dc:creator>
  <cp:lastModifiedBy>NTL</cp:lastModifiedBy>
  <cp:revision>208</cp:revision>
  <dcterms:created xsi:type="dcterms:W3CDTF">2015-03-18T05:58:21Z</dcterms:created>
  <dcterms:modified xsi:type="dcterms:W3CDTF">2015-05-07T03:14:01Z</dcterms:modified>
</cp:coreProperties>
</file>